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1144" userDrawn="1">
          <p15:clr>
            <a:srgbClr val="A4A3A4"/>
          </p15:clr>
        </p15:guide>
        <p15:guide id="2" pos="38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Марина" initials="М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9"/>
  </p:normalViewPr>
  <p:slideViewPr>
    <p:cSldViewPr snapToGrid="0" snapToObjects="1" showGuides="1">
      <p:cViewPr varScale="1">
        <p:scale>
          <a:sx n="93" d="100"/>
          <a:sy n="93" d="100"/>
        </p:scale>
        <p:origin x="726" y="78"/>
      </p:cViewPr>
      <p:guideLst>
        <p:guide orient="horz" pos="1144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6" name="Shape 9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86749983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Arial"/>
      </a:defRPr>
    </a:lvl1pPr>
    <a:lvl2pPr indent="228600" latinLnBrk="0">
      <a:defRPr sz="1200">
        <a:latin typeface="+mj-lt"/>
        <a:ea typeface="+mj-ea"/>
        <a:cs typeface="+mj-cs"/>
        <a:sym typeface="Arial"/>
      </a:defRPr>
    </a:lvl2pPr>
    <a:lvl3pPr indent="457200" latinLnBrk="0">
      <a:defRPr sz="1200">
        <a:latin typeface="+mj-lt"/>
        <a:ea typeface="+mj-ea"/>
        <a:cs typeface="+mj-cs"/>
        <a:sym typeface="Arial"/>
      </a:defRPr>
    </a:lvl3pPr>
    <a:lvl4pPr indent="685800" latinLnBrk="0">
      <a:defRPr sz="1200">
        <a:latin typeface="+mj-lt"/>
        <a:ea typeface="+mj-ea"/>
        <a:cs typeface="+mj-cs"/>
        <a:sym typeface="Arial"/>
      </a:defRPr>
    </a:lvl4pPr>
    <a:lvl5pPr indent="914400" latinLnBrk="0">
      <a:defRPr sz="1200">
        <a:latin typeface="+mj-lt"/>
        <a:ea typeface="+mj-ea"/>
        <a:cs typeface="+mj-cs"/>
        <a:sym typeface="Arial"/>
      </a:defRPr>
    </a:lvl5pPr>
    <a:lvl6pPr indent="1143000" latinLnBrk="0">
      <a:defRPr sz="1200">
        <a:latin typeface="+mj-lt"/>
        <a:ea typeface="+mj-ea"/>
        <a:cs typeface="+mj-cs"/>
        <a:sym typeface="Arial"/>
      </a:defRPr>
    </a:lvl6pPr>
    <a:lvl7pPr indent="1371600" latinLnBrk="0">
      <a:defRPr sz="1200">
        <a:latin typeface="+mj-lt"/>
        <a:ea typeface="+mj-ea"/>
        <a:cs typeface="+mj-cs"/>
        <a:sym typeface="Arial"/>
      </a:defRPr>
    </a:lvl7pPr>
    <a:lvl8pPr indent="1600200" latinLnBrk="0">
      <a:defRPr sz="1200">
        <a:latin typeface="+mj-lt"/>
        <a:ea typeface="+mj-ea"/>
        <a:cs typeface="+mj-cs"/>
        <a:sym typeface="Arial"/>
      </a:defRPr>
    </a:lvl8pPr>
    <a:lvl9pPr indent="1828800" latinLnBrk="0"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4595751" cy="5143500"/>
          </a:xfrm>
          <a:prstGeom prst="rect">
            <a:avLst/>
          </a:prstGeom>
          <a:solidFill>
            <a:srgbClr val="FCC45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3652" y="2939432"/>
            <a:ext cx="3872101" cy="124142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719139" y="950026"/>
            <a:ext cx="3876612" cy="1711759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14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3378" y="42039"/>
            <a:ext cx="1518583" cy="609123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10"/>
          <p:cNvSpPr/>
          <p:nvPr/>
        </p:nvSpPr>
        <p:spPr>
          <a:xfrm>
            <a:off x="0" y="2939432"/>
            <a:ext cx="9155874" cy="2204068"/>
          </a:xfrm>
          <a:prstGeom prst="rect">
            <a:avLst/>
          </a:prstGeom>
          <a:solidFill>
            <a:srgbClr val="FCC45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3652" y="3253837"/>
            <a:ext cx="3598968" cy="161504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Подзаголовок 2"/>
          <p:cNvSpPr txBox="1"/>
          <p:nvPr/>
        </p:nvSpPr>
        <p:spPr>
          <a:xfrm>
            <a:off x="4619499" y="3253837"/>
            <a:ext cx="3871356" cy="1615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2400"/>
            </a:lvl1pPr>
          </a:lstStyle>
          <a:p>
            <a:r>
              <a:t>Образец подзаголовка</a:t>
            </a:r>
          </a:p>
        </p:txBody>
      </p:sp>
      <p:pic>
        <p:nvPicPr>
          <p:cNvPr id="42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698" y="747901"/>
            <a:ext cx="3878480" cy="1555701"/>
          </a:xfrm>
          <a:prstGeom prst="rect">
            <a:avLst/>
          </a:prstGeom>
          <a:ln w="12700">
            <a:miter lim="400000"/>
          </a:ln>
        </p:spPr>
      </p:pic>
      <p:sp>
        <p:nvSpPr>
          <p:cNvPr id="4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4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3650" y="1751899"/>
            <a:ext cx="4228360" cy="1241426"/>
          </a:xfrm>
          <a:prstGeom prst="rect">
            <a:avLst/>
          </a:prstGeom>
        </p:spPr>
        <p:txBody>
          <a:bodyPr/>
          <a:lstStyle>
            <a:lvl1pPr marL="285750" indent="-285750"/>
            <a:lvl2pPr marL="0" indent="457200">
              <a:buSzTx/>
              <a:buNone/>
            </a:lvl2pPr>
            <a:lvl3pPr marL="0" indent="914400">
              <a:buSzTx/>
              <a:buNone/>
            </a:lvl3pPr>
            <a:lvl4pPr marL="0" indent="1371600">
              <a:buSzTx/>
              <a:buNone/>
            </a:lvl4pPr>
            <a:lvl5pPr marL="0" indent="1828800"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719137" y="452042"/>
            <a:ext cx="6138864" cy="1183076"/>
          </a:xfrm>
          <a:prstGeom prst="rect">
            <a:avLst/>
          </a:prstGeom>
        </p:spPr>
        <p:txBody>
          <a:bodyPr lIns="91424" tIns="91424" rIns="91424" bIns="91424" anchor="b"/>
          <a:lstStyle>
            <a:lvl1pPr algn="l"/>
          </a:lstStyle>
          <a:p>
            <a:r>
              <a:t>Title Text</a:t>
            </a:r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5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Прямоугольник 10"/>
          <p:cNvSpPr/>
          <p:nvPr/>
        </p:nvSpPr>
        <p:spPr>
          <a:xfrm>
            <a:off x="0" y="2939432"/>
            <a:ext cx="9155874" cy="2204068"/>
          </a:xfrm>
          <a:prstGeom prst="rect">
            <a:avLst/>
          </a:prstGeom>
          <a:solidFill>
            <a:srgbClr val="FCC450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6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3652" y="3253837"/>
            <a:ext cx="3598968" cy="1615044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" name="Подзаголовок 2"/>
          <p:cNvSpPr txBox="1"/>
          <p:nvPr/>
        </p:nvSpPr>
        <p:spPr>
          <a:xfrm>
            <a:off x="4619499" y="3253837"/>
            <a:ext cx="3871356" cy="1615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2400"/>
            </a:lvl1pPr>
          </a:lstStyle>
          <a:p>
            <a:r>
              <a:t>Образец подзаголовка</a:t>
            </a:r>
          </a:p>
        </p:txBody>
      </p:sp>
      <p:pic>
        <p:nvPicPr>
          <p:cNvPr id="62" name="Рисунок 6" descr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698" y="747901"/>
            <a:ext cx="3878480" cy="1555701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3652" y="2939432"/>
            <a:ext cx="3872101" cy="124142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1" name="Title Text"/>
          <p:cNvSpPr txBox="1">
            <a:spLocks noGrp="1"/>
          </p:cNvSpPr>
          <p:nvPr>
            <p:ph type="title"/>
          </p:nvPr>
        </p:nvSpPr>
        <p:spPr>
          <a:xfrm>
            <a:off x="719139" y="950026"/>
            <a:ext cx="3876612" cy="1711759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0000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73" name="Рисунок 1" descr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5920" y="-977900"/>
            <a:ext cx="1903680" cy="7635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3650" y="1751899"/>
            <a:ext cx="4228360" cy="1241426"/>
          </a:xfrm>
          <a:prstGeom prst="rect">
            <a:avLst/>
          </a:prstGeom>
        </p:spPr>
        <p:txBody>
          <a:bodyPr/>
          <a:lstStyle>
            <a:lvl1pPr marL="285750" indent="-285750"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lvl1pPr>
            <a:lvl2pPr marL="0" indent="457200">
              <a:buSzTx/>
              <a:buNone/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lvl2pPr>
            <a:lvl3pPr marL="0" indent="914400">
              <a:buSzTx/>
              <a:buNone/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lvl3pPr>
            <a:lvl4pPr marL="0" indent="1371600">
              <a:buSzTx/>
              <a:buNone/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lvl4pPr>
            <a:lvl5pPr marL="0" indent="1828800">
              <a:buSzTx/>
              <a:buNone/>
              <a:defRPr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Title Text"/>
          <p:cNvSpPr txBox="1">
            <a:spLocks noGrp="1"/>
          </p:cNvSpPr>
          <p:nvPr>
            <p:ph type="title"/>
          </p:nvPr>
        </p:nvSpPr>
        <p:spPr>
          <a:xfrm>
            <a:off x="719139" y="468600"/>
            <a:ext cx="4232872" cy="993776"/>
          </a:xfrm>
          <a:prstGeom prst="rect">
            <a:avLst/>
          </a:prstGeom>
        </p:spPr>
        <p:txBody>
          <a:bodyPr/>
          <a:lstStyle>
            <a:lvl1pPr algn="l"/>
          </a:lstStyle>
          <a:p>
            <a:r>
              <a:t>Title Text</a:t>
            </a:r>
          </a:p>
        </p:txBody>
      </p:sp>
      <p:sp>
        <p:nvSpPr>
          <p:cNvPr id="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0" y="2071769"/>
            <a:ext cx="9144000" cy="993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550921" y="4612883"/>
            <a:ext cx="284372" cy="28080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ctr"/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ransition spd="med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E86859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628650" marR="0" indent="-17145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120139" marR="0" indent="-2057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6002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0574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514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29718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4290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38862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google.com/store/apps/details?id=ru.cbr.banknotesrf" TargetMode="External"/><Relationship Id="rId2" Type="http://schemas.openxmlformats.org/officeDocument/2006/relationships/hyperlink" Target="https://apps.apple.com/ru/app/%D0%B1%D0%B0%D0%BD%D0%BA%D0%BD%D0%BE%D1%82%D1%8B-%D0%B1%D0%B0%D0%BD%D0%BA%D0%B0-%D1%80%D0%BE%D1%81%D1%81%D0%B8%D0%B8/id1387816411?l=ru&amp;ls=1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br.ru/" TargetMode="Externa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"/>
          <p:cNvSpPr/>
          <p:nvPr/>
        </p:nvSpPr>
        <p:spPr>
          <a:xfrm>
            <a:off x="0" y="-6350"/>
            <a:ext cx="9144000" cy="5156200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99" name="Shape"/>
          <p:cNvSpPr/>
          <p:nvPr/>
        </p:nvSpPr>
        <p:spPr>
          <a:xfrm>
            <a:off x="-16992" y="3739257"/>
            <a:ext cx="9177984" cy="28008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0845"/>
                </a:moveTo>
                <a:lnTo>
                  <a:pt x="21600" y="0"/>
                </a:lnTo>
                <a:lnTo>
                  <a:pt x="21534" y="21600"/>
                </a:lnTo>
                <a:lnTo>
                  <a:pt x="17" y="21556"/>
                </a:lnTo>
                <a:lnTo>
                  <a:pt x="0" y="10845"/>
                </a:lnTo>
                <a:close/>
              </a:path>
            </a:pathLst>
          </a:custGeom>
          <a:solidFill>
            <a:srgbClr val="369A2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00" name="Shape 54"/>
          <p:cNvSpPr txBox="1">
            <a:spLocks noGrp="1"/>
          </p:cNvSpPr>
          <p:nvPr>
            <p:ph type="title"/>
          </p:nvPr>
        </p:nvSpPr>
        <p:spPr>
          <a:xfrm>
            <a:off x="535666" y="1739012"/>
            <a:ext cx="3920212" cy="1003316"/>
          </a:xfrm>
          <a:prstGeom prst="rect">
            <a:avLst/>
          </a:prstGeom>
        </p:spPr>
        <p:txBody>
          <a:bodyPr lIns="91424" tIns="91424" rIns="91424" bIns="91424" anchor="b">
            <a:normAutofit fontScale="90000"/>
          </a:bodyPr>
          <a:lstStyle/>
          <a:p>
            <a:pPr defTabSz="667512">
              <a:lnSpc>
                <a:spcPct val="100000"/>
              </a:lnSpc>
              <a:spcBef>
                <a:spcPts val="200"/>
              </a:spcBef>
              <a:defRPr sz="3212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  <a:r>
              <a:rPr dirty="0"/>
              <a:t>ФИНАНСОВОЕ </a:t>
            </a:r>
            <a:r>
              <a:rPr spc="-84" dirty="0"/>
              <a:t>МОШЕННИЧЕСТВО</a:t>
            </a:r>
          </a:p>
        </p:txBody>
      </p:sp>
      <p:sp>
        <p:nvSpPr>
          <p:cNvPr id="101" name="Triangle"/>
          <p:cNvSpPr/>
          <p:nvPr/>
        </p:nvSpPr>
        <p:spPr>
          <a:xfrm>
            <a:off x="-16992" y="-37818"/>
            <a:ext cx="9778247" cy="14322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3" y="21600"/>
                </a:lnTo>
                <a:lnTo>
                  <a:pt x="21600" y="89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05" name="Group"/>
          <p:cNvGrpSpPr/>
          <p:nvPr/>
        </p:nvGrpSpPr>
        <p:grpSpPr>
          <a:xfrm>
            <a:off x="3363595" y="600329"/>
            <a:ext cx="5579217" cy="4535949"/>
            <a:chOff x="0" y="0"/>
            <a:chExt cx="5579216" cy="4535948"/>
          </a:xfrm>
        </p:grpSpPr>
        <p:sp>
          <p:nvSpPr>
            <p:cNvPr id="103" name="Circle"/>
            <p:cNvSpPr/>
            <p:nvPr/>
          </p:nvSpPr>
          <p:spPr>
            <a:xfrm>
              <a:off x="1255793" y="77957"/>
              <a:ext cx="4128084" cy="4128084"/>
            </a:xfrm>
            <a:prstGeom prst="ellipse">
              <a:avLst/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endParaRPr/>
            </a:p>
          </p:txBody>
        </p:sp>
        <p:pic>
          <p:nvPicPr>
            <p:cNvPr id="104" name="Рисунок 1" descr="Рисунок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5579217" cy="453594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06" name="Прямоугольник 6"/>
          <p:cNvSpPr txBox="1"/>
          <p:nvPr/>
        </p:nvSpPr>
        <p:spPr>
          <a:xfrm>
            <a:off x="579563" y="3197305"/>
            <a:ext cx="3693228" cy="830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2400"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Защитите</a:t>
            </a:r>
            <a:r>
              <a:rPr dirty="0"/>
              <a:t> </a:t>
            </a:r>
            <a:r>
              <a:rPr dirty="0" err="1"/>
              <a:t>себя</a:t>
            </a:r>
            <a:r>
              <a:rPr dirty="0"/>
              <a:t> </a:t>
            </a:r>
            <a:br>
              <a:rPr dirty="0"/>
            </a:b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свою</a:t>
            </a:r>
            <a:r>
              <a:rPr dirty="0"/>
              <a:t> </a:t>
            </a:r>
            <a:r>
              <a:rPr dirty="0" err="1"/>
              <a:t>семью</a:t>
            </a:r>
            <a:endParaRPr dirty="0"/>
          </a:p>
        </p:txBody>
      </p:sp>
      <p:sp>
        <p:nvSpPr>
          <p:cNvPr id="107" name="Circle"/>
          <p:cNvSpPr/>
          <p:nvPr/>
        </p:nvSpPr>
        <p:spPr>
          <a:xfrm>
            <a:off x="5067300" y="323211"/>
            <a:ext cx="897459" cy="897459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08" name="Circle"/>
          <p:cNvSpPr/>
          <p:nvPr/>
        </p:nvSpPr>
        <p:spPr>
          <a:xfrm>
            <a:off x="4272791" y="220549"/>
            <a:ext cx="598417" cy="598417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09" name="Circle"/>
          <p:cNvSpPr/>
          <p:nvPr/>
        </p:nvSpPr>
        <p:spPr>
          <a:xfrm>
            <a:off x="7836410" y="548749"/>
            <a:ext cx="1640046" cy="1640046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10" name="Circle"/>
          <p:cNvSpPr/>
          <p:nvPr/>
        </p:nvSpPr>
        <p:spPr>
          <a:xfrm>
            <a:off x="8604839" y="4065114"/>
            <a:ext cx="763588" cy="763588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11" name="Circle"/>
          <p:cNvSpPr/>
          <p:nvPr/>
        </p:nvSpPr>
        <p:spPr>
          <a:xfrm>
            <a:off x="2683316" y="4293785"/>
            <a:ext cx="598417" cy="598417"/>
          </a:xfrm>
          <a:prstGeom prst="ellipse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pic>
        <p:nvPicPr>
          <p:cNvPr id="18" name="Изображение" descr="Изображение">
            <a:extLst>
              <a:ext uri="{FF2B5EF4-FFF2-40B4-BE49-F238E27FC236}">
                <a16:creationId xmlns="" xmlns:a16="http://schemas.microsoft.com/office/drawing/2014/main" id="{984AE1D0-B258-1F49-9862-011108CF8F3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64479"/>
          <a:stretch>
            <a:fillRect/>
          </a:stretch>
        </p:blipFill>
        <p:spPr>
          <a:xfrm>
            <a:off x="314388" y="75627"/>
            <a:ext cx="2928625" cy="7732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67" name="Shape 60"/>
          <p:cNvSpPr txBox="1"/>
          <p:nvPr/>
        </p:nvSpPr>
        <p:spPr>
          <a:xfrm>
            <a:off x="3500437" y="407828"/>
            <a:ext cx="5015540" cy="2183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/>
          <a:p>
            <a: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ВИДЕОРОЛИК </a:t>
            </a:r>
            <a:br/>
            <a:r>
              <a:t>«ЗОЛОТАЯ РЫБКА» </a:t>
            </a:r>
          </a:p>
        </p:txBody>
      </p:sp>
      <p:sp>
        <p:nvSpPr>
          <p:cNvPr id="168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9</a:t>
            </a:r>
          </a:p>
        </p:txBody>
      </p:sp>
      <p:sp>
        <p:nvSpPr>
          <p:cNvPr id="169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77D4B6E6-9B6C-A941-9E99-248E37509387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7" name="Прямоугольник 6">
              <a:extLst>
                <a:ext uri="{FF2B5EF4-FFF2-40B4-BE49-F238E27FC236}">
                  <a16:creationId xmlns="" xmlns:a16="http://schemas.microsoft.com/office/drawing/2014/main" id="{10D985D3-F667-604E-BEC6-E84E71439BAF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="" xmlns:a16="http://schemas.microsoft.com/office/drawing/2014/main" id="{4F9CD5FE-18E5-BA44-9E23-436163FB6012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9" name="Прямоугольник 30">
            <a:extLst>
              <a:ext uri="{FF2B5EF4-FFF2-40B4-BE49-F238E27FC236}">
                <a16:creationId xmlns="" xmlns:a16="http://schemas.microsoft.com/office/drawing/2014/main" id="{7C9456EA-E6BD-FA45-BDD0-167D9E8775F6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10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72" name="Shape 60"/>
          <p:cNvSpPr txBox="1"/>
          <p:nvPr/>
        </p:nvSpPr>
        <p:spPr>
          <a:xfrm>
            <a:off x="3500437" y="407828"/>
            <a:ext cx="5015540" cy="1200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КАК НЕ СТАТЬ ЖЕРТВОЙ КИБЕРМОШЕННИКОВ?</a:t>
            </a:r>
          </a:p>
        </p:txBody>
      </p:sp>
      <p:sp>
        <p:nvSpPr>
          <p:cNvPr id="173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10</a:t>
            </a:r>
          </a:p>
        </p:txBody>
      </p:sp>
      <p:sp>
        <p:nvSpPr>
          <p:cNvPr id="174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5" name="Прямоугольник 30"/>
          <p:cNvSpPr txBox="1"/>
          <p:nvPr/>
        </p:nvSpPr>
        <p:spPr>
          <a:xfrm>
            <a:off x="611188" y="2047846"/>
            <a:ext cx="8067476" cy="26314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182563" indent="-174625">
              <a:buSzPct val="100000"/>
              <a:buFont typeface="Arial" panose="020B0604020202020204" pitchFamily="34" charset="0"/>
              <a:buChar char="•"/>
              <a:defRPr sz="1500" spc="-14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переходите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неизвестным</a:t>
            </a:r>
            <a:r>
              <a:rPr dirty="0"/>
              <a:t> </a:t>
            </a:r>
            <a:r>
              <a:rPr dirty="0" err="1"/>
              <a:t>ссылкам</a:t>
            </a:r>
            <a:r>
              <a:rPr dirty="0"/>
              <a:t>,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перезванивайте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сомнительным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номерам</a:t>
            </a:r>
            <a:r>
              <a:rPr dirty="0"/>
              <a:t>. </a:t>
            </a:r>
            <a:r>
              <a:rPr dirty="0" err="1"/>
              <a:t>Даже</a:t>
            </a:r>
            <a:r>
              <a:rPr dirty="0"/>
              <a:t> </a:t>
            </a:r>
            <a:r>
              <a:rPr dirty="0" err="1"/>
              <a:t>если</a:t>
            </a:r>
            <a:r>
              <a:rPr dirty="0"/>
              <a:t> </a:t>
            </a:r>
            <a:r>
              <a:rPr dirty="0" err="1"/>
              <a:t>ссылка</a:t>
            </a:r>
            <a:r>
              <a:rPr dirty="0"/>
              <a:t> </a:t>
            </a:r>
            <a:r>
              <a:rPr dirty="0" err="1"/>
              <a:t>кажется</a:t>
            </a:r>
            <a:r>
              <a:rPr dirty="0"/>
              <a:t> </a:t>
            </a:r>
            <a:r>
              <a:rPr dirty="0" err="1"/>
              <a:t>надежной</a:t>
            </a:r>
            <a:r>
              <a:rPr dirty="0"/>
              <a:t>, </a:t>
            </a:r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телефон</a:t>
            </a:r>
            <a:r>
              <a:rPr dirty="0"/>
              <a:t> </a:t>
            </a:r>
            <a:r>
              <a:rPr dirty="0" err="1"/>
              <a:t>верным</a:t>
            </a:r>
            <a:r>
              <a:rPr dirty="0"/>
              <a:t>, </a:t>
            </a:r>
            <a:r>
              <a:rPr dirty="0" err="1"/>
              <a:t>всегда</a:t>
            </a:r>
            <a:r>
              <a:rPr dirty="0"/>
              <a:t> </a:t>
            </a:r>
            <a:r>
              <a:rPr dirty="0" err="1"/>
              <a:t>сверяйте</a:t>
            </a:r>
            <a:r>
              <a:rPr dirty="0"/>
              <a:t> </a:t>
            </a:r>
            <a:r>
              <a:rPr dirty="0" err="1"/>
              <a:t>адреса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доменными</a:t>
            </a:r>
            <a:r>
              <a:rPr dirty="0"/>
              <a:t> </a:t>
            </a:r>
            <a:r>
              <a:rPr dirty="0" err="1"/>
              <a:t>именами</a:t>
            </a:r>
            <a:r>
              <a:rPr dirty="0"/>
              <a:t> </a:t>
            </a:r>
            <a:r>
              <a:rPr dirty="0" err="1"/>
              <a:t>официальных</a:t>
            </a:r>
            <a:r>
              <a:rPr dirty="0"/>
              <a:t> </a:t>
            </a:r>
            <a:r>
              <a:rPr dirty="0" err="1"/>
              <a:t>сайтов</a:t>
            </a:r>
            <a:r>
              <a:rPr dirty="0"/>
              <a:t> </a:t>
            </a:r>
            <a:r>
              <a:rPr dirty="0" err="1"/>
              <a:t>организаций</a:t>
            </a:r>
            <a:r>
              <a:rPr dirty="0"/>
              <a:t>, </a:t>
            </a:r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номера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проверяйте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официальных</a:t>
            </a:r>
            <a:r>
              <a:rPr dirty="0"/>
              <a:t> </a:t>
            </a:r>
            <a:r>
              <a:rPr dirty="0" err="1"/>
              <a:t>справочниках</a:t>
            </a:r>
            <a:r>
              <a:rPr dirty="0"/>
              <a:t>. </a:t>
            </a:r>
            <a:endParaRPr lang="ru-RU" dirty="0"/>
          </a:p>
          <a:p>
            <a:pPr marL="182563" indent="-174625">
              <a:buSzPct val="100000"/>
              <a:buFont typeface="Arial" panose="020B0604020202020204" pitchFamily="34" charset="0"/>
              <a:buChar char="•"/>
              <a:defRPr sz="1500" spc="-14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182563" indent="-174625">
              <a:buSzPct val="100000"/>
              <a:buFont typeface="Arial" panose="020B0604020202020204" pitchFamily="34" charset="0"/>
              <a:buChar char="•"/>
              <a:defRPr sz="1500" spc="-14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/>
              <a:t> </a:t>
            </a:r>
            <a:r>
              <a:rPr dirty="0" err="1"/>
              <a:t>Если</a:t>
            </a:r>
            <a:r>
              <a:rPr dirty="0"/>
              <a:t> </a:t>
            </a:r>
            <a:r>
              <a:rPr dirty="0" err="1"/>
              <a:t>вам</a:t>
            </a:r>
            <a:r>
              <a:rPr dirty="0"/>
              <a:t> </a:t>
            </a:r>
            <a:r>
              <a:rPr dirty="0" err="1"/>
              <a:t>приходит</a:t>
            </a:r>
            <a:r>
              <a:rPr dirty="0"/>
              <a:t> СМС </a:t>
            </a:r>
            <a:r>
              <a:rPr dirty="0" err="1"/>
              <a:t>о</a:t>
            </a:r>
            <a:r>
              <a:rPr dirty="0"/>
              <a:t> </a:t>
            </a:r>
            <a:r>
              <a:rPr dirty="0" err="1"/>
              <a:t>зачислении</a:t>
            </a:r>
            <a:r>
              <a:rPr dirty="0"/>
              <a:t> </a:t>
            </a:r>
            <a:r>
              <a:rPr dirty="0" err="1"/>
              <a:t>средств</a:t>
            </a:r>
            <a:r>
              <a:rPr dirty="0"/>
              <a:t> (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сообщение</a:t>
            </a:r>
            <a:r>
              <a:rPr dirty="0"/>
              <a:t> </a:t>
            </a:r>
            <a:r>
              <a:rPr dirty="0" err="1"/>
              <a:t>похоже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привычное</a:t>
            </a:r>
            <a:r>
              <a:rPr dirty="0"/>
              <a:t> </a:t>
            </a:r>
            <a:r>
              <a:rPr dirty="0" err="1"/>
              <a:t>уведомление</a:t>
            </a:r>
            <a:r>
              <a:rPr dirty="0"/>
              <a:t> СМС-</a:t>
            </a:r>
            <a:r>
              <a:rPr dirty="0" err="1"/>
              <a:t>банка</a:t>
            </a:r>
            <a:r>
              <a:rPr dirty="0"/>
              <a:t>), </a:t>
            </a:r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затем</a:t>
            </a:r>
            <a:r>
              <a:rPr dirty="0"/>
              <a:t> </a:t>
            </a:r>
            <a:r>
              <a:rPr dirty="0" err="1"/>
              <a:t>звонит</a:t>
            </a:r>
            <a:r>
              <a:rPr dirty="0"/>
              <a:t> </a:t>
            </a:r>
            <a:r>
              <a:rPr dirty="0" err="1"/>
              <a:t>якобы</a:t>
            </a:r>
            <a:r>
              <a:rPr dirty="0"/>
              <a:t> </a:t>
            </a:r>
            <a:r>
              <a:rPr dirty="0" err="1"/>
              <a:t>растяпа</a:t>
            </a:r>
            <a:r>
              <a:rPr dirty="0"/>
              <a:t>, </a:t>
            </a:r>
            <a:r>
              <a:rPr dirty="0" err="1"/>
              <a:t>который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ошибке</a:t>
            </a:r>
            <a:r>
              <a:rPr dirty="0"/>
              <a:t> </a:t>
            </a:r>
            <a:r>
              <a:rPr dirty="0" err="1"/>
              <a:t>зачислил</a:t>
            </a:r>
            <a:r>
              <a:rPr dirty="0"/>
              <a:t> </a:t>
            </a:r>
            <a:r>
              <a:rPr dirty="0" err="1"/>
              <a:t>вам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просит</a:t>
            </a:r>
            <a:r>
              <a:rPr dirty="0"/>
              <a:t> </a:t>
            </a:r>
            <a:r>
              <a:rPr dirty="0" err="1"/>
              <a:t>вернуть</a:t>
            </a:r>
            <a:r>
              <a:rPr dirty="0"/>
              <a:t>,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спешите</a:t>
            </a:r>
            <a:r>
              <a:rPr dirty="0"/>
              <a:t> </a:t>
            </a:r>
            <a:r>
              <a:rPr dirty="0" err="1"/>
              <a:t>ничего</a:t>
            </a:r>
            <a:r>
              <a:rPr dirty="0"/>
              <a:t> </a:t>
            </a:r>
            <a:r>
              <a:rPr dirty="0" err="1"/>
              <a:t>возвращать</a:t>
            </a:r>
            <a:r>
              <a:rPr dirty="0"/>
              <a:t>. </a:t>
            </a:r>
            <a:r>
              <a:rPr dirty="0" err="1"/>
              <a:t>Такая</a:t>
            </a:r>
            <a:r>
              <a:rPr dirty="0"/>
              <a:t> </a:t>
            </a:r>
            <a:r>
              <a:rPr dirty="0" err="1"/>
              <a:t>ситуация</a:t>
            </a:r>
            <a:r>
              <a:rPr dirty="0"/>
              <a:t> </a:t>
            </a:r>
            <a:r>
              <a:rPr dirty="0" err="1"/>
              <a:t>больше</a:t>
            </a:r>
            <a:r>
              <a:rPr dirty="0"/>
              <a:t> </a:t>
            </a:r>
            <a:r>
              <a:rPr dirty="0" err="1"/>
              <a:t>похожа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мошенническую</a:t>
            </a:r>
            <a:r>
              <a:rPr dirty="0"/>
              <a:t> </a:t>
            </a:r>
            <a:r>
              <a:rPr dirty="0" err="1"/>
              <a:t>схему</a:t>
            </a:r>
            <a:r>
              <a:rPr dirty="0"/>
              <a:t>: </a:t>
            </a:r>
            <a:r>
              <a:rPr dirty="0" err="1"/>
              <a:t>скорее</a:t>
            </a:r>
            <a:r>
              <a:rPr dirty="0"/>
              <a:t> </a:t>
            </a:r>
            <a:r>
              <a:rPr dirty="0" err="1"/>
              <a:t>всего</a:t>
            </a:r>
            <a:r>
              <a:rPr dirty="0"/>
              <a:t>, </a:t>
            </a:r>
            <a:r>
              <a:rPr dirty="0" err="1"/>
              <a:t>деньги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приходили</a:t>
            </a:r>
            <a:r>
              <a:rPr dirty="0"/>
              <a:t>, СМС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от</a:t>
            </a:r>
            <a:r>
              <a:rPr dirty="0"/>
              <a:t> </a:t>
            </a:r>
            <a:r>
              <a:rPr dirty="0" err="1"/>
              <a:t>вашего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, </a:t>
            </a:r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звонил</a:t>
            </a:r>
            <a:r>
              <a:rPr dirty="0"/>
              <a:t> </a:t>
            </a:r>
            <a:r>
              <a:rPr dirty="0" err="1"/>
              <a:t>вам</a:t>
            </a:r>
            <a:r>
              <a:rPr dirty="0"/>
              <a:t> </a:t>
            </a:r>
            <a:r>
              <a:rPr dirty="0" err="1"/>
              <a:t>злоумышленник</a:t>
            </a:r>
            <a:r>
              <a:rPr dirty="0"/>
              <a:t>. </a:t>
            </a:r>
            <a:r>
              <a:rPr dirty="0" err="1"/>
              <a:t>Проверяйте</a:t>
            </a:r>
            <a:r>
              <a:rPr dirty="0"/>
              <a:t> </a:t>
            </a:r>
            <a:r>
              <a:rPr dirty="0" err="1"/>
              <a:t>состояние</a:t>
            </a:r>
            <a:r>
              <a:rPr dirty="0"/>
              <a:t> </a:t>
            </a:r>
            <a:r>
              <a:rPr dirty="0" err="1"/>
              <a:t>вашего</a:t>
            </a:r>
            <a:r>
              <a:rPr dirty="0"/>
              <a:t> </a:t>
            </a:r>
            <a:r>
              <a:rPr dirty="0" err="1"/>
              <a:t>счета</a:t>
            </a:r>
            <a:r>
              <a:rPr dirty="0"/>
              <a:t>, </a:t>
            </a:r>
            <a:r>
              <a:rPr dirty="0" err="1"/>
              <a:t>закажите</a:t>
            </a:r>
            <a:r>
              <a:rPr dirty="0"/>
              <a:t> </a:t>
            </a:r>
            <a:r>
              <a:rPr dirty="0" err="1"/>
              <a:t>выписку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онлайн-банке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позвоните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банк</a:t>
            </a:r>
            <a:r>
              <a:rPr dirty="0"/>
              <a:t>, </a:t>
            </a:r>
            <a:r>
              <a:rPr dirty="0" err="1"/>
              <a:t>прежде</a:t>
            </a:r>
            <a:r>
              <a:rPr dirty="0"/>
              <a:t> </a:t>
            </a:r>
            <a:r>
              <a:rPr dirty="0" err="1"/>
              <a:t>чем</a:t>
            </a:r>
            <a:r>
              <a:rPr dirty="0"/>
              <a:t> </a:t>
            </a:r>
            <a:r>
              <a:rPr dirty="0" err="1"/>
              <a:t>переводить</a:t>
            </a:r>
            <a:r>
              <a:rPr dirty="0"/>
              <a:t> </a:t>
            </a:r>
            <a:r>
              <a:rPr dirty="0" err="1"/>
              <a:t>кому-то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. 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193C4B7-1239-B449-8332-CA1E90034996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ED972D14-2F50-3D4E-ADED-E78F0E5C438B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1C5539F7-8049-7D44-A41B-643CB9822052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79A86D56-A5C1-D743-8C1E-710A3E67D43F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11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78" name="Shape 60"/>
          <p:cNvSpPr txBox="1"/>
          <p:nvPr/>
        </p:nvSpPr>
        <p:spPr>
          <a:xfrm>
            <a:off x="3500437" y="407828"/>
            <a:ext cx="5015540" cy="1200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КАК НЕ СТАТЬ ЖЕРТВОЙ КИБЕРМОШЕННИКОВ?</a:t>
            </a:r>
          </a:p>
        </p:txBody>
      </p:sp>
      <p:sp>
        <p:nvSpPr>
          <p:cNvPr id="179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10</a:t>
            </a:r>
          </a:p>
        </p:txBody>
      </p:sp>
      <p:sp>
        <p:nvSpPr>
          <p:cNvPr id="180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81" name="Прямоугольник 30"/>
          <p:cNvSpPr txBox="1"/>
          <p:nvPr/>
        </p:nvSpPr>
        <p:spPr>
          <a:xfrm>
            <a:off x="567644" y="1980798"/>
            <a:ext cx="8499607" cy="2554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 spc="-32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182563" indent="-182563">
              <a:buSzPct val="100000"/>
              <a:buFont typeface="Arial" panose="020B0604020202020204" pitchFamily="34" charset="0"/>
              <a:buChar char="•"/>
              <a:defRPr sz="1600" spc="-32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/>
              <a:t> </a:t>
            </a:r>
            <a:r>
              <a:rPr dirty="0" err="1"/>
              <a:t>Если</a:t>
            </a:r>
            <a:r>
              <a:rPr dirty="0"/>
              <a:t> </a:t>
            </a:r>
            <a:r>
              <a:rPr dirty="0" err="1"/>
              <a:t>вам</a:t>
            </a:r>
            <a:r>
              <a:rPr dirty="0"/>
              <a:t> </a:t>
            </a:r>
            <a:r>
              <a:rPr dirty="0" err="1"/>
              <a:t>приходит</a:t>
            </a:r>
            <a:r>
              <a:rPr dirty="0"/>
              <a:t> </a:t>
            </a:r>
            <a:r>
              <a:rPr dirty="0" err="1"/>
              <a:t>уведомление</a:t>
            </a:r>
            <a:r>
              <a:rPr dirty="0"/>
              <a:t> «</a:t>
            </a:r>
            <a:r>
              <a:rPr dirty="0" err="1"/>
              <a:t>подтвердите</a:t>
            </a:r>
            <a:r>
              <a:rPr dirty="0"/>
              <a:t> </a:t>
            </a:r>
            <a:r>
              <a:rPr dirty="0" err="1"/>
              <a:t>покупку</a:t>
            </a:r>
            <a:r>
              <a:rPr dirty="0"/>
              <a:t>»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код</a:t>
            </a:r>
            <a:r>
              <a:rPr dirty="0"/>
              <a:t>, </a:t>
            </a:r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следом</a:t>
            </a:r>
            <a:r>
              <a:rPr dirty="0"/>
              <a:t> </a:t>
            </a:r>
            <a:r>
              <a:rPr dirty="0" err="1"/>
              <a:t>раздается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звонок</a:t>
            </a:r>
            <a:r>
              <a:rPr dirty="0"/>
              <a:t> — </a:t>
            </a:r>
            <a:r>
              <a:rPr dirty="0" err="1"/>
              <a:t>опять</a:t>
            </a:r>
            <a:r>
              <a:rPr dirty="0"/>
              <a:t> </a:t>
            </a:r>
            <a:r>
              <a:rPr dirty="0" err="1"/>
              <a:t>же</a:t>
            </a:r>
            <a:r>
              <a:rPr dirty="0"/>
              <a:t> </a:t>
            </a:r>
            <a:r>
              <a:rPr dirty="0" err="1"/>
              <a:t>от</a:t>
            </a:r>
            <a:r>
              <a:rPr dirty="0"/>
              <a:t> </a:t>
            </a:r>
            <a:r>
              <a:rPr dirty="0" err="1"/>
              <a:t>рассеянного</a:t>
            </a:r>
            <a:r>
              <a:rPr dirty="0"/>
              <a:t> </a:t>
            </a:r>
            <a:r>
              <a:rPr dirty="0" err="1"/>
              <a:t>человека</a:t>
            </a:r>
            <a:r>
              <a:rPr dirty="0"/>
              <a:t>, </a:t>
            </a:r>
            <a:r>
              <a:rPr dirty="0" err="1"/>
              <a:t>который</a:t>
            </a:r>
            <a:r>
              <a:rPr dirty="0"/>
              <a:t> </a:t>
            </a:r>
            <a:r>
              <a:rPr dirty="0" err="1"/>
              <a:t>говорит</a:t>
            </a:r>
            <a:r>
              <a:rPr dirty="0"/>
              <a:t>, </a:t>
            </a:r>
            <a:r>
              <a:rPr dirty="0" err="1"/>
              <a:t>что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ошибке</a:t>
            </a:r>
            <a:r>
              <a:rPr dirty="0"/>
              <a:t> </a:t>
            </a:r>
            <a:r>
              <a:rPr dirty="0" err="1"/>
              <a:t>указал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ваш</a:t>
            </a:r>
            <a:r>
              <a:rPr dirty="0"/>
              <a:t> </a:t>
            </a:r>
            <a:r>
              <a:rPr dirty="0" err="1"/>
              <a:t>телефонный</a:t>
            </a:r>
            <a:r>
              <a:rPr dirty="0"/>
              <a:t> </a:t>
            </a:r>
            <a:r>
              <a:rPr dirty="0" err="1"/>
              <a:t>номер</a:t>
            </a:r>
            <a:r>
              <a:rPr dirty="0"/>
              <a:t>,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просит</a:t>
            </a:r>
            <a:r>
              <a:rPr dirty="0"/>
              <a:t> </a:t>
            </a:r>
            <a:r>
              <a:rPr dirty="0" err="1"/>
              <a:t>вас</a:t>
            </a:r>
            <a:r>
              <a:rPr dirty="0"/>
              <a:t> </a:t>
            </a:r>
            <a:r>
              <a:rPr dirty="0" err="1"/>
              <a:t>продиктовать</a:t>
            </a:r>
            <a:r>
              <a:rPr dirty="0"/>
              <a:t> </a:t>
            </a:r>
            <a:r>
              <a:rPr dirty="0" err="1"/>
              <a:t>ему</a:t>
            </a:r>
            <a:r>
              <a:rPr dirty="0"/>
              <a:t> </a:t>
            </a:r>
            <a:r>
              <a:rPr dirty="0" err="1"/>
              <a:t>код</a:t>
            </a:r>
            <a:r>
              <a:rPr dirty="0"/>
              <a:t>, — </a:t>
            </a:r>
            <a:r>
              <a:rPr dirty="0" err="1"/>
              <a:t>ни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коем</a:t>
            </a:r>
            <a:r>
              <a:rPr dirty="0"/>
              <a:t> </a:t>
            </a:r>
            <a:r>
              <a:rPr dirty="0" err="1"/>
              <a:t>случае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делайте</a:t>
            </a:r>
            <a:r>
              <a:rPr dirty="0"/>
              <a:t> </a:t>
            </a:r>
            <a:r>
              <a:rPr dirty="0" err="1"/>
              <a:t>этого</a:t>
            </a:r>
            <a:r>
              <a:rPr dirty="0"/>
              <a:t>. </a:t>
            </a:r>
            <a:r>
              <a:rPr dirty="0" err="1"/>
              <a:t>Мошенники</a:t>
            </a:r>
            <a:r>
              <a:rPr dirty="0"/>
              <a:t> </a:t>
            </a:r>
            <a:r>
              <a:rPr dirty="0" err="1"/>
              <a:t>пытаются</a:t>
            </a:r>
            <a:r>
              <a:rPr dirty="0"/>
              <a:t> </a:t>
            </a:r>
            <a:r>
              <a:rPr dirty="0" err="1"/>
              <a:t>выманить</a:t>
            </a:r>
            <a:r>
              <a:rPr dirty="0"/>
              <a:t> </a:t>
            </a:r>
            <a:r>
              <a:rPr dirty="0" err="1"/>
              <a:t>у</a:t>
            </a:r>
            <a:r>
              <a:rPr dirty="0"/>
              <a:t> </a:t>
            </a:r>
            <a:r>
              <a:rPr dirty="0" err="1"/>
              <a:t>вас</a:t>
            </a:r>
            <a:r>
              <a:rPr dirty="0"/>
              <a:t> </a:t>
            </a:r>
            <a:r>
              <a:rPr dirty="0" err="1"/>
              <a:t>код</a:t>
            </a:r>
            <a:r>
              <a:rPr dirty="0"/>
              <a:t>, </a:t>
            </a:r>
            <a:r>
              <a:rPr dirty="0" err="1"/>
              <a:t>чтобы</a:t>
            </a:r>
            <a:r>
              <a:rPr dirty="0"/>
              <a:t> </a:t>
            </a:r>
            <a:r>
              <a:rPr dirty="0" err="1"/>
              <a:t>списать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вашего</a:t>
            </a:r>
            <a:r>
              <a:rPr dirty="0"/>
              <a:t> </a:t>
            </a:r>
            <a:r>
              <a:rPr dirty="0" err="1"/>
              <a:t>счета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 (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подписать</a:t>
            </a:r>
            <a:r>
              <a:rPr dirty="0"/>
              <a:t> </a:t>
            </a:r>
            <a:r>
              <a:rPr dirty="0" err="1"/>
              <a:t>вас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ненужный</a:t>
            </a:r>
            <a:r>
              <a:rPr dirty="0"/>
              <a:t> </a:t>
            </a:r>
            <a:r>
              <a:rPr dirty="0" err="1"/>
              <a:t>вам</a:t>
            </a:r>
            <a:r>
              <a:rPr dirty="0"/>
              <a:t> </a:t>
            </a:r>
            <a:r>
              <a:rPr dirty="0" err="1"/>
              <a:t>платный</a:t>
            </a:r>
            <a:r>
              <a:rPr dirty="0"/>
              <a:t> </a:t>
            </a:r>
            <a:r>
              <a:rPr dirty="0" err="1"/>
              <a:t>сервис</a:t>
            </a:r>
            <a:r>
              <a:rPr dirty="0"/>
              <a:t>).</a:t>
            </a:r>
            <a:endParaRPr lang="ru-RU" dirty="0"/>
          </a:p>
          <a:p>
            <a:pPr marL="182563" indent="-182563">
              <a:buSzPct val="100000"/>
              <a:buFont typeface="Arial" panose="020B0604020202020204" pitchFamily="34" charset="0"/>
              <a:buChar char="•"/>
              <a:defRPr sz="1600" spc="-32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182563" indent="-182563">
              <a:buSzPct val="100000"/>
              <a:buFont typeface="Arial" panose="020B0604020202020204" pitchFamily="34" charset="0"/>
              <a:buChar char="•"/>
              <a:defRPr sz="1600" spc="-32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сообщайте</a:t>
            </a:r>
            <a:r>
              <a:rPr dirty="0"/>
              <a:t> </a:t>
            </a:r>
            <a:r>
              <a:rPr dirty="0" err="1"/>
              <a:t>персональные</a:t>
            </a:r>
            <a:r>
              <a:rPr dirty="0"/>
              <a:t> </a:t>
            </a:r>
            <a:r>
              <a:rPr dirty="0" err="1"/>
              <a:t>данные</a:t>
            </a:r>
            <a:r>
              <a:rPr dirty="0"/>
              <a:t>, </a:t>
            </a:r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уж</a:t>
            </a:r>
            <a:r>
              <a:rPr dirty="0"/>
              <a:t> </a:t>
            </a:r>
            <a:r>
              <a:rPr dirty="0" err="1"/>
              <a:t>тем</a:t>
            </a:r>
            <a:r>
              <a:rPr dirty="0"/>
              <a:t> </a:t>
            </a:r>
            <a:r>
              <a:rPr dirty="0" err="1"/>
              <a:t>более</a:t>
            </a:r>
            <a:r>
              <a:rPr dirty="0"/>
              <a:t> </a:t>
            </a:r>
            <a:r>
              <a:rPr dirty="0" err="1"/>
              <a:t>пароли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коды</a:t>
            </a:r>
            <a:r>
              <a:rPr dirty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никому</a:t>
            </a:r>
            <a:r>
              <a:rPr dirty="0"/>
              <a:t>. </a:t>
            </a:r>
            <a:r>
              <a:rPr dirty="0" err="1"/>
              <a:t>Сотрудникам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 </a:t>
            </a:r>
            <a:r>
              <a:rPr dirty="0" err="1"/>
              <a:t>они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нужны</a:t>
            </a:r>
            <a:r>
              <a:rPr dirty="0"/>
              <a:t>, </a:t>
            </a:r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мошенникам</a:t>
            </a:r>
            <a:r>
              <a:rPr dirty="0"/>
              <a:t> </a:t>
            </a:r>
            <a:r>
              <a:rPr dirty="0" err="1"/>
              <a:t>откроют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доступ</a:t>
            </a:r>
            <a:r>
              <a:rPr dirty="0"/>
              <a:t> </a:t>
            </a:r>
            <a:r>
              <a:rPr dirty="0" err="1"/>
              <a:t>к</a:t>
            </a:r>
            <a:r>
              <a:rPr dirty="0"/>
              <a:t> </a:t>
            </a:r>
            <a:r>
              <a:rPr dirty="0" err="1"/>
              <a:t>вашим</a:t>
            </a:r>
            <a:r>
              <a:rPr dirty="0"/>
              <a:t> </a:t>
            </a:r>
            <a:r>
              <a:rPr dirty="0" err="1"/>
              <a:t>деньгам</a:t>
            </a:r>
            <a:r>
              <a:rPr dirty="0"/>
              <a:t>.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9929FC7E-55A8-7F47-BA6E-BFC6CB7E68EA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131EABDC-93CC-BE45-80F7-C61567A97765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7AAFCA1C-8364-9445-98D8-CD7A12C88E70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30118BFB-86BB-7649-B5DF-33A4EED6AA49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12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84" name="Shape 60"/>
          <p:cNvSpPr txBox="1"/>
          <p:nvPr/>
        </p:nvSpPr>
        <p:spPr>
          <a:xfrm>
            <a:off x="3500437" y="407828"/>
            <a:ext cx="5015540" cy="1200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КАК НЕ СТАТЬ ЖЕРТВОЙ КИБЕРМОШЕННИКОВ?</a:t>
            </a:r>
          </a:p>
        </p:txBody>
      </p:sp>
      <p:sp>
        <p:nvSpPr>
          <p:cNvPr id="185" name="Shape 60"/>
          <p:cNvSpPr txBox="1"/>
          <p:nvPr/>
        </p:nvSpPr>
        <p:spPr>
          <a:xfrm>
            <a:off x="706437" y="453734"/>
            <a:ext cx="2794000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rPr dirty="0" err="1"/>
              <a:t>Слайд</a:t>
            </a:r>
            <a:r>
              <a:rPr dirty="0"/>
              <a:t> 10</a:t>
            </a:r>
          </a:p>
        </p:txBody>
      </p:sp>
      <p:sp>
        <p:nvSpPr>
          <p:cNvPr id="186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87" name="Прямоугольник 30"/>
          <p:cNvSpPr txBox="1"/>
          <p:nvPr/>
        </p:nvSpPr>
        <p:spPr>
          <a:xfrm>
            <a:off x="603478" y="1608268"/>
            <a:ext cx="8198297" cy="29779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182563" indent="-182563">
              <a:lnSpc>
                <a:spcPct val="90000"/>
              </a:lnSpc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храните</a:t>
            </a:r>
            <a:r>
              <a:rPr dirty="0"/>
              <a:t> </a:t>
            </a:r>
            <a:r>
              <a:rPr dirty="0" err="1"/>
              <a:t>данные</a:t>
            </a:r>
            <a:r>
              <a:rPr dirty="0"/>
              <a:t> </a:t>
            </a:r>
            <a:r>
              <a:rPr dirty="0" err="1"/>
              <a:t>карт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компьютере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смартфоне</a:t>
            </a:r>
            <a:r>
              <a:rPr dirty="0"/>
              <a:t>.</a:t>
            </a:r>
            <a:endParaRPr lang="ru-RU" dirty="0"/>
          </a:p>
          <a:p>
            <a:pPr marL="182563" indent="-182563">
              <a:lnSpc>
                <a:spcPct val="90000"/>
              </a:lnSpc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182563" indent="-182563">
              <a:lnSpc>
                <a:spcPct val="90000"/>
              </a:lnSpc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/>
              <a:t> </a:t>
            </a:r>
            <a:r>
              <a:rPr dirty="0" err="1"/>
              <a:t>Проверяйте</a:t>
            </a:r>
            <a:r>
              <a:rPr dirty="0"/>
              <a:t> </a:t>
            </a:r>
            <a:r>
              <a:rPr dirty="0" err="1"/>
              <a:t>информацию</a:t>
            </a:r>
            <a:r>
              <a:rPr dirty="0"/>
              <a:t>. </a:t>
            </a:r>
            <a:r>
              <a:rPr dirty="0" err="1"/>
              <a:t>Если</a:t>
            </a:r>
            <a:r>
              <a:rPr dirty="0"/>
              <a:t> </a:t>
            </a:r>
            <a:r>
              <a:rPr dirty="0" err="1"/>
              <a:t>вам</a:t>
            </a:r>
            <a:r>
              <a:rPr dirty="0"/>
              <a:t> </a:t>
            </a:r>
            <a:r>
              <a:rPr dirty="0" err="1"/>
              <a:t>говорят</a:t>
            </a:r>
            <a:r>
              <a:rPr dirty="0"/>
              <a:t>, </a:t>
            </a:r>
            <a:r>
              <a:rPr dirty="0" err="1"/>
              <a:t>будто</a:t>
            </a:r>
            <a:r>
              <a:rPr dirty="0"/>
              <a:t> </a:t>
            </a:r>
            <a:r>
              <a:rPr dirty="0" err="1"/>
              <a:t>вы</a:t>
            </a:r>
            <a:r>
              <a:rPr dirty="0"/>
              <a:t> </a:t>
            </a:r>
            <a:r>
              <a:rPr dirty="0" err="1"/>
              <a:t>что-то</a:t>
            </a:r>
            <a:r>
              <a:rPr dirty="0"/>
              <a:t> </a:t>
            </a:r>
            <a:r>
              <a:rPr dirty="0" err="1"/>
              <a:t>выиграли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вашей</a:t>
            </a:r>
            <a:r>
              <a:rPr dirty="0"/>
              <a:t> </a:t>
            </a:r>
            <a:r>
              <a:rPr dirty="0" err="1"/>
              <a:t>карты</a:t>
            </a:r>
            <a:r>
              <a:rPr dirty="0"/>
              <a:t> «</a:t>
            </a:r>
            <a:r>
              <a:rPr dirty="0" err="1"/>
              <a:t>случайно</a:t>
            </a:r>
            <a:r>
              <a:rPr dirty="0"/>
              <a:t>» </a:t>
            </a:r>
            <a:r>
              <a:rPr dirty="0" err="1"/>
              <a:t>списали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нужно</a:t>
            </a:r>
            <a:r>
              <a:rPr dirty="0"/>
              <a:t> </a:t>
            </a:r>
            <a:r>
              <a:rPr dirty="0" err="1"/>
              <a:t>назвать</a:t>
            </a:r>
            <a:r>
              <a:rPr dirty="0"/>
              <a:t> </a:t>
            </a:r>
            <a:r>
              <a:rPr dirty="0" err="1"/>
              <a:t>свои</a:t>
            </a:r>
            <a:r>
              <a:rPr dirty="0"/>
              <a:t> </a:t>
            </a:r>
            <a:r>
              <a:rPr dirty="0" err="1"/>
              <a:t>данные</a:t>
            </a:r>
            <a:r>
              <a:rPr dirty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чтобы</a:t>
            </a:r>
            <a:r>
              <a:rPr dirty="0"/>
              <a:t> </a:t>
            </a:r>
            <a:r>
              <a:rPr dirty="0" err="1"/>
              <a:t>остановить</a:t>
            </a:r>
            <a:r>
              <a:rPr dirty="0"/>
              <a:t> </a:t>
            </a:r>
            <a:r>
              <a:rPr dirty="0" err="1"/>
              <a:t>операцию</a:t>
            </a:r>
            <a:r>
              <a:rPr dirty="0"/>
              <a:t>, </a:t>
            </a:r>
            <a:r>
              <a:rPr dirty="0" err="1"/>
              <a:t>закончите</a:t>
            </a:r>
            <a:r>
              <a:rPr dirty="0"/>
              <a:t> </a:t>
            </a:r>
            <a:r>
              <a:rPr dirty="0" err="1"/>
              <a:t>разговор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перезвоните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банк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номеру</a:t>
            </a:r>
            <a:r>
              <a:rPr dirty="0"/>
              <a:t> </a:t>
            </a:r>
            <a:r>
              <a:rPr dirty="0" err="1"/>
              <a:t>телефона</a:t>
            </a:r>
            <a:r>
              <a:rPr dirty="0"/>
              <a:t>, </a:t>
            </a:r>
            <a:r>
              <a:rPr dirty="0" err="1"/>
              <a:t>указанному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обратной</a:t>
            </a:r>
            <a:r>
              <a:rPr dirty="0"/>
              <a:t> </a:t>
            </a:r>
            <a:r>
              <a:rPr dirty="0" err="1"/>
              <a:t>стороне</a:t>
            </a:r>
            <a:r>
              <a:rPr dirty="0"/>
              <a:t> </a:t>
            </a:r>
            <a:r>
              <a:rPr dirty="0" err="1"/>
              <a:t>вашей</a:t>
            </a:r>
            <a:r>
              <a:rPr dirty="0"/>
              <a:t> </a:t>
            </a:r>
            <a:r>
              <a:rPr dirty="0" err="1"/>
              <a:t>карты</a:t>
            </a:r>
            <a:r>
              <a:rPr dirty="0"/>
              <a:t>. </a:t>
            </a:r>
            <a:endParaRPr lang="ru-RU" dirty="0"/>
          </a:p>
          <a:p>
            <a:pPr marL="182563" indent="-182563">
              <a:lnSpc>
                <a:spcPct val="90000"/>
              </a:lnSpc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182563" indent="-182563">
              <a:lnSpc>
                <a:spcPct val="90000"/>
              </a:lnSpc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/>
              <a:t> </a:t>
            </a:r>
            <a:r>
              <a:rPr dirty="0" err="1"/>
              <a:t>Если</a:t>
            </a:r>
            <a:r>
              <a:rPr dirty="0"/>
              <a:t> </a:t>
            </a:r>
            <a:r>
              <a:rPr dirty="0" err="1"/>
              <a:t>вам</a:t>
            </a:r>
            <a:r>
              <a:rPr dirty="0"/>
              <a:t> </a:t>
            </a:r>
            <a:r>
              <a:rPr dirty="0" err="1"/>
              <a:t>сообщают</a:t>
            </a:r>
            <a:r>
              <a:rPr dirty="0"/>
              <a:t>, </a:t>
            </a:r>
            <a:r>
              <a:rPr dirty="0" err="1"/>
              <a:t>что</a:t>
            </a:r>
            <a:r>
              <a:rPr dirty="0"/>
              <a:t> </a:t>
            </a:r>
            <a:r>
              <a:rPr dirty="0" err="1"/>
              <a:t>родственники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друзья</a:t>
            </a:r>
            <a:r>
              <a:rPr dirty="0"/>
              <a:t> </a:t>
            </a:r>
            <a:r>
              <a:rPr dirty="0" err="1"/>
              <a:t>попали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беду</a:t>
            </a:r>
            <a:r>
              <a:rPr dirty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постарайтесь</a:t>
            </a:r>
            <a:r>
              <a:rPr dirty="0"/>
              <a:t> </a:t>
            </a:r>
            <a:r>
              <a:rPr dirty="0" err="1"/>
              <a:t>связаться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ними</a:t>
            </a:r>
            <a:r>
              <a:rPr dirty="0"/>
              <a:t> </a:t>
            </a:r>
            <a:r>
              <a:rPr dirty="0" err="1"/>
              <a:t>напрямую</a:t>
            </a:r>
            <a:r>
              <a:rPr dirty="0"/>
              <a:t>.</a:t>
            </a:r>
            <a:endParaRPr lang="ru-RU" dirty="0"/>
          </a:p>
          <a:p>
            <a:pPr marL="182563" indent="-182563">
              <a:lnSpc>
                <a:spcPct val="90000"/>
              </a:lnSpc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182563" indent="-182563">
              <a:lnSpc>
                <a:spcPct val="90000"/>
              </a:lnSpc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/>
              <a:t> </a:t>
            </a:r>
            <a:r>
              <a:rPr dirty="0" err="1"/>
              <a:t>Установите</a:t>
            </a:r>
            <a:r>
              <a:rPr dirty="0"/>
              <a:t> </a:t>
            </a:r>
            <a:r>
              <a:rPr dirty="0" err="1"/>
              <a:t>антивирус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компьютер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себе</a:t>
            </a:r>
            <a:r>
              <a:rPr dirty="0"/>
              <a:t>,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пожилым</a:t>
            </a:r>
            <a:r>
              <a:rPr dirty="0"/>
              <a:t> </a:t>
            </a:r>
            <a:r>
              <a:rPr dirty="0" err="1"/>
              <a:t>родственникам</a:t>
            </a:r>
            <a:r>
              <a:rPr dirty="0"/>
              <a:t>.</a:t>
            </a:r>
            <a:endParaRPr lang="ru-RU" dirty="0"/>
          </a:p>
          <a:p>
            <a:pPr marL="182563" indent="-182563">
              <a:lnSpc>
                <a:spcPct val="90000"/>
              </a:lnSpc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182563" indent="-182563">
              <a:lnSpc>
                <a:spcPct val="90000"/>
              </a:lnSpc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/>
              <a:t> </a:t>
            </a:r>
            <a:r>
              <a:rPr dirty="0" err="1"/>
              <a:t>Объясните</a:t>
            </a:r>
            <a:r>
              <a:rPr dirty="0"/>
              <a:t> </a:t>
            </a:r>
            <a:r>
              <a:rPr dirty="0" err="1"/>
              <a:t>пожилым</a:t>
            </a:r>
            <a:r>
              <a:rPr dirty="0"/>
              <a:t> </a:t>
            </a:r>
            <a:r>
              <a:rPr dirty="0" err="1"/>
              <a:t>родственникам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подросткам</a:t>
            </a:r>
            <a:r>
              <a:rPr dirty="0"/>
              <a:t> </a:t>
            </a:r>
            <a:r>
              <a:rPr dirty="0" err="1"/>
              <a:t>эти</a:t>
            </a:r>
            <a:r>
              <a:rPr dirty="0"/>
              <a:t> </a:t>
            </a:r>
            <a:r>
              <a:rPr dirty="0" err="1"/>
              <a:t>простые</a:t>
            </a:r>
            <a:r>
              <a:rPr dirty="0"/>
              <a:t> </a:t>
            </a:r>
            <a:r>
              <a:rPr dirty="0" err="1"/>
              <a:t>правила</a:t>
            </a:r>
            <a:r>
              <a:rPr dirty="0"/>
              <a:t>. 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62D66058-66D6-0B44-8EBB-DF6EFB0283FE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63664343-0376-1148-A221-DC97E7F204DC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0B72579D-D534-D14C-BFC3-8C4BC0115C22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AD4F6115-52EC-7F48-9A5A-8564CF03F69F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13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90" name="Shape 60"/>
          <p:cNvSpPr txBox="1"/>
          <p:nvPr/>
        </p:nvSpPr>
        <p:spPr>
          <a:xfrm>
            <a:off x="3500437" y="407828"/>
            <a:ext cx="5015540" cy="1200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С МОЕЙ КАРТЫ СПИСАЛИ ДЕНЬГИ ЧТО ДЕЛАТЬ? </a:t>
            </a:r>
          </a:p>
        </p:txBody>
      </p:sp>
      <p:sp>
        <p:nvSpPr>
          <p:cNvPr id="191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11</a:t>
            </a:r>
          </a:p>
        </p:txBody>
      </p:sp>
      <p:sp>
        <p:nvSpPr>
          <p:cNvPr id="192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3" name="Прямоугольник 30"/>
          <p:cNvSpPr txBox="1"/>
          <p:nvPr/>
        </p:nvSpPr>
        <p:spPr>
          <a:xfrm>
            <a:off x="611188" y="2103909"/>
            <a:ext cx="7815929" cy="2308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228600" indent="-228600">
              <a:buSzPct val="100000"/>
              <a:buAutoNum type="arabicPeriod"/>
              <a:defRPr sz="1600">
                <a:solidFill>
                  <a:srgbClr val="FFFFFF"/>
                </a:solidFill>
              </a:defRPr>
            </a:pPr>
            <a:r>
              <a:rPr dirty="0" err="1">
                <a:latin typeface="Proxima Nova"/>
              </a:rPr>
              <a:t>Позвоните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банк</a:t>
            </a:r>
            <a:r>
              <a:rPr dirty="0">
                <a:latin typeface="Proxima Nova"/>
              </a:rPr>
              <a:t> (</a:t>
            </a:r>
            <a:r>
              <a:rPr dirty="0" err="1">
                <a:latin typeface="Proxima Nova"/>
              </a:rPr>
              <a:t>номер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всегда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есть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обороте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карты</a:t>
            </a:r>
            <a:r>
              <a:rPr dirty="0">
                <a:latin typeface="Proxima Nova"/>
              </a:rPr>
              <a:t>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или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главной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странице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сайта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банка</a:t>
            </a:r>
            <a:r>
              <a:rPr dirty="0">
                <a:latin typeface="Proxima Nova"/>
              </a:rPr>
              <a:t>), </a:t>
            </a:r>
            <a:r>
              <a:rPr dirty="0" err="1">
                <a:latin typeface="Proxima Nova"/>
              </a:rPr>
              <a:t>сообщите</a:t>
            </a:r>
            <a:r>
              <a:rPr dirty="0">
                <a:latin typeface="Proxima Nova"/>
              </a:rPr>
              <a:t> </a:t>
            </a:r>
            <a:br>
              <a:rPr dirty="0">
                <a:latin typeface="Proxima Nova"/>
              </a:rPr>
            </a:br>
            <a:r>
              <a:rPr dirty="0" err="1">
                <a:latin typeface="Proxima Nova"/>
              </a:rPr>
              <a:t>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мошеннической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операции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заблокируйте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карту</a:t>
            </a:r>
            <a:r>
              <a:rPr dirty="0">
                <a:latin typeface="Proxima Nova"/>
              </a:rPr>
              <a:t>.</a:t>
            </a:r>
          </a:p>
          <a:p>
            <a:pPr>
              <a:defRPr sz="1600">
                <a:solidFill>
                  <a:srgbClr val="FFFFFF"/>
                </a:solidFill>
              </a:defRPr>
            </a:pPr>
            <a:endParaRPr dirty="0">
              <a:latin typeface="Proxima Nova"/>
              <a:ea typeface="+mj-ea"/>
              <a:cs typeface="+mj-cs"/>
              <a:sym typeface="Arial"/>
            </a:endParaRPr>
          </a:p>
          <a:p>
            <a:pPr marL="228600" indent="-228600">
              <a:buSzPct val="100000"/>
              <a:buAutoNum type="arabicPeriod" startAt="2"/>
              <a:defRPr sz="1600">
                <a:solidFill>
                  <a:srgbClr val="FFFFFF"/>
                </a:solidFill>
              </a:defRPr>
            </a:pPr>
            <a:r>
              <a:rPr dirty="0" err="1">
                <a:latin typeface="Proxima Nova"/>
              </a:rPr>
              <a:t>Запросите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выписку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счету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напишите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заявление</a:t>
            </a:r>
            <a:r>
              <a:rPr dirty="0">
                <a:latin typeface="Proxima Nova"/>
              </a:rPr>
              <a:t> </a:t>
            </a:r>
            <a:br>
              <a:rPr dirty="0">
                <a:latin typeface="Proxima Nova"/>
              </a:rPr>
            </a:br>
            <a:r>
              <a:rPr dirty="0" err="1">
                <a:latin typeface="Proxima Nova"/>
              </a:rPr>
              <a:t>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несогласии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операцией</a:t>
            </a:r>
            <a:r>
              <a:rPr dirty="0">
                <a:latin typeface="Proxima Nova"/>
              </a:rPr>
              <a:t>. </a:t>
            </a:r>
          </a:p>
          <a:p>
            <a:pPr>
              <a:defRPr sz="1600">
                <a:solidFill>
                  <a:srgbClr val="FFFFFF"/>
                </a:solidFill>
              </a:defRPr>
            </a:pPr>
            <a:endParaRPr dirty="0">
              <a:latin typeface="Proxima Nova"/>
              <a:ea typeface="+mj-ea"/>
              <a:cs typeface="+mj-cs"/>
              <a:sym typeface="Arial"/>
            </a:endParaRPr>
          </a:p>
          <a:p>
            <a:pPr marL="228600" indent="-228600">
              <a:buSzPct val="100000"/>
              <a:buAutoNum type="arabicPeriod" startAt="3"/>
              <a:defRPr sz="1600">
                <a:solidFill>
                  <a:srgbClr val="FFFFFF"/>
                </a:solidFill>
              </a:defRPr>
            </a:pPr>
            <a:r>
              <a:rPr dirty="0" err="1">
                <a:latin typeface="Proxima Nova"/>
              </a:rPr>
              <a:t>Обратитесь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заявлением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отдел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полиции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месту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жительства</a:t>
            </a:r>
            <a:r>
              <a:rPr dirty="0">
                <a:latin typeface="Proxima Nova"/>
              </a:rPr>
              <a:t>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или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отправьте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обращение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управление</a:t>
            </a:r>
            <a:r>
              <a:rPr dirty="0">
                <a:latin typeface="Proxima Nova"/>
              </a:rPr>
              <a:t> «</a:t>
            </a:r>
            <a:r>
              <a:rPr dirty="0" err="1">
                <a:latin typeface="Proxima Nova"/>
              </a:rPr>
              <a:t>К</a:t>
            </a:r>
            <a:r>
              <a:rPr dirty="0">
                <a:latin typeface="Proxima Nova"/>
              </a:rPr>
              <a:t>» МВД </a:t>
            </a:r>
            <a:r>
              <a:rPr dirty="0" err="1">
                <a:latin typeface="Proxima Nova"/>
              </a:rPr>
              <a:t>России</a:t>
            </a:r>
            <a:r>
              <a:rPr dirty="0">
                <a:latin typeface="Proxima Nova"/>
              </a:rPr>
              <a:t>.</a:t>
            </a:r>
            <a:endParaRPr dirty="0">
              <a:latin typeface="Proxima Nova"/>
              <a:ea typeface="+mj-ea"/>
              <a:cs typeface="+mj-cs"/>
              <a:sym typeface="Arial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2D7609CD-789B-C047-BDDC-C404CFBA149C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6AC74FE0-89FB-3E45-9F87-3B95CF7E5898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42346AD0-4DD8-8647-8727-E69C907C31A9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527B5BC5-0F14-9948-8CC4-7813AB22A0C4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14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96" name="Shape 60"/>
          <p:cNvSpPr txBox="1"/>
          <p:nvPr/>
        </p:nvSpPr>
        <p:spPr>
          <a:xfrm>
            <a:off x="3500437" y="407828"/>
            <a:ext cx="5015540" cy="1200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ФАЛЬШИВКИ. КОГДА СТОИТ ПРОЯВИТЬ ОСТОРОЖНОСТЬ?</a:t>
            </a:r>
          </a:p>
        </p:txBody>
      </p:sp>
      <p:sp>
        <p:nvSpPr>
          <p:cNvPr id="197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12</a:t>
            </a:r>
          </a:p>
        </p:txBody>
      </p:sp>
      <p:sp>
        <p:nvSpPr>
          <p:cNvPr id="198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9" name="Прямоугольник 30"/>
          <p:cNvSpPr txBox="1"/>
          <p:nvPr/>
        </p:nvSpPr>
        <p:spPr>
          <a:xfrm>
            <a:off x="611188" y="1608268"/>
            <a:ext cx="8066963" cy="3170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R="25400">
              <a:defRPr sz="1600">
                <a:solidFill>
                  <a:srgbClr val="FFFFFF"/>
                </a:solidFill>
              </a:defRPr>
            </a:pPr>
            <a:r>
              <a:rPr dirty="0" err="1">
                <a:latin typeface="Proxima Nova"/>
              </a:rPr>
              <a:t>Несмотря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то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что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банковские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карты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прочно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вошли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нашу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жизнь</a:t>
            </a:r>
            <a:r>
              <a:rPr dirty="0">
                <a:latin typeface="Proxima Nova"/>
              </a:rPr>
              <a:t>,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став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привычной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формой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расчетов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бывают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ситуации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когда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рассчитаться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можно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только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наличными</a:t>
            </a:r>
            <a:r>
              <a:rPr dirty="0">
                <a:latin typeface="Proxima Nova"/>
              </a:rPr>
              <a:t>. </a:t>
            </a:r>
            <a:r>
              <a:rPr dirty="0" err="1">
                <a:latin typeface="Proxima Nova"/>
              </a:rPr>
              <a:t>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тут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чтобы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стать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жертвой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мошенников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нужно</a:t>
            </a:r>
            <a:r>
              <a:rPr dirty="0">
                <a:latin typeface="Proxima Nova"/>
              </a:rPr>
              <a:t>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хорошо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знать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свои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деньги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их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защитные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признаки</a:t>
            </a:r>
            <a:r>
              <a:rPr dirty="0">
                <a:latin typeface="Proxima Nova"/>
              </a:rPr>
              <a:t>. </a:t>
            </a:r>
            <a:br>
              <a:rPr dirty="0">
                <a:latin typeface="Proxima Nova"/>
              </a:rPr>
            </a:br>
            <a:endParaRPr dirty="0">
              <a:latin typeface="Proxima Nova"/>
              <a:ea typeface="+mj-ea"/>
              <a:cs typeface="+mj-cs"/>
              <a:sym typeface="Arial"/>
            </a:endParaRPr>
          </a:p>
          <a:p>
            <a:pPr marR="25400">
              <a:defRPr sz="2000" b="1">
                <a:solidFill>
                  <a:srgbClr val="FFFFFF"/>
                </a:solidFill>
              </a:defRPr>
            </a:pPr>
            <a:r>
              <a:rPr dirty="0" err="1">
                <a:latin typeface="Proxima Nova"/>
              </a:rPr>
              <a:t>Когда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стоит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проявить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осторожность</a:t>
            </a:r>
            <a:r>
              <a:rPr dirty="0">
                <a:latin typeface="Proxima Nova"/>
              </a:rPr>
              <a:t>?</a:t>
            </a:r>
            <a:endParaRPr lang="ru-RU" dirty="0">
              <a:latin typeface="Proxima Nova"/>
            </a:endParaRPr>
          </a:p>
          <a:p>
            <a:pPr marR="25400">
              <a:defRPr sz="2000" b="1">
                <a:solidFill>
                  <a:srgbClr val="FFFFFF"/>
                </a:solidFill>
              </a:defRPr>
            </a:pPr>
            <a:endParaRPr dirty="0">
              <a:latin typeface="Proxima Nova"/>
              <a:ea typeface="+mj-ea"/>
              <a:cs typeface="+mj-cs"/>
              <a:sym typeface="Arial"/>
            </a:endParaRPr>
          </a:p>
          <a:p>
            <a:pPr marL="182563" marR="38100" indent="-174625"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</a:defRPr>
            </a:pPr>
            <a:r>
              <a:rPr dirty="0" err="1">
                <a:latin typeface="Proxima Nova"/>
              </a:rPr>
              <a:t>Вы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продаете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что-то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рук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или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получаете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сдачу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мелком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магазинчике</a:t>
            </a:r>
            <a:r>
              <a:rPr dirty="0">
                <a:latin typeface="Proxima Nova"/>
              </a:rPr>
              <a:t>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или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рынке</a:t>
            </a:r>
            <a:r>
              <a:rPr dirty="0">
                <a:latin typeface="Proxima Nova"/>
              </a:rPr>
              <a:t>.</a:t>
            </a:r>
            <a:endParaRPr dirty="0">
              <a:latin typeface="Proxima Nova"/>
              <a:ea typeface="+mj-ea"/>
              <a:cs typeface="+mj-cs"/>
              <a:sym typeface="Arial"/>
            </a:endParaRPr>
          </a:p>
          <a:p>
            <a:pPr marL="182563" marR="38100" indent="-174625"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</a:defRPr>
            </a:pPr>
            <a:r>
              <a:rPr dirty="0" err="1">
                <a:latin typeface="Proxima Nova"/>
              </a:rPr>
              <a:t>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отсутствие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специальных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аппаратов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для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определения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подлинности</a:t>
            </a:r>
            <a:r>
              <a:rPr dirty="0">
                <a:latin typeface="Proxima Nova"/>
              </a:rPr>
              <a:t>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банкнот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стесняйтесь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проверять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деньги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самостоятельно</a:t>
            </a:r>
            <a:r>
              <a:rPr dirty="0">
                <a:latin typeface="Proxima Nova"/>
              </a:rPr>
              <a:t>.</a:t>
            </a:r>
            <a:endParaRPr dirty="0">
              <a:latin typeface="Proxima Nova"/>
              <a:ea typeface="+mj-ea"/>
              <a:cs typeface="+mj-cs"/>
              <a:sym typeface="Arial"/>
            </a:endParaRPr>
          </a:p>
          <a:p>
            <a:pPr marL="182563" marR="25400" indent="-174625"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</a:defRPr>
            </a:pPr>
            <a:r>
              <a:rPr dirty="0" err="1">
                <a:latin typeface="Proxima Nova"/>
              </a:rPr>
              <a:t>Вам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дают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крупные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купюры</a:t>
            </a:r>
            <a:r>
              <a:rPr dirty="0">
                <a:latin typeface="Proxima Nova"/>
              </a:rPr>
              <a:t> – </a:t>
            </a:r>
            <a:r>
              <a:rPr dirty="0" err="1">
                <a:latin typeface="Proxima Nova"/>
              </a:rPr>
              <a:t>номиналом</a:t>
            </a:r>
            <a:r>
              <a:rPr dirty="0">
                <a:latin typeface="Proxima Nova"/>
              </a:rPr>
              <a:t> 1 000,  2 000 </a:t>
            </a:r>
            <a:r>
              <a:rPr dirty="0" err="1">
                <a:latin typeface="Proxima Nova"/>
              </a:rPr>
              <a:t>или</a:t>
            </a:r>
            <a:r>
              <a:rPr dirty="0">
                <a:latin typeface="Proxima Nova"/>
              </a:rPr>
              <a:t> 5 000 </a:t>
            </a:r>
            <a:r>
              <a:rPr dirty="0" err="1">
                <a:latin typeface="Proxima Nova"/>
              </a:rPr>
              <a:t>рублей</a:t>
            </a:r>
            <a:r>
              <a:rPr dirty="0">
                <a:latin typeface="Proxima Nova"/>
              </a:rPr>
              <a:t>.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40BFFFB1-1C24-F944-A9FE-77286BBC1CB1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5C22442B-7CA4-FB4B-A9BA-3E5324276C0F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3D79B5F6-B6A4-004D-B47F-F7D433E6EA87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325C2402-8555-564C-AD77-0843E8B1D64A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15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02" name="Shape 60"/>
          <p:cNvSpPr txBox="1"/>
          <p:nvPr/>
        </p:nvSpPr>
        <p:spPr>
          <a:xfrm>
            <a:off x="3500437" y="407828"/>
            <a:ext cx="5015540" cy="1200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ФАЛЬШИВКИ. КОГДА СТОИТ ПРОЯВИТЬ ОСТОРОЖНОСТЬ?</a:t>
            </a:r>
          </a:p>
        </p:txBody>
      </p:sp>
      <p:sp>
        <p:nvSpPr>
          <p:cNvPr id="203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12</a:t>
            </a:r>
          </a:p>
        </p:txBody>
      </p:sp>
      <p:sp>
        <p:nvSpPr>
          <p:cNvPr id="204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05" name="Прямоугольник 30"/>
          <p:cNvSpPr txBox="1"/>
          <p:nvPr/>
        </p:nvSpPr>
        <p:spPr>
          <a:xfrm>
            <a:off x="611188" y="2350130"/>
            <a:ext cx="8066963" cy="1815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 marR="25400"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lvl1pPr>
          </a:lstStyle>
          <a:p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мелкими</a:t>
            </a:r>
            <a:r>
              <a:rPr dirty="0"/>
              <a:t> </a:t>
            </a:r>
            <a:r>
              <a:rPr dirty="0" err="1"/>
              <a:t>купюрами</a:t>
            </a:r>
            <a:r>
              <a:rPr dirty="0"/>
              <a:t> </a:t>
            </a:r>
            <a:r>
              <a:rPr dirty="0" err="1"/>
              <a:t>мошенникам</a:t>
            </a:r>
            <a:r>
              <a:rPr dirty="0"/>
              <a:t> </a:t>
            </a:r>
            <a:r>
              <a:rPr dirty="0" err="1"/>
              <a:t>связываться</a:t>
            </a:r>
            <a:r>
              <a:rPr dirty="0"/>
              <a:t> </a:t>
            </a:r>
            <a:r>
              <a:rPr dirty="0" err="1"/>
              <a:t>просто</a:t>
            </a:r>
            <a:r>
              <a:rPr dirty="0"/>
              <a:t> </a:t>
            </a:r>
            <a:r>
              <a:rPr dirty="0" err="1"/>
              <a:t>невыгодно</a:t>
            </a:r>
            <a:r>
              <a:rPr dirty="0"/>
              <a:t> –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производство</a:t>
            </a:r>
            <a:r>
              <a:rPr dirty="0"/>
              <a:t> </a:t>
            </a:r>
            <a:r>
              <a:rPr dirty="0" err="1"/>
              <a:t>таких</a:t>
            </a:r>
            <a:r>
              <a:rPr dirty="0"/>
              <a:t> </a:t>
            </a:r>
            <a:r>
              <a:rPr dirty="0" err="1"/>
              <a:t>денег</a:t>
            </a:r>
            <a:r>
              <a:rPr dirty="0"/>
              <a:t> </a:t>
            </a:r>
            <a:r>
              <a:rPr dirty="0" err="1"/>
              <a:t>стоит</a:t>
            </a:r>
            <a:r>
              <a:rPr dirty="0"/>
              <a:t> </a:t>
            </a:r>
            <a:r>
              <a:rPr dirty="0" err="1"/>
              <a:t>дороже</a:t>
            </a:r>
            <a:r>
              <a:rPr dirty="0"/>
              <a:t>, </a:t>
            </a:r>
            <a:r>
              <a:rPr dirty="0" err="1"/>
              <a:t>чем</a:t>
            </a:r>
            <a:r>
              <a:rPr dirty="0"/>
              <a:t> </a:t>
            </a:r>
            <a:r>
              <a:rPr dirty="0" err="1"/>
              <a:t>их</a:t>
            </a:r>
            <a:r>
              <a:rPr dirty="0"/>
              <a:t> </a:t>
            </a:r>
            <a:r>
              <a:rPr dirty="0" err="1"/>
              <a:t>номинал</a:t>
            </a:r>
            <a:r>
              <a:rPr dirty="0"/>
              <a:t>. </a:t>
            </a: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вот</a:t>
            </a:r>
            <a:r>
              <a:rPr dirty="0"/>
              <a:t> </a:t>
            </a:r>
            <a:r>
              <a:rPr dirty="0" err="1"/>
              <a:t>пятитысячные</a:t>
            </a:r>
            <a:r>
              <a:rPr dirty="0"/>
              <a:t> </a:t>
            </a:r>
            <a:r>
              <a:rPr dirty="0" err="1"/>
              <a:t>купюры</a:t>
            </a:r>
            <a:r>
              <a:rPr dirty="0"/>
              <a:t> </a:t>
            </a:r>
            <a:r>
              <a:rPr dirty="0" err="1"/>
              <a:t>подделывают</a:t>
            </a:r>
            <a:r>
              <a:rPr dirty="0"/>
              <a:t> </a:t>
            </a:r>
            <a:r>
              <a:rPr dirty="0" err="1"/>
              <a:t>чаще</a:t>
            </a:r>
            <a:r>
              <a:rPr dirty="0"/>
              <a:t> </a:t>
            </a:r>
            <a:r>
              <a:rPr dirty="0" err="1"/>
              <a:t>всего</a:t>
            </a:r>
            <a:r>
              <a:rPr dirty="0"/>
              <a:t>. </a:t>
            </a:r>
            <a:r>
              <a:rPr dirty="0" err="1"/>
              <a:t>Очень</a:t>
            </a:r>
            <a:r>
              <a:rPr dirty="0"/>
              <a:t> </a:t>
            </a:r>
            <a:r>
              <a:rPr dirty="0" err="1"/>
              <a:t>важно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уметь</a:t>
            </a:r>
            <a:r>
              <a:rPr dirty="0"/>
              <a:t> </a:t>
            </a:r>
            <a:r>
              <a:rPr dirty="0" err="1"/>
              <a:t>определить</a:t>
            </a:r>
            <a:r>
              <a:rPr dirty="0"/>
              <a:t> </a:t>
            </a:r>
            <a:r>
              <a:rPr dirty="0" err="1"/>
              <a:t>подлинность</a:t>
            </a:r>
            <a:r>
              <a:rPr dirty="0"/>
              <a:t> </a:t>
            </a:r>
            <a:r>
              <a:rPr dirty="0" err="1"/>
              <a:t>банкнот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момент</a:t>
            </a:r>
            <a:r>
              <a:rPr dirty="0"/>
              <a:t> </a:t>
            </a:r>
            <a:r>
              <a:rPr dirty="0" err="1"/>
              <a:t>их</a:t>
            </a:r>
            <a:r>
              <a:rPr dirty="0"/>
              <a:t> </a:t>
            </a:r>
            <a:r>
              <a:rPr dirty="0" err="1"/>
              <a:t>получения</a:t>
            </a:r>
            <a:r>
              <a:rPr dirty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этого</a:t>
            </a:r>
            <a:r>
              <a:rPr dirty="0"/>
              <a:t> </a:t>
            </a:r>
            <a:r>
              <a:rPr dirty="0" err="1"/>
              <a:t>необходимо</a:t>
            </a:r>
            <a:r>
              <a:rPr dirty="0"/>
              <a:t> </a:t>
            </a:r>
            <a:r>
              <a:rPr dirty="0" err="1"/>
              <a:t>уметь</a:t>
            </a:r>
            <a:r>
              <a:rPr dirty="0"/>
              <a:t> </a:t>
            </a:r>
            <a:r>
              <a:rPr dirty="0" err="1"/>
              <a:t>проверять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менее</a:t>
            </a:r>
            <a:r>
              <a:rPr dirty="0"/>
              <a:t> </a:t>
            </a:r>
            <a:r>
              <a:rPr dirty="0" err="1"/>
              <a:t>трех</a:t>
            </a:r>
            <a:r>
              <a:rPr dirty="0"/>
              <a:t> </a:t>
            </a:r>
            <a:r>
              <a:rPr dirty="0" err="1"/>
              <a:t>защитных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признаков</a:t>
            </a:r>
            <a:r>
              <a:rPr dirty="0"/>
              <a:t> </a:t>
            </a:r>
            <a:r>
              <a:rPr dirty="0" err="1"/>
              <a:t>подлинности</a:t>
            </a:r>
            <a:r>
              <a:rPr dirty="0"/>
              <a:t> </a:t>
            </a:r>
            <a:r>
              <a:rPr dirty="0" err="1"/>
              <a:t>купюр</a:t>
            </a:r>
            <a:r>
              <a:rPr dirty="0"/>
              <a:t>.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7D9BEAD6-0FB5-134C-9E3C-01776F9BFC47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DDDFFC5D-0DEE-3546-9137-48E99C1A9D33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0DBD1801-65DF-F14D-94BA-9BC911B35733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5EA43609-EA15-7D45-ABA7-02CCC53D9A09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16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08" name="Shape 60"/>
          <p:cNvSpPr txBox="1"/>
          <p:nvPr/>
        </p:nvSpPr>
        <p:spPr>
          <a:xfrm>
            <a:off x="3500437" y="407828"/>
            <a:ext cx="5015540" cy="1200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/>
          <a:p>
            <a: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ПРИЗНАКИ ПОДЛИННОСТИ</a:t>
            </a:r>
            <a:endParaRPr>
              <a:latin typeface="+mj-lt"/>
              <a:ea typeface="+mj-ea"/>
              <a:cs typeface="+mj-cs"/>
              <a:sym typeface="Arial"/>
            </a:endParaRPr>
          </a:p>
          <a:p>
            <a: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БАНКНОТ БАНКА РОССИИ</a:t>
            </a:r>
          </a:p>
        </p:txBody>
      </p:sp>
      <p:sp>
        <p:nvSpPr>
          <p:cNvPr id="209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13</a:t>
            </a:r>
          </a:p>
        </p:txBody>
      </p:sp>
      <p:sp>
        <p:nvSpPr>
          <p:cNvPr id="210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1" name="Прямоугольник 30"/>
          <p:cNvSpPr txBox="1"/>
          <p:nvPr/>
        </p:nvSpPr>
        <p:spPr>
          <a:xfrm>
            <a:off x="611188" y="1590003"/>
            <a:ext cx="8066963" cy="2934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 err="1"/>
              <a:t>Признаков</a:t>
            </a:r>
            <a:r>
              <a:rPr dirty="0"/>
              <a:t> </a:t>
            </a:r>
            <a:r>
              <a:rPr dirty="0" err="1"/>
              <a:t>подлинности</a:t>
            </a:r>
            <a:r>
              <a:rPr dirty="0"/>
              <a:t> </a:t>
            </a:r>
            <a:r>
              <a:rPr dirty="0" err="1"/>
              <a:t>банкнот</a:t>
            </a:r>
            <a:r>
              <a:rPr dirty="0"/>
              <a:t> Банка России </a:t>
            </a:r>
            <a:r>
              <a:rPr dirty="0" err="1"/>
              <a:t>всего</a:t>
            </a:r>
            <a:r>
              <a:rPr dirty="0"/>
              <a:t> </a:t>
            </a:r>
            <a:r>
              <a:rPr lang="ru-RU" dirty="0" smtClean="0"/>
              <a:t>восемь</a:t>
            </a:r>
            <a:r>
              <a:rPr dirty="0" smtClean="0"/>
              <a:t>:</a:t>
            </a:r>
            <a:endParaRPr dirty="0"/>
          </a:p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228600" indent="-228600">
              <a:lnSpc>
                <a:spcPct val="120000"/>
              </a:lnSpc>
              <a:buSzPct val="100000"/>
              <a:buAutoNum type="arabicPeriod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Скрытые</a:t>
            </a:r>
            <a:r>
              <a:rPr dirty="0"/>
              <a:t> </a:t>
            </a:r>
            <a:r>
              <a:rPr dirty="0" err="1"/>
              <a:t>радужные</a:t>
            </a:r>
            <a:r>
              <a:rPr dirty="0"/>
              <a:t> </a:t>
            </a:r>
            <a:r>
              <a:rPr dirty="0" err="1"/>
              <a:t>полосы</a:t>
            </a:r>
            <a:endParaRPr dirty="0"/>
          </a:p>
          <a:p>
            <a:pPr marL="228600" indent="-228600">
              <a:lnSpc>
                <a:spcPct val="120000"/>
              </a:lnSpc>
              <a:buSzPct val="100000"/>
              <a:buAutoNum type="arabicPeriod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Микроперфорация</a:t>
            </a:r>
            <a:endParaRPr dirty="0"/>
          </a:p>
          <a:p>
            <a:pPr marL="228600" indent="-228600">
              <a:lnSpc>
                <a:spcPct val="120000"/>
              </a:lnSpc>
              <a:buSzPct val="100000"/>
              <a:buAutoNum type="arabicPeriod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Ныряющая</a:t>
            </a:r>
            <a:r>
              <a:rPr dirty="0"/>
              <a:t> </a:t>
            </a:r>
            <a:r>
              <a:rPr dirty="0" err="1"/>
              <a:t>металлизированная</a:t>
            </a:r>
            <a:r>
              <a:rPr dirty="0"/>
              <a:t> </a:t>
            </a:r>
            <a:r>
              <a:rPr dirty="0" err="1"/>
              <a:t>нить</a:t>
            </a:r>
            <a:endParaRPr dirty="0"/>
          </a:p>
          <a:p>
            <a:pPr marL="228600" indent="-228600">
              <a:lnSpc>
                <a:spcPct val="120000"/>
              </a:lnSpc>
              <a:buSzPct val="100000"/>
              <a:buAutoNum type="arabicPeriod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Цветопеременная</a:t>
            </a:r>
            <a:r>
              <a:rPr dirty="0"/>
              <a:t> </a:t>
            </a:r>
            <a:r>
              <a:rPr dirty="0" err="1"/>
              <a:t>краска</a:t>
            </a:r>
            <a:endParaRPr dirty="0"/>
          </a:p>
          <a:p>
            <a:pPr marL="228600" indent="-228600">
              <a:lnSpc>
                <a:spcPct val="120000"/>
              </a:lnSpc>
              <a:buSzPct val="100000"/>
              <a:buAutoNum type="arabicPeriod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Защитные</a:t>
            </a:r>
            <a:r>
              <a:rPr dirty="0"/>
              <a:t> </a:t>
            </a:r>
            <a:r>
              <a:rPr dirty="0" err="1"/>
              <a:t>волокна</a:t>
            </a:r>
            <a:endParaRPr dirty="0"/>
          </a:p>
          <a:p>
            <a:pPr marL="228600" indent="-228600">
              <a:lnSpc>
                <a:spcPct val="120000"/>
              </a:lnSpc>
              <a:buSzPct val="100000"/>
              <a:buAutoNum type="arabicPeriod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Рельефное</a:t>
            </a:r>
            <a:r>
              <a:rPr dirty="0"/>
              <a:t> </a:t>
            </a:r>
            <a:r>
              <a:rPr dirty="0" err="1"/>
              <a:t>изображение</a:t>
            </a:r>
            <a:endParaRPr dirty="0"/>
          </a:p>
          <a:p>
            <a:pPr marL="228600" indent="-228600">
              <a:lnSpc>
                <a:spcPct val="120000"/>
              </a:lnSpc>
              <a:buSzPct val="100000"/>
              <a:buAutoNum type="arabicPeriod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Скрытое</a:t>
            </a:r>
            <a:r>
              <a:rPr dirty="0"/>
              <a:t> </a:t>
            </a:r>
            <a:r>
              <a:rPr dirty="0" err="1"/>
              <a:t>изображение</a:t>
            </a:r>
            <a:endParaRPr dirty="0"/>
          </a:p>
          <a:p>
            <a:pPr marL="228600" indent="-228600">
              <a:lnSpc>
                <a:spcPct val="120000"/>
              </a:lnSpc>
              <a:buSzPct val="100000"/>
              <a:buAutoNum type="arabicPeriod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Водяной</a:t>
            </a:r>
            <a:r>
              <a:rPr dirty="0"/>
              <a:t> </a:t>
            </a:r>
            <a:r>
              <a:rPr dirty="0" err="1"/>
              <a:t>знак</a:t>
            </a:r>
            <a:endParaRPr dirty="0"/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38BE0F8B-360E-824E-9AE3-08AD2B1D3647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2C60A1CB-15D4-014B-A6FD-4519B81CE829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CF52509D-6B63-8C4F-B9C2-04970A2B4972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6F498E8D-2F87-C347-A3F2-3530FF317B9B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17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14" name="Shape 60"/>
          <p:cNvSpPr txBox="1"/>
          <p:nvPr/>
        </p:nvSpPr>
        <p:spPr>
          <a:xfrm>
            <a:off x="3500437" y="324946"/>
            <a:ext cx="5015540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/>
          <a:p>
            <a:pPr defTabSz="777240">
              <a:defRPr sz="221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ПРОВЕРЬТЕ ПРИЗНАКИ </a:t>
            </a:r>
          </a:p>
          <a:p>
            <a:pPr defTabSz="777240">
              <a:defRPr sz="221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ПОДЛИННОСТИ НА САЙТЕ БАНКА РОССИИ</a:t>
            </a:r>
          </a:p>
        </p:txBody>
      </p:sp>
      <p:sp>
        <p:nvSpPr>
          <p:cNvPr id="215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14</a:t>
            </a:r>
          </a:p>
        </p:txBody>
      </p:sp>
      <p:sp>
        <p:nvSpPr>
          <p:cNvPr id="216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7" name="Прямоугольник 30"/>
          <p:cNvSpPr txBox="1"/>
          <p:nvPr/>
        </p:nvSpPr>
        <p:spPr>
          <a:xfrm>
            <a:off x="611188" y="1805880"/>
            <a:ext cx="7495103" cy="2800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того</a:t>
            </a:r>
            <a:r>
              <a:rPr dirty="0"/>
              <a:t>, </a:t>
            </a:r>
            <a:r>
              <a:rPr dirty="0" err="1"/>
              <a:t>чтобы</a:t>
            </a:r>
            <a:r>
              <a:rPr dirty="0"/>
              <a:t> </a:t>
            </a:r>
            <a:r>
              <a:rPr dirty="0" err="1"/>
              <a:t>узнать</a:t>
            </a:r>
            <a:r>
              <a:rPr dirty="0"/>
              <a:t> </a:t>
            </a:r>
            <a:r>
              <a:rPr dirty="0" err="1"/>
              <a:t>какой</a:t>
            </a:r>
            <a:r>
              <a:rPr dirty="0"/>
              <a:t> </a:t>
            </a:r>
            <a:r>
              <a:rPr dirty="0" err="1"/>
              <a:t>признак</a:t>
            </a:r>
            <a:r>
              <a:rPr dirty="0"/>
              <a:t> </a:t>
            </a:r>
            <a:r>
              <a:rPr dirty="0" err="1"/>
              <a:t>подлинности</a:t>
            </a:r>
            <a:r>
              <a:rPr dirty="0"/>
              <a:t> </a:t>
            </a:r>
            <a:r>
              <a:rPr dirty="0" err="1"/>
              <a:t>относится</a:t>
            </a:r>
            <a:r>
              <a:rPr dirty="0"/>
              <a:t> </a:t>
            </a:r>
            <a:r>
              <a:rPr dirty="0" err="1"/>
              <a:t>к</a:t>
            </a:r>
            <a:r>
              <a:rPr dirty="0"/>
              <a:t> </a:t>
            </a:r>
            <a:r>
              <a:rPr dirty="0" err="1"/>
              <a:t>данной</a:t>
            </a:r>
            <a:r>
              <a:rPr dirty="0"/>
              <a:t> </a:t>
            </a:r>
            <a:r>
              <a:rPr dirty="0" err="1"/>
              <a:t>банкноте</a:t>
            </a:r>
            <a:r>
              <a:rPr dirty="0"/>
              <a:t>  </a:t>
            </a:r>
            <a:r>
              <a:rPr dirty="0" err="1"/>
              <a:t>перейдите</a:t>
            </a:r>
            <a:r>
              <a:rPr dirty="0"/>
              <a:t> 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сайт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 </a:t>
            </a:r>
            <a:r>
              <a:rPr dirty="0" err="1"/>
              <a:t>России</a:t>
            </a:r>
            <a:r>
              <a:rPr dirty="0"/>
              <a:t> </a:t>
            </a:r>
            <a:r>
              <a:rPr u="sng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www.cbr.ru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 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мобильное</a:t>
            </a:r>
            <a:r>
              <a:rPr dirty="0"/>
              <a:t> </a:t>
            </a:r>
            <a:r>
              <a:rPr dirty="0" err="1"/>
              <a:t>приложении</a:t>
            </a:r>
            <a:r>
              <a:rPr dirty="0"/>
              <a:t> «</a:t>
            </a:r>
            <a:r>
              <a:rPr dirty="0" err="1"/>
              <a:t>Банкноты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 </a:t>
            </a:r>
            <a:r>
              <a:rPr dirty="0" err="1"/>
              <a:t>России</a:t>
            </a:r>
            <a:r>
              <a:rPr dirty="0"/>
              <a:t>». </a:t>
            </a:r>
            <a:endParaRPr lang="ru-RU" dirty="0"/>
          </a:p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lang="ru-RU" dirty="0"/>
          </a:p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Приложение</a:t>
            </a:r>
            <a:r>
              <a:rPr dirty="0"/>
              <a:t> </a:t>
            </a:r>
            <a:r>
              <a:rPr dirty="0" err="1"/>
              <a:t>показывает</a:t>
            </a:r>
            <a:r>
              <a:rPr dirty="0"/>
              <a:t> </a:t>
            </a:r>
            <a:r>
              <a:rPr dirty="0" err="1"/>
              <a:t>защитные</a:t>
            </a:r>
            <a:r>
              <a:rPr dirty="0"/>
              <a:t> </a:t>
            </a:r>
            <a:r>
              <a:rPr dirty="0" err="1"/>
              <a:t>признаки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интерактивном</a:t>
            </a:r>
            <a:r>
              <a:rPr dirty="0"/>
              <a:t> </a:t>
            </a:r>
            <a:r>
              <a:rPr dirty="0" err="1"/>
              <a:t>формате</a:t>
            </a:r>
            <a:r>
              <a:rPr dirty="0"/>
              <a:t>: </a:t>
            </a:r>
            <a:r>
              <a:rPr dirty="0" err="1"/>
              <a:t>сначала</a:t>
            </a:r>
            <a:r>
              <a:rPr dirty="0"/>
              <a:t> </a:t>
            </a:r>
            <a:r>
              <a:rPr dirty="0" err="1"/>
              <a:t>их</a:t>
            </a:r>
            <a:r>
              <a:rPr dirty="0"/>
              <a:t> </a:t>
            </a:r>
            <a:r>
              <a:rPr dirty="0" err="1"/>
              <a:t>можно</a:t>
            </a:r>
            <a:r>
              <a:rPr dirty="0"/>
              <a:t> </a:t>
            </a:r>
            <a:r>
              <a:rPr dirty="0" err="1"/>
              <a:t>посмотреть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экране</a:t>
            </a:r>
            <a:r>
              <a:rPr dirty="0"/>
              <a:t> </a:t>
            </a:r>
            <a:r>
              <a:rPr dirty="0" err="1"/>
              <a:t>смартфона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даже</a:t>
            </a:r>
            <a:r>
              <a:rPr dirty="0"/>
              <a:t> </a:t>
            </a:r>
            <a:r>
              <a:rPr dirty="0" err="1"/>
              <a:t>сымитировать</a:t>
            </a:r>
            <a:r>
              <a:rPr dirty="0"/>
              <a:t> </a:t>
            </a:r>
            <a:r>
              <a:rPr dirty="0" err="1"/>
              <a:t>проверку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просвет</a:t>
            </a:r>
            <a:r>
              <a:rPr dirty="0"/>
              <a:t>, </a:t>
            </a:r>
            <a:r>
              <a:rPr dirty="0" err="1"/>
              <a:t>при</a:t>
            </a:r>
            <a:r>
              <a:rPr dirty="0"/>
              <a:t> </a:t>
            </a:r>
            <a:r>
              <a:rPr dirty="0" err="1"/>
              <a:t>наклоне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ощупь</a:t>
            </a:r>
            <a:r>
              <a:rPr dirty="0"/>
              <a:t>. </a:t>
            </a:r>
            <a:r>
              <a:rPr dirty="0" err="1"/>
              <a:t>Потренировавшись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виртуальной</a:t>
            </a:r>
            <a:r>
              <a:rPr dirty="0"/>
              <a:t> </a:t>
            </a:r>
            <a:r>
              <a:rPr dirty="0" err="1"/>
              <a:t>купюре</a:t>
            </a:r>
            <a:r>
              <a:rPr dirty="0"/>
              <a:t>, </a:t>
            </a:r>
            <a:r>
              <a:rPr dirty="0" err="1"/>
              <a:t>легко</a:t>
            </a:r>
            <a:r>
              <a:rPr dirty="0"/>
              <a:t> </a:t>
            </a:r>
            <a:r>
              <a:rPr dirty="0" err="1"/>
              <a:t>проверить</a:t>
            </a:r>
            <a:r>
              <a:rPr dirty="0"/>
              <a:t> </a:t>
            </a:r>
            <a:r>
              <a:rPr dirty="0" err="1"/>
              <a:t>все</a:t>
            </a:r>
            <a:r>
              <a:rPr dirty="0"/>
              <a:t> </a:t>
            </a:r>
            <a:r>
              <a:rPr dirty="0" err="1"/>
              <a:t>эти</a:t>
            </a:r>
            <a:r>
              <a:rPr dirty="0"/>
              <a:t> </a:t>
            </a:r>
            <a:r>
              <a:rPr dirty="0" err="1"/>
              <a:t>признаки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своей</a:t>
            </a:r>
            <a:r>
              <a:rPr dirty="0"/>
              <a:t> </a:t>
            </a:r>
            <a:r>
              <a:rPr dirty="0" err="1"/>
              <a:t>реальной</a:t>
            </a:r>
            <a:r>
              <a:rPr dirty="0"/>
              <a:t> </a:t>
            </a:r>
            <a:r>
              <a:rPr dirty="0" err="1"/>
              <a:t>банкноте</a:t>
            </a:r>
            <a:r>
              <a:rPr dirty="0"/>
              <a:t>. </a:t>
            </a:r>
            <a:endParaRPr lang="ru-RU" dirty="0"/>
          </a:p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lang="ru-RU" dirty="0"/>
          </a:p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Скачать</a:t>
            </a:r>
            <a:r>
              <a:rPr dirty="0"/>
              <a:t> </a:t>
            </a:r>
            <a:r>
              <a:rPr dirty="0" err="1"/>
              <a:t>приложение</a:t>
            </a:r>
            <a:r>
              <a:rPr dirty="0"/>
              <a:t> </a:t>
            </a:r>
            <a:r>
              <a:rPr dirty="0" err="1"/>
              <a:t>можно</a:t>
            </a:r>
            <a:r>
              <a:rPr dirty="0"/>
              <a:t> </a:t>
            </a:r>
            <a:r>
              <a:rPr dirty="0" err="1"/>
              <a:t>в</a:t>
            </a:r>
            <a:r>
              <a:rPr dirty="0"/>
              <a:t> </a:t>
            </a:r>
            <a:r>
              <a:rPr u="sng" dirty="0">
                <a:solidFill>
                  <a:schemeClr val="accent6">
                    <a:lumMod val="40000"/>
                    <a:lumOff val="60000"/>
                  </a:schemeClr>
                </a:solidFill>
                <a:uFill>
                  <a:solidFill>
                    <a:srgbClr val="0563C1"/>
                  </a:solidFill>
                </a:u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App Store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 </a:t>
            </a:r>
            <a:r>
              <a:rPr dirty="0" err="1">
                <a:solidFill>
                  <a:schemeClr val="bg1"/>
                </a:solidFill>
              </a:rPr>
              <a:t>и</a:t>
            </a:r>
            <a:r>
              <a:rPr dirty="0">
                <a:solidFill>
                  <a:schemeClr val="bg1"/>
                </a:solidFill>
              </a:rPr>
              <a:t> </a:t>
            </a:r>
            <a:r>
              <a:rPr u="sng" dirty="0">
                <a:solidFill>
                  <a:schemeClr val="accent6">
                    <a:lumMod val="40000"/>
                    <a:lumOff val="60000"/>
                  </a:schemeClr>
                </a:solidFill>
                <a:uFill>
                  <a:solidFill>
                    <a:srgbClr val="0563C1"/>
                  </a:solidFill>
                </a:uFill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Google Play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.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BB9BF80C-E6C8-0149-811D-31998DC5FD08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B13C21C7-FAFB-7F49-BA8B-AA9EC78D2FA0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4325CEE8-C1E1-3540-8F07-9D6C5A822365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BB7EE43A-67D8-A443-B007-38B5E478736B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18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20" name="Shape 60"/>
          <p:cNvSpPr txBox="1"/>
          <p:nvPr/>
        </p:nvSpPr>
        <p:spPr>
          <a:xfrm>
            <a:off x="3500437" y="390234"/>
            <a:ext cx="5015540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ЧТО ДЕЛАТЬ, ЕСЛИ ПОПАЛАСЬ ФАЛЬШИВКА?</a:t>
            </a:r>
          </a:p>
        </p:txBody>
      </p:sp>
      <p:sp>
        <p:nvSpPr>
          <p:cNvPr id="221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15</a:t>
            </a:r>
          </a:p>
        </p:txBody>
      </p:sp>
      <p:sp>
        <p:nvSpPr>
          <p:cNvPr id="222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3" name="Прямоугольник 30"/>
          <p:cNvSpPr txBox="1"/>
          <p:nvPr/>
        </p:nvSpPr>
        <p:spPr>
          <a:xfrm>
            <a:off x="611188" y="1888999"/>
            <a:ext cx="8066963" cy="2800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 u="sng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Правило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1.</a:t>
            </a:r>
            <a:r>
              <a:rPr u="none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 </a:t>
            </a:r>
            <a:r>
              <a:rPr u="none" dirty="0" err="1"/>
              <a:t>Проверять</a:t>
            </a:r>
            <a:r>
              <a:rPr u="none" dirty="0"/>
              <a:t> </a:t>
            </a:r>
            <a:r>
              <a:rPr u="none" dirty="0" err="1"/>
              <a:t>купюры</a:t>
            </a:r>
            <a:r>
              <a:rPr u="none" dirty="0"/>
              <a:t> </a:t>
            </a:r>
            <a:r>
              <a:rPr u="none" dirty="0" err="1"/>
              <a:t>нужно</a:t>
            </a:r>
            <a:r>
              <a:rPr u="none" dirty="0"/>
              <a:t> </a:t>
            </a:r>
            <a:r>
              <a:rPr i="1" u="none" dirty="0" err="1"/>
              <a:t>до</a:t>
            </a:r>
            <a:r>
              <a:rPr i="1" u="none" dirty="0"/>
              <a:t> </a:t>
            </a:r>
            <a:r>
              <a:rPr i="1" u="none" dirty="0" err="1"/>
              <a:t>того</a:t>
            </a:r>
            <a:r>
              <a:rPr u="none" dirty="0"/>
              <a:t>, </a:t>
            </a:r>
            <a:r>
              <a:rPr u="none" dirty="0" err="1"/>
              <a:t>как</a:t>
            </a:r>
            <a:r>
              <a:rPr u="none" dirty="0"/>
              <a:t> </a:t>
            </a:r>
            <a:r>
              <a:rPr u="none" dirty="0" err="1"/>
              <a:t>они</a:t>
            </a:r>
            <a:r>
              <a:rPr u="none" dirty="0"/>
              <a:t> </a:t>
            </a:r>
            <a:r>
              <a:rPr u="none" dirty="0" err="1"/>
              <a:t>окажутся</a:t>
            </a:r>
            <a:r>
              <a:rPr u="none" dirty="0"/>
              <a:t> </a:t>
            </a:r>
            <a:r>
              <a:rPr lang="ru-RU" u="none" dirty="0"/>
              <a:t/>
            </a:r>
            <a:br>
              <a:rPr lang="ru-RU" u="none" dirty="0"/>
            </a:br>
            <a:r>
              <a:rPr u="none" dirty="0" err="1"/>
              <a:t>в</a:t>
            </a:r>
            <a:r>
              <a:rPr u="none" dirty="0"/>
              <a:t> </a:t>
            </a:r>
            <a:r>
              <a:rPr u="none" dirty="0" err="1"/>
              <a:t>вашем</a:t>
            </a:r>
            <a:r>
              <a:rPr u="none" dirty="0"/>
              <a:t> </a:t>
            </a:r>
            <a:r>
              <a:rPr u="none" dirty="0" err="1"/>
              <a:t>кошельке</a:t>
            </a:r>
            <a:r>
              <a:rPr u="none" dirty="0"/>
              <a:t>. </a:t>
            </a:r>
            <a:r>
              <a:rPr u="none" dirty="0" err="1"/>
              <a:t>Если</a:t>
            </a:r>
            <a:r>
              <a:rPr u="none" dirty="0"/>
              <a:t> </a:t>
            </a:r>
            <a:r>
              <a:rPr u="none" dirty="0" err="1"/>
              <a:t>есть</a:t>
            </a:r>
            <a:r>
              <a:rPr u="none" dirty="0"/>
              <a:t> </a:t>
            </a:r>
            <a:r>
              <a:rPr u="none" dirty="0" err="1"/>
              <a:t>малейшие</a:t>
            </a:r>
            <a:r>
              <a:rPr u="none" dirty="0"/>
              <a:t> </a:t>
            </a:r>
            <a:r>
              <a:rPr u="none" dirty="0" err="1"/>
              <a:t>сомнения</a:t>
            </a:r>
            <a:r>
              <a:rPr u="none" dirty="0"/>
              <a:t>, </a:t>
            </a:r>
            <a:r>
              <a:rPr u="none" dirty="0" err="1"/>
              <a:t>не</a:t>
            </a:r>
            <a:r>
              <a:rPr u="none" dirty="0"/>
              <a:t> </a:t>
            </a:r>
            <a:r>
              <a:rPr u="none" dirty="0" err="1"/>
              <a:t>берите</a:t>
            </a:r>
            <a:r>
              <a:rPr u="none" dirty="0"/>
              <a:t> </a:t>
            </a:r>
            <a:r>
              <a:rPr u="none" dirty="0" err="1"/>
              <a:t>такие</a:t>
            </a:r>
            <a:r>
              <a:rPr u="none" dirty="0"/>
              <a:t> </a:t>
            </a:r>
            <a:r>
              <a:rPr u="none" dirty="0" err="1"/>
              <a:t>деньги</a:t>
            </a:r>
            <a:r>
              <a:rPr u="none" dirty="0"/>
              <a:t>.</a:t>
            </a:r>
            <a:endParaRPr lang="ru-RU" u="none" dirty="0"/>
          </a:p>
          <a:p>
            <a:pPr>
              <a:defRPr sz="1600" u="sng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u="none" dirty="0"/>
          </a:p>
          <a:p>
            <a:pPr>
              <a:defRPr sz="1600" u="sng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Правило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2. </a:t>
            </a:r>
            <a:r>
              <a:rPr u="none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 </a:t>
            </a:r>
            <a:r>
              <a:rPr u="none" dirty="0" err="1"/>
              <a:t>Если</a:t>
            </a:r>
            <a:r>
              <a:rPr u="none" dirty="0"/>
              <a:t> </a:t>
            </a:r>
            <a:r>
              <a:rPr u="none" dirty="0" err="1"/>
              <a:t>вы</a:t>
            </a:r>
            <a:r>
              <a:rPr u="none" dirty="0"/>
              <a:t> </a:t>
            </a:r>
            <a:r>
              <a:rPr u="none" dirty="0" err="1"/>
              <a:t>обнаружили</a:t>
            </a:r>
            <a:r>
              <a:rPr u="none" dirty="0"/>
              <a:t> </a:t>
            </a:r>
            <a:r>
              <a:rPr u="none" dirty="0" err="1"/>
              <a:t>подозрительную</a:t>
            </a:r>
            <a:r>
              <a:rPr u="none" dirty="0"/>
              <a:t> </a:t>
            </a:r>
            <a:r>
              <a:rPr u="none" dirty="0" err="1"/>
              <a:t>банкноту</a:t>
            </a:r>
            <a:r>
              <a:rPr u="none" dirty="0"/>
              <a:t> </a:t>
            </a:r>
            <a:r>
              <a:rPr u="none" dirty="0" err="1"/>
              <a:t>уже</a:t>
            </a:r>
            <a:r>
              <a:rPr u="none" dirty="0"/>
              <a:t> </a:t>
            </a:r>
            <a:r>
              <a:rPr u="none" dirty="0" err="1"/>
              <a:t>у</a:t>
            </a:r>
            <a:r>
              <a:rPr u="none" dirty="0"/>
              <a:t> </a:t>
            </a:r>
            <a:r>
              <a:rPr u="none" dirty="0" err="1"/>
              <a:t>себя</a:t>
            </a:r>
            <a:r>
              <a:rPr u="none" dirty="0"/>
              <a:t> </a:t>
            </a:r>
            <a:r>
              <a:rPr lang="ru-RU" u="none" dirty="0"/>
              <a:t/>
            </a:r>
            <a:br>
              <a:rPr lang="ru-RU" u="none" dirty="0"/>
            </a:br>
            <a:r>
              <a:rPr u="none" dirty="0" err="1"/>
              <a:t>в</a:t>
            </a:r>
            <a:r>
              <a:rPr u="none" dirty="0"/>
              <a:t> </a:t>
            </a:r>
            <a:r>
              <a:rPr u="none" dirty="0" err="1"/>
              <a:t>бумажнике</a:t>
            </a:r>
            <a:r>
              <a:rPr u="none" dirty="0"/>
              <a:t>, </a:t>
            </a:r>
            <a:r>
              <a:rPr u="none" dirty="0" err="1"/>
              <a:t>ни</a:t>
            </a:r>
            <a:r>
              <a:rPr u="none" dirty="0"/>
              <a:t> </a:t>
            </a:r>
            <a:r>
              <a:rPr u="none" dirty="0" err="1"/>
              <a:t>в</a:t>
            </a:r>
            <a:r>
              <a:rPr u="none" dirty="0"/>
              <a:t> </a:t>
            </a:r>
            <a:r>
              <a:rPr u="none" dirty="0" err="1"/>
              <a:t>коем</a:t>
            </a:r>
            <a:r>
              <a:rPr u="none" dirty="0"/>
              <a:t> </a:t>
            </a:r>
            <a:r>
              <a:rPr u="none" dirty="0" err="1"/>
              <a:t>случае</a:t>
            </a:r>
            <a:r>
              <a:rPr u="none" dirty="0"/>
              <a:t> </a:t>
            </a:r>
            <a:r>
              <a:rPr i="1" u="none" dirty="0" err="1"/>
              <a:t>не</a:t>
            </a:r>
            <a:r>
              <a:rPr i="1" u="none" dirty="0"/>
              <a:t> </a:t>
            </a:r>
            <a:r>
              <a:rPr i="1" u="none" dirty="0" err="1"/>
              <a:t>пытайтесь</a:t>
            </a:r>
            <a:r>
              <a:rPr i="1" u="none" dirty="0"/>
              <a:t> </a:t>
            </a:r>
            <a:r>
              <a:rPr i="1" u="none" dirty="0" err="1"/>
              <a:t>ей</a:t>
            </a:r>
            <a:r>
              <a:rPr i="1" u="none" dirty="0"/>
              <a:t> </a:t>
            </a:r>
            <a:r>
              <a:rPr i="1" u="none" dirty="0" err="1"/>
              <a:t>расплатиться</a:t>
            </a:r>
            <a:r>
              <a:rPr u="none" dirty="0"/>
              <a:t>. </a:t>
            </a:r>
            <a:r>
              <a:rPr lang="ru-RU" u="none" dirty="0"/>
              <a:t/>
            </a:r>
            <a:br>
              <a:rPr lang="ru-RU" u="none" dirty="0"/>
            </a:br>
            <a:r>
              <a:rPr u="none" dirty="0" err="1"/>
              <a:t>Если</a:t>
            </a:r>
            <a:r>
              <a:rPr u="none" dirty="0"/>
              <a:t> </a:t>
            </a:r>
            <a:r>
              <a:rPr u="none" dirty="0" err="1"/>
              <a:t>она</a:t>
            </a:r>
            <a:r>
              <a:rPr u="none" dirty="0"/>
              <a:t> </a:t>
            </a:r>
            <a:r>
              <a:rPr u="none" dirty="0" err="1"/>
              <a:t>и</a:t>
            </a:r>
            <a:r>
              <a:rPr u="none" dirty="0"/>
              <a:t> </a:t>
            </a:r>
            <a:r>
              <a:rPr u="none" dirty="0" err="1"/>
              <a:t>правда</a:t>
            </a:r>
            <a:r>
              <a:rPr u="none" dirty="0"/>
              <a:t> </a:t>
            </a:r>
            <a:r>
              <a:rPr u="none" dirty="0" err="1"/>
              <a:t>поддельная</a:t>
            </a:r>
            <a:r>
              <a:rPr u="none" dirty="0"/>
              <a:t>, </a:t>
            </a:r>
            <a:r>
              <a:rPr u="none" dirty="0" err="1"/>
              <a:t>самое</a:t>
            </a:r>
            <a:r>
              <a:rPr u="none" dirty="0"/>
              <a:t> </a:t>
            </a:r>
            <a:r>
              <a:rPr u="none" dirty="0" err="1"/>
              <a:t>меньшее</a:t>
            </a:r>
            <a:r>
              <a:rPr u="none" dirty="0"/>
              <a:t>, </a:t>
            </a:r>
            <a:r>
              <a:rPr u="none" dirty="0" err="1"/>
              <a:t>что</a:t>
            </a:r>
            <a:r>
              <a:rPr u="none" dirty="0"/>
              <a:t> </a:t>
            </a:r>
            <a:r>
              <a:rPr u="none" dirty="0" err="1"/>
              <a:t>вас</a:t>
            </a:r>
            <a:r>
              <a:rPr u="none" dirty="0"/>
              <a:t> </a:t>
            </a:r>
            <a:r>
              <a:rPr u="none" dirty="0" err="1"/>
              <a:t>ждет</a:t>
            </a:r>
            <a:r>
              <a:rPr u="none" dirty="0"/>
              <a:t>, – </a:t>
            </a:r>
            <a:r>
              <a:rPr lang="ru-RU" u="none" dirty="0"/>
              <a:t/>
            </a:r>
            <a:br>
              <a:rPr lang="ru-RU" u="none" dirty="0"/>
            </a:br>
            <a:r>
              <a:rPr u="none" dirty="0" err="1"/>
              <a:t>долгие</a:t>
            </a:r>
            <a:r>
              <a:rPr u="none" dirty="0"/>
              <a:t> </a:t>
            </a:r>
            <a:r>
              <a:rPr u="none" dirty="0" err="1"/>
              <a:t>объяснения</a:t>
            </a:r>
            <a:r>
              <a:rPr u="none" dirty="0"/>
              <a:t> </a:t>
            </a:r>
            <a:r>
              <a:rPr u="none" dirty="0" err="1"/>
              <a:t>с</a:t>
            </a:r>
            <a:r>
              <a:rPr u="none" dirty="0"/>
              <a:t> </a:t>
            </a:r>
            <a:r>
              <a:rPr u="none" dirty="0" err="1"/>
              <a:t>правоохранительными</a:t>
            </a:r>
            <a:r>
              <a:rPr u="none" dirty="0"/>
              <a:t> </a:t>
            </a:r>
            <a:r>
              <a:rPr u="none" dirty="0" err="1"/>
              <a:t>органами</a:t>
            </a:r>
            <a:r>
              <a:rPr u="none" dirty="0"/>
              <a:t>.</a:t>
            </a:r>
            <a:endParaRPr lang="ru-RU" u="none" dirty="0"/>
          </a:p>
          <a:p>
            <a:pPr>
              <a:defRPr sz="1600" u="sng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u="none" dirty="0"/>
          </a:p>
          <a:p>
            <a:pPr>
              <a:defRPr sz="1600" u="sng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Правило</a:t>
            </a:r>
            <a:r>
              <a:rPr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3.</a:t>
            </a:r>
            <a:r>
              <a:rPr u="none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 </a:t>
            </a:r>
            <a:r>
              <a:rPr u="none" dirty="0" err="1"/>
              <a:t>Отнесите</a:t>
            </a:r>
            <a:r>
              <a:rPr u="none" dirty="0"/>
              <a:t> </a:t>
            </a:r>
            <a:r>
              <a:rPr u="none" dirty="0" err="1"/>
              <a:t>сомнительную</a:t>
            </a:r>
            <a:r>
              <a:rPr u="none" dirty="0"/>
              <a:t> </a:t>
            </a:r>
            <a:r>
              <a:rPr u="none" dirty="0" err="1"/>
              <a:t>купюру</a:t>
            </a:r>
            <a:r>
              <a:rPr u="none" dirty="0"/>
              <a:t> </a:t>
            </a:r>
            <a:r>
              <a:rPr u="none" dirty="0" err="1"/>
              <a:t>в</a:t>
            </a:r>
            <a:r>
              <a:rPr u="none" dirty="0"/>
              <a:t> </a:t>
            </a:r>
            <a:r>
              <a:rPr u="none" dirty="0" err="1"/>
              <a:t>любой</a:t>
            </a:r>
            <a:r>
              <a:rPr u="none" dirty="0"/>
              <a:t> </a:t>
            </a:r>
            <a:r>
              <a:rPr u="none" dirty="0" err="1"/>
              <a:t>коммерческий</a:t>
            </a:r>
            <a:r>
              <a:rPr u="none" dirty="0"/>
              <a:t> </a:t>
            </a:r>
            <a:r>
              <a:rPr u="none" dirty="0" err="1"/>
              <a:t>банк</a:t>
            </a:r>
            <a:r>
              <a:rPr u="none" dirty="0"/>
              <a:t>. </a:t>
            </a:r>
            <a:r>
              <a:rPr lang="ru-RU" u="none" dirty="0"/>
              <a:t/>
            </a:r>
            <a:br>
              <a:rPr lang="ru-RU" u="none" dirty="0"/>
            </a:br>
            <a:r>
              <a:rPr u="none" dirty="0" err="1"/>
              <a:t>Возможно</a:t>
            </a:r>
            <a:r>
              <a:rPr u="none" dirty="0"/>
              <a:t>, </a:t>
            </a:r>
            <a:r>
              <a:rPr u="none" dirty="0" err="1"/>
              <a:t>деньги</a:t>
            </a:r>
            <a:r>
              <a:rPr u="none" dirty="0"/>
              <a:t> </a:t>
            </a:r>
            <a:r>
              <a:rPr u="none" dirty="0" err="1"/>
              <a:t>подлинные</a:t>
            </a:r>
            <a:r>
              <a:rPr u="none" dirty="0"/>
              <a:t>, </a:t>
            </a:r>
            <a:r>
              <a:rPr u="none" dirty="0" err="1"/>
              <a:t>просто</a:t>
            </a:r>
            <a:r>
              <a:rPr u="none" dirty="0"/>
              <a:t> </a:t>
            </a:r>
            <a:r>
              <a:rPr u="none" dirty="0" err="1"/>
              <a:t>поврежденные</a:t>
            </a:r>
            <a:r>
              <a:rPr u="none" dirty="0"/>
              <a:t> – </a:t>
            </a:r>
            <a:r>
              <a:rPr u="none" dirty="0" err="1"/>
              <a:t>тогда</a:t>
            </a:r>
            <a:r>
              <a:rPr u="none" dirty="0"/>
              <a:t> </a:t>
            </a:r>
            <a:r>
              <a:rPr u="none" dirty="0" err="1"/>
              <a:t>ваш</a:t>
            </a:r>
            <a:r>
              <a:rPr u="none" dirty="0"/>
              <a:t> </a:t>
            </a:r>
            <a:r>
              <a:rPr lang="ru-RU" u="none" dirty="0"/>
              <a:t/>
            </a:r>
            <a:br>
              <a:rPr lang="ru-RU" u="none" dirty="0"/>
            </a:br>
            <a:r>
              <a:rPr u="none" dirty="0" err="1"/>
              <a:t>бюджет</a:t>
            </a:r>
            <a:r>
              <a:rPr u="none" dirty="0"/>
              <a:t> </a:t>
            </a:r>
            <a:r>
              <a:rPr u="none" dirty="0" err="1"/>
              <a:t>не</a:t>
            </a:r>
            <a:r>
              <a:rPr u="none" dirty="0"/>
              <a:t> </a:t>
            </a:r>
            <a:r>
              <a:rPr u="none" dirty="0" err="1"/>
              <a:t>пострадает</a:t>
            </a:r>
            <a:r>
              <a:rPr u="none" dirty="0"/>
              <a:t>.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F7C6EE5-D2EE-534B-B2FF-4499E5DAD17A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91E3DD-89E1-5940-AA5C-C677B6262057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8597C65D-0552-B94C-BBF1-CAE4BED258D4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6E63D451-F130-D34F-A3FA-827F61159CE5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19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14" name="Shape 60"/>
          <p:cNvSpPr txBox="1"/>
          <p:nvPr/>
        </p:nvSpPr>
        <p:spPr>
          <a:xfrm>
            <a:off x="3500437" y="217328"/>
            <a:ext cx="4026925" cy="1960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/>
          <a:p>
            <a: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ЗАЩИТИТЕ СЕБЯ </a:t>
            </a:r>
            <a:br/>
            <a:r>
              <a:t>И СВОЮ СЕМЬЮ</a:t>
            </a:r>
          </a:p>
        </p:txBody>
      </p:sp>
      <p:sp>
        <p:nvSpPr>
          <p:cNvPr id="115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</a:t>
            </a:r>
          </a:p>
        </p:txBody>
      </p:sp>
      <p:sp>
        <p:nvSpPr>
          <p:cNvPr id="116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7" name="Подзаголовок 2"/>
          <p:cNvSpPr txBox="1"/>
          <p:nvPr/>
        </p:nvSpPr>
        <p:spPr>
          <a:xfrm>
            <a:off x="9353701" y="2011827"/>
            <a:ext cx="3717721" cy="2778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/>
              <a:defRPr sz="1800" b="1">
                <a:solidFill>
                  <a:schemeClr val="accent4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Как? 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/>
              <a:defRPr sz="1800">
                <a:solidFill>
                  <a:schemeClr val="accent4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t>С помощью онлайн-сервисов, приложений на телефоне или </a:t>
            </a:r>
            <a:br/>
            <a:r>
              <a:t>на бумаге.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/>
              <a:defRPr sz="1800" b="1">
                <a:solidFill>
                  <a:schemeClr val="accent4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Сколько? 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/>
              <a:defRPr sz="1800">
                <a:solidFill>
                  <a:schemeClr val="accent4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t>2–3 месяцев хватит, чтобы составить картину доходов и трат. </a:t>
            </a:r>
          </a:p>
        </p:txBody>
      </p:sp>
      <p:sp>
        <p:nvSpPr>
          <p:cNvPr id="118" name="Прямоугольник 30"/>
          <p:cNvSpPr txBox="1"/>
          <p:nvPr/>
        </p:nvSpPr>
        <p:spPr>
          <a:xfrm>
            <a:off x="611188" y="1582079"/>
            <a:ext cx="7024839" cy="20621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Списание</a:t>
            </a:r>
            <a:r>
              <a:rPr dirty="0"/>
              <a:t> </a:t>
            </a:r>
            <a:r>
              <a:rPr dirty="0" err="1"/>
              <a:t>денег</a:t>
            </a:r>
            <a:r>
              <a:rPr dirty="0"/>
              <a:t> </a:t>
            </a:r>
            <a:r>
              <a:rPr dirty="0" err="1"/>
              <a:t>со</a:t>
            </a:r>
            <a:r>
              <a:rPr dirty="0"/>
              <a:t> </a:t>
            </a:r>
            <a:r>
              <a:rPr dirty="0" err="1"/>
              <a:t>счета</a:t>
            </a:r>
            <a:r>
              <a:rPr dirty="0"/>
              <a:t> </a:t>
            </a:r>
            <a:r>
              <a:rPr dirty="0" err="1"/>
              <a:t>без</a:t>
            </a:r>
            <a:r>
              <a:rPr dirty="0"/>
              <a:t> </a:t>
            </a:r>
            <a:r>
              <a:rPr dirty="0" err="1"/>
              <a:t>ведома</a:t>
            </a:r>
            <a:r>
              <a:rPr dirty="0"/>
              <a:t> </a:t>
            </a:r>
            <a:r>
              <a:rPr dirty="0" err="1"/>
              <a:t>владельца</a:t>
            </a:r>
            <a:r>
              <a:rPr dirty="0"/>
              <a:t>, </a:t>
            </a:r>
            <a:r>
              <a:rPr dirty="0" err="1"/>
              <a:t>кража</a:t>
            </a:r>
            <a:r>
              <a:rPr dirty="0"/>
              <a:t> </a:t>
            </a:r>
            <a:r>
              <a:rPr dirty="0" err="1"/>
              <a:t>паролей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пин-кодов</a:t>
            </a:r>
            <a:r>
              <a:rPr dirty="0"/>
              <a:t>, </a:t>
            </a:r>
            <a:r>
              <a:rPr dirty="0" err="1"/>
              <a:t>легкий</a:t>
            </a:r>
            <a:r>
              <a:rPr dirty="0"/>
              <a:t> </a:t>
            </a:r>
            <a:r>
              <a:rPr dirty="0" err="1"/>
              <a:t>заработок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интернете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вклады</a:t>
            </a:r>
            <a:r>
              <a:rPr dirty="0"/>
              <a:t> </a:t>
            </a:r>
            <a:r>
              <a:rPr dirty="0" err="1"/>
              <a:t>под</a:t>
            </a:r>
            <a:r>
              <a:rPr dirty="0"/>
              <a:t> </a:t>
            </a:r>
            <a:r>
              <a:rPr dirty="0" err="1"/>
              <a:t>невероятные</a:t>
            </a:r>
            <a:r>
              <a:rPr dirty="0"/>
              <a:t> </a:t>
            </a:r>
            <a:r>
              <a:rPr dirty="0" err="1"/>
              <a:t>проценты</a:t>
            </a:r>
            <a:r>
              <a:rPr dirty="0"/>
              <a:t>, </a:t>
            </a:r>
            <a:r>
              <a:rPr dirty="0" err="1"/>
              <a:t>онлайн-казино</a:t>
            </a:r>
            <a:r>
              <a:rPr dirty="0"/>
              <a:t> — </a:t>
            </a:r>
            <a:r>
              <a:rPr dirty="0" err="1"/>
              <a:t>все</a:t>
            </a:r>
            <a:r>
              <a:rPr dirty="0"/>
              <a:t> </a:t>
            </a:r>
            <a:r>
              <a:rPr dirty="0" err="1"/>
              <a:t>это</a:t>
            </a:r>
            <a:r>
              <a:rPr dirty="0"/>
              <a:t> </a:t>
            </a:r>
            <a:r>
              <a:rPr dirty="0" err="1"/>
              <a:t>виды</a:t>
            </a:r>
            <a:r>
              <a:rPr dirty="0"/>
              <a:t> </a:t>
            </a:r>
            <a:r>
              <a:rPr dirty="0" err="1"/>
              <a:t>финансового</a:t>
            </a:r>
            <a:r>
              <a:rPr dirty="0"/>
              <a:t> </a:t>
            </a:r>
            <a:r>
              <a:rPr dirty="0" err="1"/>
              <a:t>мошенничества</a:t>
            </a:r>
            <a:r>
              <a:rPr dirty="0"/>
              <a:t>.</a:t>
            </a:r>
            <a:endParaRPr lang="ru-RU" dirty="0"/>
          </a:p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/>
              <a:t> </a:t>
            </a:r>
          </a:p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Преступники</a:t>
            </a:r>
            <a:r>
              <a:rPr dirty="0"/>
              <a:t> </a:t>
            </a:r>
            <a:r>
              <a:rPr dirty="0" err="1"/>
              <a:t>будут</a:t>
            </a:r>
            <a:r>
              <a:rPr dirty="0"/>
              <a:t> </a:t>
            </a:r>
            <a:r>
              <a:rPr dirty="0" err="1"/>
              <a:t>спекулировать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ваших</a:t>
            </a:r>
            <a:r>
              <a:rPr dirty="0"/>
              <a:t> </a:t>
            </a:r>
            <a:r>
              <a:rPr dirty="0" err="1"/>
              <a:t>чувствах</a:t>
            </a:r>
            <a:r>
              <a:rPr dirty="0"/>
              <a:t>, </a:t>
            </a:r>
            <a:r>
              <a:rPr dirty="0" err="1"/>
              <a:t>обещать</a:t>
            </a:r>
            <a:r>
              <a:rPr dirty="0"/>
              <a:t> </a:t>
            </a:r>
            <a:r>
              <a:rPr dirty="0" err="1"/>
              <a:t>золотые</a:t>
            </a:r>
            <a:r>
              <a:rPr dirty="0"/>
              <a:t> </a:t>
            </a:r>
            <a:r>
              <a:rPr dirty="0" err="1"/>
              <a:t>горы</a:t>
            </a:r>
            <a:r>
              <a:rPr dirty="0"/>
              <a:t>, </a:t>
            </a:r>
            <a:r>
              <a:rPr dirty="0" err="1"/>
              <a:t>мимикрировать</a:t>
            </a:r>
            <a:r>
              <a:rPr dirty="0"/>
              <a:t> </a:t>
            </a:r>
            <a:r>
              <a:rPr dirty="0" err="1"/>
              <a:t>под</a:t>
            </a:r>
            <a:r>
              <a:rPr dirty="0"/>
              <a:t> </a:t>
            </a:r>
            <a:r>
              <a:rPr dirty="0" err="1"/>
              <a:t>сотрудников</a:t>
            </a:r>
            <a:r>
              <a:rPr dirty="0"/>
              <a:t> </a:t>
            </a:r>
            <a:r>
              <a:rPr dirty="0" err="1"/>
              <a:t>банков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государственных</a:t>
            </a:r>
            <a:r>
              <a:rPr dirty="0"/>
              <a:t> </a:t>
            </a:r>
            <a:r>
              <a:rPr dirty="0" err="1"/>
              <a:t>организаций</a:t>
            </a:r>
            <a:r>
              <a:rPr dirty="0"/>
              <a:t>, </a:t>
            </a:r>
            <a:r>
              <a:rPr dirty="0" err="1"/>
              <a:t>чтобы</a:t>
            </a:r>
            <a:r>
              <a:rPr dirty="0"/>
              <a:t> </a:t>
            </a:r>
            <a:r>
              <a:rPr dirty="0" err="1"/>
              <a:t>выманить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. </a:t>
            </a:r>
            <a:r>
              <a:rPr dirty="0" err="1"/>
              <a:t>Как</a:t>
            </a:r>
            <a:r>
              <a:rPr dirty="0"/>
              <a:t> </a:t>
            </a:r>
            <a:r>
              <a:rPr dirty="0" err="1"/>
              <a:t>распознать</a:t>
            </a:r>
            <a:r>
              <a:rPr dirty="0"/>
              <a:t> </a:t>
            </a:r>
            <a:r>
              <a:rPr dirty="0" err="1"/>
              <a:t>мошенника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что</a:t>
            </a:r>
            <a:r>
              <a:rPr dirty="0"/>
              <a:t> </a:t>
            </a:r>
            <a:r>
              <a:rPr dirty="0" err="1"/>
              <a:t>делать</a:t>
            </a:r>
            <a:r>
              <a:rPr dirty="0"/>
              <a:t>, </a:t>
            </a:r>
            <a:r>
              <a:rPr dirty="0" err="1"/>
              <a:t>если</a:t>
            </a:r>
            <a:r>
              <a:rPr dirty="0"/>
              <a:t> </a:t>
            </a:r>
            <a:r>
              <a:rPr dirty="0" err="1"/>
              <a:t>вас</a:t>
            </a:r>
            <a:r>
              <a:rPr dirty="0"/>
              <a:t> </a:t>
            </a:r>
            <a:r>
              <a:rPr dirty="0" err="1"/>
              <a:t>все-таки</a:t>
            </a:r>
            <a:r>
              <a:rPr dirty="0"/>
              <a:t> </a:t>
            </a:r>
            <a:r>
              <a:rPr dirty="0" err="1"/>
              <a:t>удалось</a:t>
            </a:r>
            <a:r>
              <a:rPr dirty="0"/>
              <a:t> </a:t>
            </a:r>
            <a:r>
              <a:rPr dirty="0" err="1"/>
              <a:t>обмануть</a:t>
            </a:r>
            <a:r>
              <a:rPr dirty="0"/>
              <a:t>?</a:t>
            </a:r>
          </a:p>
        </p:txBody>
      </p:sp>
      <p:grpSp>
        <p:nvGrpSpPr>
          <p:cNvPr id="6" name="Группа 5">
            <a:extLst>
              <a:ext uri="{FF2B5EF4-FFF2-40B4-BE49-F238E27FC236}">
                <a16:creationId xmlns="" xmlns:a16="http://schemas.microsoft.com/office/drawing/2014/main" id="{7A514208-AB30-6540-B4CF-4BDF964D4C98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2" name="Прямоугольник 1">
              <a:extLst>
                <a:ext uri="{FF2B5EF4-FFF2-40B4-BE49-F238E27FC236}">
                  <a16:creationId xmlns="" xmlns:a16="http://schemas.microsoft.com/office/drawing/2014/main" id="{169EACF3-6E88-3F4E-B618-2B457AEFB945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4" name="Прямая соединительная линия 3">
              <a:extLst>
                <a:ext uri="{FF2B5EF4-FFF2-40B4-BE49-F238E27FC236}">
                  <a16:creationId xmlns="" xmlns:a16="http://schemas.microsoft.com/office/drawing/2014/main" id="{CE2430FB-632F-8F40-9923-0B69105DCA4A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3" name="Прямоугольник 30">
            <a:extLst>
              <a:ext uri="{FF2B5EF4-FFF2-40B4-BE49-F238E27FC236}">
                <a16:creationId xmlns="" xmlns:a16="http://schemas.microsoft.com/office/drawing/2014/main" id="{AE94CA7F-4788-2448-8A39-75F527A6022B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2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26" name="Shape 60"/>
          <p:cNvSpPr txBox="1"/>
          <p:nvPr/>
        </p:nvSpPr>
        <p:spPr>
          <a:xfrm>
            <a:off x="3500437" y="390234"/>
            <a:ext cx="5015540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ЧТО ДЕЛАТЬ, ЕСЛИ ПОПАЛАСЬ ФАЛЬШИВКА?</a:t>
            </a:r>
          </a:p>
        </p:txBody>
      </p:sp>
      <p:sp>
        <p:nvSpPr>
          <p:cNvPr id="227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15</a:t>
            </a:r>
          </a:p>
        </p:txBody>
      </p:sp>
      <p:sp>
        <p:nvSpPr>
          <p:cNvPr id="228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9" name="Прямоугольник 30"/>
          <p:cNvSpPr txBox="1"/>
          <p:nvPr/>
        </p:nvSpPr>
        <p:spPr>
          <a:xfrm>
            <a:off x="611188" y="2139657"/>
            <a:ext cx="7753879" cy="2308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</a:defRPr>
            </a:pPr>
            <a:r>
              <a:rPr dirty="0" err="1">
                <a:latin typeface="Proxima Nova"/>
              </a:rPr>
              <a:t>Экспертиза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бесплатна</a:t>
            </a:r>
            <a:r>
              <a:rPr dirty="0">
                <a:latin typeface="Proxima Nova"/>
              </a:rPr>
              <a:t>. </a:t>
            </a:r>
            <a:r>
              <a:rPr dirty="0" err="1">
                <a:latin typeface="Proxima Nova"/>
              </a:rPr>
              <a:t>Чаще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всего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специалисты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банка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проводят</a:t>
            </a:r>
            <a:r>
              <a:rPr dirty="0">
                <a:latin typeface="Proxima Nova"/>
              </a:rPr>
              <a:t>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ее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сразу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при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вас</a:t>
            </a:r>
            <a:r>
              <a:rPr dirty="0">
                <a:latin typeface="Proxima Nova"/>
              </a:rPr>
              <a:t>. </a:t>
            </a:r>
            <a:r>
              <a:rPr dirty="0" err="1">
                <a:latin typeface="Proxima Nova"/>
              </a:rPr>
              <a:t>Если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купюра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повреждена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но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подлежит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обмену</a:t>
            </a:r>
            <a:r>
              <a:rPr dirty="0">
                <a:latin typeface="Proxima Nova"/>
              </a:rPr>
              <a:t>,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банк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выдаст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вам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новую</a:t>
            </a:r>
            <a:r>
              <a:rPr dirty="0">
                <a:latin typeface="Proxima Nova"/>
              </a:rPr>
              <a:t>.</a:t>
            </a:r>
            <a:endParaRPr lang="ru-RU" dirty="0">
              <a:latin typeface="Proxima Nova"/>
            </a:endParaRPr>
          </a:p>
          <a:p>
            <a:pPr>
              <a:defRPr sz="1600">
                <a:solidFill>
                  <a:srgbClr val="FFFFFF"/>
                </a:solidFill>
              </a:defRPr>
            </a:pPr>
            <a:endParaRPr dirty="0">
              <a:latin typeface="Proxima Nova"/>
              <a:ea typeface="+mj-ea"/>
              <a:cs typeface="+mj-cs"/>
              <a:sym typeface="Arial"/>
            </a:endParaRPr>
          </a:p>
          <a:p>
            <a:pPr>
              <a:defRPr sz="1600">
                <a:solidFill>
                  <a:srgbClr val="FFFFFF"/>
                </a:solidFill>
              </a:defRPr>
            </a:pPr>
            <a:r>
              <a:rPr dirty="0" err="1">
                <a:latin typeface="Proxima Nova"/>
              </a:rPr>
              <a:t>Иногда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у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банковских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сотрудников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возникают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сомнения</a:t>
            </a:r>
            <a:r>
              <a:rPr dirty="0">
                <a:latin typeface="Proxima Nova"/>
              </a:rPr>
              <a:t>.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Тогда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они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отправляют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вашу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купюру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проверку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Банк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России</a:t>
            </a:r>
            <a:r>
              <a:rPr dirty="0">
                <a:latin typeface="Proxima Nova"/>
              </a:rPr>
              <a:t>.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Если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деньги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окажутся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настоящими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коммерческий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банк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зачислит</a:t>
            </a:r>
            <a:r>
              <a:rPr dirty="0">
                <a:latin typeface="Proxima Nova"/>
              </a:rPr>
              <a:t>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их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указанный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вами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счет</a:t>
            </a:r>
            <a:r>
              <a:rPr dirty="0">
                <a:latin typeface="Proxima Nova"/>
              </a:rPr>
              <a:t>. </a:t>
            </a:r>
            <a:r>
              <a:rPr dirty="0" err="1">
                <a:latin typeface="Proxima Nova"/>
              </a:rPr>
              <a:t>Если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же</a:t>
            </a:r>
            <a:r>
              <a:rPr dirty="0">
                <a:latin typeface="Proxima Nova"/>
              </a:rPr>
              <a:t> – </a:t>
            </a:r>
            <a:r>
              <a:rPr dirty="0" err="1">
                <a:latin typeface="Proxima Nova"/>
              </a:rPr>
              <a:t>увы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ах</a:t>
            </a:r>
            <a:r>
              <a:rPr dirty="0">
                <a:latin typeface="Proxima Nova"/>
              </a:rPr>
              <a:t> – </a:t>
            </a:r>
            <a:r>
              <a:rPr dirty="0" err="1">
                <a:latin typeface="Proxima Nova"/>
              </a:rPr>
              <a:t>банкнота</a:t>
            </a:r>
            <a:r>
              <a:rPr dirty="0">
                <a:latin typeface="Proxima Nova"/>
              </a:rPr>
              <a:t>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фальшивая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ее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стоимость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вам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возместят</a:t>
            </a:r>
            <a:r>
              <a:rPr dirty="0">
                <a:latin typeface="Proxima Nova"/>
              </a:rPr>
              <a:t>.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6D417584-7BD9-7345-98D6-C53B7D28AA69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1E8C867E-C06A-5644-8E01-A72691E5AE75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12C6744C-D778-DF45-A8A8-DDACCBE6FEE7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F04F8998-EB5A-EB4C-8089-7097BCD027F5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20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32" name="Shape 60"/>
          <p:cNvSpPr txBox="1"/>
          <p:nvPr/>
        </p:nvSpPr>
        <p:spPr>
          <a:xfrm>
            <a:off x="3500437" y="390234"/>
            <a:ext cx="5015540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БЕЗЛИЦЕНЗИОННАЯ ДЕЯТЕЛЬНОСТЬ</a:t>
            </a:r>
          </a:p>
        </p:txBody>
      </p:sp>
      <p:sp>
        <p:nvSpPr>
          <p:cNvPr id="233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16</a:t>
            </a:r>
          </a:p>
        </p:txBody>
      </p:sp>
      <p:sp>
        <p:nvSpPr>
          <p:cNvPr id="234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35" name="Прямоугольник 30"/>
          <p:cNvSpPr txBox="1"/>
          <p:nvPr/>
        </p:nvSpPr>
        <p:spPr>
          <a:xfrm>
            <a:off x="613587" y="1909495"/>
            <a:ext cx="8330091" cy="2800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Еще</a:t>
            </a:r>
            <a:r>
              <a:rPr dirty="0"/>
              <a:t> </a:t>
            </a:r>
            <a:r>
              <a:rPr dirty="0" err="1"/>
              <a:t>один</a:t>
            </a:r>
            <a:r>
              <a:rPr dirty="0"/>
              <a:t> </a:t>
            </a:r>
            <a:r>
              <a:rPr dirty="0" err="1"/>
              <a:t>тип</a:t>
            </a:r>
            <a:r>
              <a:rPr dirty="0"/>
              <a:t> </a:t>
            </a:r>
            <a:r>
              <a:rPr dirty="0" err="1"/>
              <a:t>мошенников</a:t>
            </a:r>
            <a:r>
              <a:rPr dirty="0"/>
              <a:t> —  </a:t>
            </a:r>
            <a:r>
              <a:rPr dirty="0" err="1"/>
              <a:t>псевдопрофессиональные</a:t>
            </a:r>
            <a:r>
              <a:rPr dirty="0"/>
              <a:t> </a:t>
            </a:r>
            <a:r>
              <a:rPr dirty="0" err="1"/>
              <a:t>участники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финансового</a:t>
            </a:r>
            <a:r>
              <a:rPr dirty="0"/>
              <a:t> </a:t>
            </a:r>
            <a:r>
              <a:rPr dirty="0" err="1"/>
              <a:t>рынка</a:t>
            </a:r>
            <a:r>
              <a:rPr dirty="0"/>
              <a:t>. </a:t>
            </a:r>
            <a:r>
              <a:rPr dirty="0" err="1"/>
              <a:t>Наверняка</a:t>
            </a:r>
            <a:r>
              <a:rPr dirty="0"/>
              <a:t> </a:t>
            </a:r>
            <a:r>
              <a:rPr dirty="0" err="1"/>
              <a:t>вы</a:t>
            </a:r>
            <a:r>
              <a:rPr dirty="0"/>
              <a:t> </a:t>
            </a:r>
            <a:r>
              <a:rPr dirty="0" err="1"/>
              <a:t>слышали</a:t>
            </a:r>
            <a:r>
              <a:rPr dirty="0"/>
              <a:t> </a:t>
            </a:r>
            <a:r>
              <a:rPr dirty="0" err="1"/>
              <a:t>истории</a:t>
            </a:r>
            <a:r>
              <a:rPr dirty="0"/>
              <a:t>, </a:t>
            </a:r>
            <a:r>
              <a:rPr dirty="0" err="1"/>
              <a:t>как</a:t>
            </a:r>
            <a:r>
              <a:rPr dirty="0"/>
              <a:t> </a:t>
            </a:r>
            <a:r>
              <a:rPr dirty="0" err="1"/>
              <a:t>простые</a:t>
            </a:r>
            <a:r>
              <a:rPr dirty="0"/>
              <a:t> </a:t>
            </a:r>
            <a:r>
              <a:rPr dirty="0" err="1"/>
              <a:t>люди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/>
              <a:t>«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улицы</a:t>
            </a:r>
            <a:r>
              <a:rPr dirty="0"/>
              <a:t>» </a:t>
            </a:r>
            <a:r>
              <a:rPr dirty="0" err="1"/>
              <a:t>заработали</a:t>
            </a:r>
            <a:r>
              <a:rPr dirty="0"/>
              <a:t> </a:t>
            </a:r>
            <a:r>
              <a:rPr dirty="0" err="1"/>
              <a:t>состояние</a:t>
            </a:r>
            <a:r>
              <a:rPr dirty="0"/>
              <a:t>, </a:t>
            </a:r>
            <a:r>
              <a:rPr dirty="0" err="1"/>
              <a:t>покупая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продавая</a:t>
            </a:r>
            <a:r>
              <a:rPr dirty="0"/>
              <a:t> </a:t>
            </a:r>
            <a:r>
              <a:rPr dirty="0" err="1"/>
              <a:t>валюту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рынке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Форекс</a:t>
            </a:r>
            <a:r>
              <a:rPr dirty="0"/>
              <a:t>. </a:t>
            </a:r>
            <a:r>
              <a:rPr dirty="0" err="1"/>
              <a:t>Звучит</a:t>
            </a:r>
            <a:r>
              <a:rPr dirty="0"/>
              <a:t> </a:t>
            </a:r>
            <a:r>
              <a:rPr dirty="0" err="1"/>
              <a:t>заманчиво</a:t>
            </a:r>
            <a:r>
              <a:rPr dirty="0"/>
              <a:t>, </a:t>
            </a:r>
            <a:r>
              <a:rPr dirty="0" err="1"/>
              <a:t>но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спешите</a:t>
            </a:r>
            <a:r>
              <a:rPr dirty="0"/>
              <a:t> </a:t>
            </a:r>
            <a:r>
              <a:rPr dirty="0" err="1"/>
              <a:t>рисковать</a:t>
            </a:r>
            <a:r>
              <a:rPr dirty="0"/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Чтобы</a:t>
            </a:r>
            <a:r>
              <a:rPr dirty="0"/>
              <a:t> </a:t>
            </a:r>
            <a:r>
              <a:rPr dirty="0" err="1"/>
              <a:t>обычному</a:t>
            </a:r>
            <a:r>
              <a:rPr dirty="0"/>
              <a:t> </a:t>
            </a:r>
            <a:r>
              <a:rPr dirty="0" err="1"/>
              <a:t>человеку</a:t>
            </a:r>
            <a:r>
              <a:rPr dirty="0"/>
              <a:t> </a:t>
            </a:r>
            <a:r>
              <a:rPr dirty="0" err="1"/>
              <a:t>выйти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Форекс</a:t>
            </a:r>
            <a:r>
              <a:rPr dirty="0"/>
              <a:t>, </a:t>
            </a:r>
            <a:r>
              <a:rPr dirty="0" err="1"/>
              <a:t>нужно</a:t>
            </a:r>
            <a:r>
              <a:rPr dirty="0"/>
              <a:t> </a:t>
            </a:r>
            <a:r>
              <a:rPr dirty="0" err="1"/>
              <a:t>заключить</a:t>
            </a:r>
            <a:r>
              <a:rPr dirty="0"/>
              <a:t> </a:t>
            </a:r>
            <a:r>
              <a:rPr dirty="0" err="1"/>
              <a:t>договор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посредником</a:t>
            </a:r>
            <a:r>
              <a:rPr dirty="0"/>
              <a:t>, </a:t>
            </a:r>
            <a:r>
              <a:rPr dirty="0" err="1"/>
              <a:t>форекс-дилером</a:t>
            </a:r>
            <a:r>
              <a:rPr dirty="0"/>
              <a:t>,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торговать</a:t>
            </a:r>
            <a:r>
              <a:rPr dirty="0"/>
              <a:t> </a:t>
            </a:r>
            <a:r>
              <a:rPr dirty="0" err="1"/>
              <a:t>через</a:t>
            </a:r>
            <a:r>
              <a:rPr dirty="0"/>
              <a:t> </a:t>
            </a:r>
            <a:r>
              <a:rPr dirty="0" err="1"/>
              <a:t>него</a:t>
            </a:r>
            <a:r>
              <a:rPr dirty="0"/>
              <a:t>. </a:t>
            </a:r>
            <a:r>
              <a:rPr dirty="0" err="1"/>
              <a:t>Торговля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рынке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Форекс</a:t>
            </a:r>
            <a:r>
              <a:rPr dirty="0"/>
              <a:t> </a:t>
            </a:r>
            <a:r>
              <a:rPr dirty="0" err="1"/>
              <a:t>сама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себе</a:t>
            </a:r>
            <a:r>
              <a:rPr dirty="0"/>
              <a:t> </a:t>
            </a:r>
            <a:r>
              <a:rPr dirty="0" err="1"/>
              <a:t>большой</a:t>
            </a:r>
            <a:r>
              <a:rPr dirty="0"/>
              <a:t> </a:t>
            </a:r>
            <a:r>
              <a:rPr dirty="0" err="1"/>
              <a:t>риск</a:t>
            </a:r>
            <a:r>
              <a:rPr dirty="0"/>
              <a:t>, </a:t>
            </a:r>
            <a:r>
              <a:rPr dirty="0" err="1"/>
              <a:t>гарантий</a:t>
            </a:r>
            <a:r>
              <a:rPr dirty="0"/>
              <a:t> </a:t>
            </a:r>
            <a:r>
              <a:rPr dirty="0" err="1"/>
              <a:t>нет</a:t>
            </a:r>
            <a:r>
              <a:rPr dirty="0"/>
              <a:t>, </a:t>
            </a:r>
            <a:r>
              <a:rPr dirty="0" err="1"/>
              <a:t>больше</a:t>
            </a:r>
            <a:r>
              <a:rPr dirty="0"/>
              <a:t> </a:t>
            </a:r>
            <a:r>
              <a:rPr dirty="0" err="1"/>
              <a:t>шансов</a:t>
            </a:r>
            <a:r>
              <a:rPr dirty="0"/>
              <a:t> </a:t>
            </a:r>
            <a:r>
              <a:rPr dirty="0" err="1"/>
              <a:t>потерять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все</a:t>
            </a:r>
            <a:r>
              <a:rPr dirty="0"/>
              <a:t>, </a:t>
            </a:r>
            <a:r>
              <a:rPr dirty="0" err="1"/>
              <a:t>чем</a:t>
            </a:r>
            <a:r>
              <a:rPr dirty="0"/>
              <a:t> </a:t>
            </a:r>
            <a:r>
              <a:rPr dirty="0" err="1"/>
              <a:t>сорвать</a:t>
            </a:r>
            <a:r>
              <a:rPr dirty="0"/>
              <a:t> </a:t>
            </a:r>
            <a:r>
              <a:rPr dirty="0" err="1"/>
              <a:t>куш</a:t>
            </a:r>
            <a:r>
              <a:rPr dirty="0"/>
              <a:t>. </a:t>
            </a:r>
            <a:r>
              <a:rPr dirty="0" err="1"/>
              <a:t>Но</a:t>
            </a:r>
            <a:r>
              <a:rPr dirty="0"/>
              <a:t> </a:t>
            </a:r>
            <a:r>
              <a:rPr dirty="0" err="1"/>
              <a:t>опасность</a:t>
            </a:r>
            <a:r>
              <a:rPr dirty="0"/>
              <a:t> </a:t>
            </a:r>
            <a:r>
              <a:rPr dirty="0" err="1"/>
              <a:t>кроется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посредниках</a:t>
            </a:r>
            <a:r>
              <a:rPr dirty="0"/>
              <a:t> — </a:t>
            </a:r>
            <a:r>
              <a:rPr dirty="0" err="1"/>
              <a:t>можно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нарваться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мошенников</a:t>
            </a:r>
            <a:r>
              <a:rPr dirty="0"/>
              <a:t>, </a:t>
            </a:r>
            <a:r>
              <a:rPr dirty="0" err="1"/>
              <a:t>которые</a:t>
            </a:r>
            <a:r>
              <a:rPr dirty="0"/>
              <a:t> </a:t>
            </a:r>
            <a:r>
              <a:rPr dirty="0" err="1"/>
              <a:t>просто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вернут</a:t>
            </a:r>
            <a:r>
              <a:rPr dirty="0"/>
              <a:t> </a:t>
            </a:r>
            <a:r>
              <a:rPr dirty="0" err="1"/>
              <a:t>вам</a:t>
            </a:r>
            <a:r>
              <a:rPr dirty="0"/>
              <a:t> </a:t>
            </a:r>
            <a:r>
              <a:rPr dirty="0" err="1"/>
              <a:t>ваши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.</a:t>
            </a:r>
          </a:p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/>
              <a:t> 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B44E40CE-DE59-0B44-AF46-846459F195FC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1F5A33A8-B8B1-1B48-844A-2168EC3FD29C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C77C8EA5-749C-D14F-8E7A-B8189ADBE376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36AE7233-220E-F045-B322-26EC5B2E6288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21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38" name="Shape 60"/>
          <p:cNvSpPr txBox="1"/>
          <p:nvPr/>
        </p:nvSpPr>
        <p:spPr>
          <a:xfrm>
            <a:off x="3500437" y="390234"/>
            <a:ext cx="5015540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БЕЗЛИЦЕНЗИОННАЯ ДЕЯТЕЛЬНОСТЬ</a:t>
            </a:r>
          </a:p>
        </p:txBody>
      </p:sp>
      <p:sp>
        <p:nvSpPr>
          <p:cNvPr id="239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16</a:t>
            </a:r>
          </a:p>
        </p:txBody>
      </p:sp>
      <p:sp>
        <p:nvSpPr>
          <p:cNvPr id="240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1" name="Прямоугольник 30"/>
          <p:cNvSpPr txBox="1"/>
          <p:nvPr/>
        </p:nvSpPr>
        <p:spPr>
          <a:xfrm>
            <a:off x="548640" y="2055661"/>
            <a:ext cx="7924426" cy="1815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lvl1pPr>
          </a:lstStyle>
          <a:p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стоит</a:t>
            </a:r>
            <a:r>
              <a:rPr dirty="0"/>
              <a:t> </a:t>
            </a:r>
            <a:r>
              <a:rPr dirty="0" err="1"/>
              <a:t>связываться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так</a:t>
            </a:r>
            <a:r>
              <a:rPr dirty="0"/>
              <a:t> </a:t>
            </a:r>
            <a:r>
              <a:rPr dirty="0" err="1"/>
              <a:t>называемыми</a:t>
            </a:r>
            <a:r>
              <a:rPr dirty="0"/>
              <a:t> </a:t>
            </a:r>
            <a:r>
              <a:rPr dirty="0" err="1"/>
              <a:t>бинарными</a:t>
            </a:r>
            <a:r>
              <a:rPr dirty="0"/>
              <a:t> </a:t>
            </a:r>
            <a:r>
              <a:rPr dirty="0" err="1"/>
              <a:t>опционами</a:t>
            </a:r>
            <a:r>
              <a:rPr dirty="0"/>
              <a:t>.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Реклама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интернете</a:t>
            </a:r>
            <a:r>
              <a:rPr dirty="0"/>
              <a:t> </a:t>
            </a:r>
            <a:r>
              <a:rPr dirty="0" err="1"/>
              <a:t>сулит</a:t>
            </a:r>
            <a:r>
              <a:rPr dirty="0"/>
              <a:t> </a:t>
            </a:r>
            <a:r>
              <a:rPr dirty="0" err="1"/>
              <a:t>вам</a:t>
            </a:r>
            <a:r>
              <a:rPr dirty="0"/>
              <a:t> </a:t>
            </a:r>
            <a:r>
              <a:rPr dirty="0" err="1"/>
              <a:t>неслыханную</a:t>
            </a:r>
            <a:r>
              <a:rPr dirty="0"/>
              <a:t> </a:t>
            </a:r>
            <a:r>
              <a:rPr dirty="0" err="1"/>
              <a:t>прибыль</a:t>
            </a:r>
            <a:r>
              <a:rPr dirty="0"/>
              <a:t>: </a:t>
            </a:r>
            <a:r>
              <a:rPr dirty="0" err="1"/>
              <a:t>откройте</a:t>
            </a:r>
            <a:r>
              <a:rPr dirty="0"/>
              <a:t> </a:t>
            </a:r>
            <a:r>
              <a:rPr dirty="0" err="1"/>
              <a:t>счет</a:t>
            </a:r>
            <a:r>
              <a:rPr dirty="0"/>
              <a:t>, </a:t>
            </a:r>
            <a:r>
              <a:rPr dirty="0" err="1"/>
              <a:t>делайте</a:t>
            </a:r>
            <a:r>
              <a:rPr dirty="0"/>
              <a:t> </a:t>
            </a:r>
            <a:r>
              <a:rPr dirty="0" err="1"/>
              <a:t>ставки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рост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падение</a:t>
            </a:r>
            <a:r>
              <a:rPr dirty="0"/>
              <a:t> </a:t>
            </a:r>
            <a:r>
              <a:rPr dirty="0" err="1"/>
              <a:t>валют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акций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определенный</a:t>
            </a:r>
            <a:r>
              <a:rPr dirty="0"/>
              <a:t> </a:t>
            </a:r>
            <a:r>
              <a:rPr dirty="0" err="1"/>
              <a:t>период</a:t>
            </a:r>
            <a:r>
              <a:rPr dirty="0"/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реальности</a:t>
            </a:r>
            <a:r>
              <a:rPr dirty="0"/>
              <a:t> </a:t>
            </a:r>
            <a:r>
              <a:rPr dirty="0" err="1"/>
              <a:t>сегодня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интернете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существует</a:t>
            </a:r>
            <a:r>
              <a:rPr dirty="0"/>
              <a:t> </a:t>
            </a:r>
            <a:r>
              <a:rPr dirty="0" err="1"/>
              <a:t>площадок</a:t>
            </a:r>
            <a:r>
              <a:rPr dirty="0"/>
              <a:t>,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которых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могут</a:t>
            </a:r>
            <a:r>
              <a:rPr dirty="0"/>
              <a:t> </a:t>
            </a:r>
            <a:r>
              <a:rPr dirty="0" err="1"/>
              <a:t>проводиться</a:t>
            </a:r>
            <a:r>
              <a:rPr dirty="0"/>
              <a:t> </a:t>
            </a:r>
            <a:r>
              <a:rPr dirty="0" err="1"/>
              <a:t>такие</a:t>
            </a:r>
            <a:r>
              <a:rPr dirty="0"/>
              <a:t> </a:t>
            </a:r>
            <a:r>
              <a:rPr dirty="0" err="1"/>
              <a:t>сделки</a:t>
            </a:r>
            <a:r>
              <a:rPr dirty="0"/>
              <a:t>, </a:t>
            </a:r>
            <a:r>
              <a:rPr dirty="0" err="1"/>
              <a:t>поэтому</a:t>
            </a:r>
            <a:r>
              <a:rPr dirty="0"/>
              <a:t> </a:t>
            </a:r>
            <a:r>
              <a:rPr dirty="0" err="1"/>
              <a:t>все</a:t>
            </a:r>
            <a:r>
              <a:rPr dirty="0"/>
              <a:t> </a:t>
            </a:r>
            <a:r>
              <a:rPr dirty="0" err="1"/>
              <a:t>обещания</a:t>
            </a:r>
            <a:r>
              <a:rPr dirty="0"/>
              <a:t> </a:t>
            </a:r>
            <a:r>
              <a:rPr dirty="0" err="1"/>
              <a:t>о</a:t>
            </a:r>
            <a:r>
              <a:rPr dirty="0"/>
              <a:t> </a:t>
            </a:r>
            <a:r>
              <a:rPr dirty="0" err="1"/>
              <a:t>легком</a:t>
            </a:r>
            <a:r>
              <a:rPr dirty="0"/>
              <a:t> </a:t>
            </a:r>
            <a:r>
              <a:rPr dirty="0" err="1"/>
              <a:t>заработке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бинарных</a:t>
            </a:r>
            <a:r>
              <a:rPr dirty="0"/>
              <a:t> </a:t>
            </a:r>
            <a:r>
              <a:rPr dirty="0" err="1"/>
              <a:t>опционах</a:t>
            </a:r>
            <a:r>
              <a:rPr dirty="0"/>
              <a:t> — </a:t>
            </a:r>
            <a:r>
              <a:rPr dirty="0" err="1"/>
              <a:t>это</a:t>
            </a:r>
            <a:r>
              <a:rPr dirty="0"/>
              <a:t> </a:t>
            </a:r>
            <a:r>
              <a:rPr dirty="0" err="1"/>
              <a:t>мошенничество</a:t>
            </a:r>
            <a:r>
              <a:rPr dirty="0"/>
              <a:t>. </a:t>
            </a:r>
            <a:r>
              <a:rPr dirty="0" err="1"/>
              <a:t>Вы</a:t>
            </a:r>
            <a:r>
              <a:rPr dirty="0"/>
              <a:t> </a:t>
            </a:r>
            <a:r>
              <a:rPr dirty="0" err="1"/>
              <a:t>просто</a:t>
            </a:r>
            <a:r>
              <a:rPr dirty="0"/>
              <a:t> </a:t>
            </a:r>
            <a:r>
              <a:rPr dirty="0" err="1"/>
              <a:t>потеряете</a:t>
            </a:r>
            <a:r>
              <a:rPr dirty="0"/>
              <a:t> </a:t>
            </a:r>
            <a:r>
              <a:rPr dirty="0" err="1"/>
              <a:t>свои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. 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2C80DC21-A505-2440-84BB-8239ADEDA356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55E0E585-22CB-DA48-B46F-20441F3B1984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DFC55EF9-2921-5E4A-8496-9D7D0A5BC6AB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1C0203B2-DCDC-8144-B733-909249F05D70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22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44" name="Shape 60"/>
          <p:cNvSpPr txBox="1"/>
          <p:nvPr/>
        </p:nvSpPr>
        <p:spPr>
          <a:xfrm>
            <a:off x="3500437" y="390234"/>
            <a:ext cx="5015540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НЕ ПОПАДАЙТЕСЬ В СЕТИ МОШЕННИКОВ</a:t>
            </a:r>
          </a:p>
        </p:txBody>
      </p:sp>
      <p:sp>
        <p:nvSpPr>
          <p:cNvPr id="245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17</a:t>
            </a:r>
          </a:p>
        </p:txBody>
      </p:sp>
      <p:sp>
        <p:nvSpPr>
          <p:cNvPr id="246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47" name="Прямоугольник 30"/>
          <p:cNvSpPr txBox="1"/>
          <p:nvPr/>
        </p:nvSpPr>
        <p:spPr>
          <a:xfrm>
            <a:off x="611188" y="1805880"/>
            <a:ext cx="8374492" cy="27464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7938">
              <a:lnSpc>
                <a:spcPct val="98000"/>
              </a:lnSpc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Если</a:t>
            </a:r>
            <a:r>
              <a:rPr dirty="0"/>
              <a:t> </a:t>
            </a:r>
            <a:r>
              <a:rPr dirty="0" err="1"/>
              <a:t>вы</a:t>
            </a:r>
            <a:r>
              <a:rPr dirty="0"/>
              <a:t> </a:t>
            </a:r>
            <a:r>
              <a:rPr dirty="0" err="1"/>
              <a:t>все</a:t>
            </a:r>
            <a:r>
              <a:rPr dirty="0"/>
              <a:t> </a:t>
            </a:r>
            <a:r>
              <a:rPr dirty="0" err="1"/>
              <a:t>же</a:t>
            </a:r>
            <a:r>
              <a:rPr dirty="0"/>
              <a:t> </a:t>
            </a:r>
            <a:r>
              <a:rPr dirty="0" err="1"/>
              <a:t>решились</a:t>
            </a:r>
            <a:r>
              <a:rPr dirty="0"/>
              <a:t> </a:t>
            </a:r>
            <a:r>
              <a:rPr dirty="0" err="1"/>
              <a:t>выйти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рынок</a:t>
            </a:r>
            <a:r>
              <a:rPr dirty="0"/>
              <a:t> </a:t>
            </a:r>
            <a:r>
              <a:rPr dirty="0" err="1"/>
              <a:t>Форекс</a:t>
            </a:r>
            <a:r>
              <a:rPr dirty="0"/>
              <a:t>, </a:t>
            </a:r>
            <a:r>
              <a:rPr dirty="0" err="1"/>
              <a:t>внимательно</a:t>
            </a:r>
            <a:r>
              <a:rPr dirty="0"/>
              <a:t> </a:t>
            </a:r>
            <a:r>
              <a:rPr dirty="0" err="1"/>
              <a:t>изучите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закон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«</a:t>
            </a:r>
            <a:r>
              <a:rPr dirty="0" err="1"/>
              <a:t>Базовый</a:t>
            </a:r>
            <a:r>
              <a:rPr dirty="0"/>
              <a:t> </a:t>
            </a:r>
            <a:r>
              <a:rPr dirty="0" err="1"/>
              <a:t>стандарт</a:t>
            </a:r>
            <a:r>
              <a:rPr dirty="0"/>
              <a:t> </a:t>
            </a:r>
            <a:r>
              <a:rPr dirty="0" err="1"/>
              <a:t>совершения</a:t>
            </a:r>
            <a:r>
              <a:rPr dirty="0"/>
              <a:t> </a:t>
            </a:r>
            <a:r>
              <a:rPr dirty="0" err="1"/>
              <a:t>операций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финансовом</a:t>
            </a:r>
            <a:r>
              <a:rPr dirty="0"/>
              <a:t> </a:t>
            </a:r>
            <a:r>
              <a:rPr dirty="0" err="1"/>
              <a:t>рынке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при</a:t>
            </a:r>
            <a:r>
              <a:rPr dirty="0"/>
              <a:t> </a:t>
            </a:r>
            <a:r>
              <a:rPr dirty="0" err="1"/>
              <a:t>осуществлении</a:t>
            </a:r>
            <a:r>
              <a:rPr dirty="0"/>
              <a:t> </a:t>
            </a:r>
            <a:r>
              <a:rPr dirty="0" err="1"/>
              <a:t>деятельности</a:t>
            </a:r>
            <a:r>
              <a:rPr dirty="0"/>
              <a:t> </a:t>
            </a:r>
            <a:r>
              <a:rPr dirty="0" err="1"/>
              <a:t>форекс-дилера</a:t>
            </a:r>
            <a:r>
              <a:rPr dirty="0"/>
              <a:t>».</a:t>
            </a:r>
          </a:p>
          <a:p>
            <a:pPr marL="76200">
              <a:lnSpc>
                <a:spcPct val="98000"/>
              </a:lnSpc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182563" indent="-182563">
              <a:lnSpc>
                <a:spcPct val="98000"/>
              </a:lnSpc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Проверьте</a:t>
            </a:r>
            <a:r>
              <a:rPr dirty="0"/>
              <a:t> </a:t>
            </a:r>
            <a:r>
              <a:rPr dirty="0" err="1"/>
              <a:t>форекс-дилера</a:t>
            </a:r>
            <a:r>
              <a:rPr dirty="0"/>
              <a:t>,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которым</a:t>
            </a:r>
            <a:r>
              <a:rPr dirty="0"/>
              <a:t> </a:t>
            </a:r>
            <a:r>
              <a:rPr dirty="0" err="1"/>
              <a:t>собираетесь</a:t>
            </a:r>
            <a:r>
              <a:rPr dirty="0"/>
              <a:t> </a:t>
            </a:r>
            <a:r>
              <a:rPr dirty="0" err="1"/>
              <a:t>работать</a:t>
            </a:r>
            <a:r>
              <a:rPr dirty="0"/>
              <a:t>.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Найдите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его</a:t>
            </a:r>
            <a:r>
              <a:rPr dirty="0"/>
              <a:t> </a:t>
            </a:r>
            <a:r>
              <a:rPr dirty="0" err="1"/>
              <a:t>сайте</a:t>
            </a:r>
            <a:r>
              <a:rPr dirty="0"/>
              <a:t> </a:t>
            </a:r>
            <a:r>
              <a:rPr dirty="0" err="1"/>
              <a:t>лицензии</a:t>
            </a:r>
            <a:r>
              <a:rPr dirty="0"/>
              <a:t>, </a:t>
            </a:r>
            <a:r>
              <a:rPr dirty="0" err="1"/>
              <a:t>образцы</a:t>
            </a:r>
            <a:r>
              <a:rPr dirty="0"/>
              <a:t> </a:t>
            </a:r>
            <a:r>
              <a:rPr dirty="0" err="1"/>
              <a:t>рамочных</a:t>
            </a:r>
            <a:r>
              <a:rPr dirty="0"/>
              <a:t> </a:t>
            </a:r>
            <a:r>
              <a:rPr dirty="0" err="1"/>
              <a:t>договоров</a:t>
            </a:r>
            <a:r>
              <a:rPr dirty="0"/>
              <a:t>.</a:t>
            </a:r>
            <a:endParaRPr lang="ru-RU" dirty="0"/>
          </a:p>
          <a:p>
            <a:pPr marL="182563" indent="-182563">
              <a:lnSpc>
                <a:spcPct val="98000"/>
              </a:lnSpc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182563" indent="-182563">
              <a:lnSpc>
                <a:spcPct val="98000"/>
              </a:lnSpc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Если</a:t>
            </a:r>
            <a:r>
              <a:rPr dirty="0"/>
              <a:t> </a:t>
            </a:r>
            <a:r>
              <a:rPr dirty="0" err="1"/>
              <a:t>компания</a:t>
            </a:r>
            <a:r>
              <a:rPr dirty="0"/>
              <a:t> </a:t>
            </a:r>
            <a:r>
              <a:rPr dirty="0" err="1"/>
              <a:t>зарегистрирована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России</a:t>
            </a:r>
            <a:r>
              <a:rPr dirty="0"/>
              <a:t>, </a:t>
            </a:r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офшорных</a:t>
            </a:r>
            <a:r>
              <a:rPr dirty="0"/>
              <a:t> </a:t>
            </a:r>
            <a:r>
              <a:rPr dirty="0" err="1"/>
              <a:t>зонах</a:t>
            </a:r>
            <a:r>
              <a:rPr dirty="0"/>
              <a:t> —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насторожитесь</a:t>
            </a:r>
            <a:r>
              <a:rPr dirty="0"/>
              <a:t>: </a:t>
            </a:r>
            <a:r>
              <a:rPr dirty="0" err="1"/>
              <a:t>скорее</a:t>
            </a:r>
            <a:r>
              <a:rPr dirty="0"/>
              <a:t> </a:t>
            </a:r>
            <a:r>
              <a:rPr dirty="0" err="1"/>
              <a:t>всего</a:t>
            </a:r>
            <a:r>
              <a:rPr dirty="0"/>
              <a:t>, </a:t>
            </a:r>
            <a:r>
              <a:rPr dirty="0" err="1"/>
              <a:t>перед</a:t>
            </a:r>
            <a:r>
              <a:rPr dirty="0"/>
              <a:t> </a:t>
            </a:r>
            <a:r>
              <a:rPr dirty="0" err="1"/>
              <a:t>вами</a:t>
            </a:r>
            <a:r>
              <a:rPr dirty="0"/>
              <a:t> </a:t>
            </a:r>
            <a:r>
              <a:rPr dirty="0" err="1"/>
              <a:t>мошенники</a:t>
            </a:r>
            <a:r>
              <a:rPr dirty="0"/>
              <a:t>.</a:t>
            </a:r>
            <a:endParaRPr lang="ru-RU" dirty="0"/>
          </a:p>
          <a:p>
            <a:pPr marL="182563" indent="-182563">
              <a:lnSpc>
                <a:spcPct val="98000"/>
              </a:lnSpc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182563" indent="-182563">
              <a:lnSpc>
                <a:spcPct val="98000"/>
              </a:lnSpc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еще</a:t>
            </a:r>
            <a:r>
              <a:rPr dirty="0"/>
              <a:t> </a:t>
            </a:r>
            <a:r>
              <a:rPr dirty="0" err="1"/>
              <a:t>лучше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рискуйте</a:t>
            </a:r>
            <a:r>
              <a:rPr dirty="0"/>
              <a:t>, </a:t>
            </a:r>
            <a:r>
              <a:rPr dirty="0" err="1"/>
              <a:t>попробуйте</a:t>
            </a:r>
            <a:r>
              <a:rPr dirty="0"/>
              <a:t> </a:t>
            </a:r>
            <a:r>
              <a:rPr dirty="0" err="1"/>
              <a:t>начать</a:t>
            </a:r>
            <a:r>
              <a:rPr dirty="0"/>
              <a:t> </a:t>
            </a:r>
            <a:r>
              <a:rPr dirty="0" err="1"/>
              <a:t>путь</a:t>
            </a:r>
            <a:r>
              <a:rPr dirty="0"/>
              <a:t> </a:t>
            </a:r>
            <a:r>
              <a:rPr dirty="0" err="1"/>
              <a:t>инвестора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бирже</a:t>
            </a:r>
            <a:r>
              <a:rPr dirty="0"/>
              <a:t>.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F54AD516-364F-6042-B8BF-F84C534E314A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4E03DA06-AC5E-9845-BB4B-1F8B989C5FEB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285166D7-E6C6-AA4E-A191-40BCC65845EB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A5EA80CD-DFE6-B747-B8F5-3576558AFF25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23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50" name="Shape 60"/>
          <p:cNvSpPr txBox="1"/>
          <p:nvPr/>
        </p:nvSpPr>
        <p:spPr>
          <a:xfrm>
            <a:off x="3500437" y="229252"/>
            <a:ext cx="5233375" cy="14187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ЕСЛИ ВЫ СТАЛИ ЖЕРТВОЙ МОШЕННИЧЕСТВА НА ФИНАНСОВЫХ РЫНКАХ</a:t>
            </a:r>
          </a:p>
        </p:txBody>
      </p:sp>
      <p:sp>
        <p:nvSpPr>
          <p:cNvPr id="251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18</a:t>
            </a:r>
          </a:p>
        </p:txBody>
      </p:sp>
      <p:sp>
        <p:nvSpPr>
          <p:cNvPr id="252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53" name="Прямоугольник 30"/>
          <p:cNvSpPr txBox="1"/>
          <p:nvPr/>
        </p:nvSpPr>
        <p:spPr>
          <a:xfrm>
            <a:off x="611188" y="2059903"/>
            <a:ext cx="7935746" cy="1815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138113" indent="-138113"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</a:defRPr>
            </a:pP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Оберите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все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документы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которые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у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вас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есть</a:t>
            </a:r>
            <a:r>
              <a:rPr dirty="0">
                <a:latin typeface="Proxima Nova"/>
              </a:rPr>
              <a:t> (</a:t>
            </a:r>
            <a:r>
              <a:rPr dirty="0" err="1">
                <a:latin typeface="Proxima Nova"/>
              </a:rPr>
              <a:t>договоры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заключенные</a:t>
            </a:r>
            <a:r>
              <a:rPr dirty="0">
                <a:latin typeface="Proxima Nova"/>
              </a:rPr>
              <a:t>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с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посредником-мошенником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чеки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перевод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денег</a:t>
            </a:r>
            <a:r>
              <a:rPr dirty="0">
                <a:latin typeface="Proxima Nova"/>
              </a:rPr>
              <a:t>), </a:t>
            </a:r>
            <a:r>
              <a:rPr dirty="0" err="1">
                <a:latin typeface="Proxima Nova"/>
              </a:rPr>
              <a:t>сделайте</a:t>
            </a:r>
            <a:r>
              <a:rPr dirty="0">
                <a:latin typeface="Proxima Nova"/>
              </a:rPr>
              <a:t>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скриншоты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сайта</a:t>
            </a:r>
            <a:r>
              <a:rPr dirty="0">
                <a:latin typeface="Proxima Nova"/>
              </a:rPr>
              <a:t> — </a:t>
            </a:r>
            <a:r>
              <a:rPr dirty="0" err="1">
                <a:latin typeface="Proxima Nova"/>
              </a:rPr>
              <a:t>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отправляйтесь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полицию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писать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заявление</a:t>
            </a:r>
            <a:r>
              <a:rPr dirty="0">
                <a:latin typeface="Proxima Nova"/>
              </a:rPr>
              <a:t>.</a:t>
            </a:r>
            <a:endParaRPr lang="ru-RU" dirty="0">
              <a:latin typeface="Proxima Nova"/>
            </a:endParaRPr>
          </a:p>
          <a:p>
            <a:pPr marL="138113" indent="-138113"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</a:defRPr>
            </a:pPr>
            <a:endParaRPr dirty="0">
              <a:latin typeface="Proxima Nova"/>
              <a:ea typeface="+mj-ea"/>
              <a:cs typeface="+mj-cs"/>
              <a:sym typeface="Arial"/>
            </a:endParaRPr>
          </a:p>
          <a:p>
            <a:pPr marL="138113" indent="-138113"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</a:defRPr>
            </a:pP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Сообщите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Банк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России</a:t>
            </a:r>
            <a:r>
              <a:rPr dirty="0">
                <a:latin typeface="Proxima Nova"/>
              </a:rPr>
              <a:t>. </a:t>
            </a:r>
            <a:r>
              <a:rPr dirty="0" err="1">
                <a:latin typeface="Proxima Nova"/>
              </a:rPr>
              <a:t>Служба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защите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прав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потребителей</a:t>
            </a:r>
            <a:r>
              <a:rPr dirty="0">
                <a:latin typeface="Proxima Nova"/>
              </a:rPr>
              <a:t>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обеспечению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доступности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финансовых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услуг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рассматривает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жалобы</a:t>
            </a:r>
            <a:r>
              <a:rPr dirty="0">
                <a:latin typeface="Proxima Nova"/>
              </a:rPr>
              <a:t>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на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все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финансовые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организации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деятельность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которых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регулирует</a:t>
            </a:r>
            <a:r>
              <a:rPr dirty="0">
                <a:latin typeface="Proxima Nova"/>
              </a:rPr>
              <a:t>.</a:t>
            </a:r>
            <a:endParaRPr dirty="0">
              <a:latin typeface="Proxima Nova"/>
              <a:ea typeface="+mj-ea"/>
              <a:cs typeface="+mj-cs"/>
              <a:sym typeface="Arial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3469024-5126-4B47-A359-8035954969F1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A2C6BCC2-962A-954A-9484-18203DAC317C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FE6B8578-1E43-9F42-A0ED-D9C2BDDB7663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DABF9B76-71AA-5943-A80E-D8EC064D0077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24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56" name="Shape 60"/>
          <p:cNvSpPr txBox="1"/>
          <p:nvPr/>
        </p:nvSpPr>
        <p:spPr>
          <a:xfrm>
            <a:off x="3500437" y="344593"/>
            <a:ext cx="3633919" cy="10849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/>
          <a:p>
            <a: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ФИНАНСОВЫЕ </a:t>
            </a:r>
            <a:br/>
            <a:r>
              <a:t>ПИРАМИДЫ</a:t>
            </a:r>
          </a:p>
        </p:txBody>
      </p:sp>
      <p:sp>
        <p:nvSpPr>
          <p:cNvPr id="257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19</a:t>
            </a:r>
          </a:p>
        </p:txBody>
      </p:sp>
      <p:sp>
        <p:nvSpPr>
          <p:cNvPr id="258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59" name="Прямоугольник 30"/>
          <p:cNvSpPr txBox="1"/>
          <p:nvPr/>
        </p:nvSpPr>
        <p:spPr>
          <a:xfrm>
            <a:off x="611188" y="1836416"/>
            <a:ext cx="7863091" cy="2554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Самая</a:t>
            </a:r>
            <a:r>
              <a:rPr dirty="0"/>
              <a:t> </a:t>
            </a:r>
            <a:r>
              <a:rPr dirty="0" err="1"/>
              <a:t>известная</a:t>
            </a:r>
            <a:r>
              <a:rPr dirty="0"/>
              <a:t> </a:t>
            </a:r>
            <a:r>
              <a:rPr dirty="0" err="1"/>
              <a:t>мошенническая</a:t>
            </a:r>
            <a:r>
              <a:rPr dirty="0"/>
              <a:t> </a:t>
            </a:r>
            <a:r>
              <a:rPr dirty="0" err="1"/>
              <a:t>организация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России</a:t>
            </a:r>
            <a:r>
              <a:rPr dirty="0"/>
              <a:t> — </a:t>
            </a:r>
            <a:r>
              <a:rPr dirty="0" err="1"/>
              <a:t>проект</a:t>
            </a:r>
            <a:r>
              <a:rPr dirty="0"/>
              <a:t> «МММ».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Она</a:t>
            </a:r>
            <a:r>
              <a:rPr dirty="0"/>
              <a:t> </a:t>
            </a:r>
            <a:r>
              <a:rPr dirty="0" err="1"/>
              <a:t>работала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принципу</a:t>
            </a:r>
            <a:r>
              <a:rPr dirty="0"/>
              <a:t> </a:t>
            </a:r>
            <a:r>
              <a:rPr dirty="0" err="1"/>
              <a:t>финансовой</a:t>
            </a:r>
            <a:r>
              <a:rPr dirty="0"/>
              <a:t> </a:t>
            </a:r>
            <a:r>
              <a:rPr dirty="0" err="1"/>
              <a:t>пирамиды</a:t>
            </a:r>
            <a:r>
              <a:rPr dirty="0"/>
              <a:t>: </a:t>
            </a:r>
            <a:r>
              <a:rPr dirty="0" err="1"/>
              <a:t>обещала</a:t>
            </a:r>
            <a:r>
              <a:rPr dirty="0"/>
              <a:t> </a:t>
            </a:r>
            <a:r>
              <a:rPr dirty="0" err="1"/>
              <a:t>огромные</a:t>
            </a:r>
            <a:r>
              <a:rPr dirty="0"/>
              <a:t> </a:t>
            </a:r>
            <a:r>
              <a:rPr dirty="0" err="1"/>
              <a:t>проценты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вкладам</a:t>
            </a:r>
            <a:r>
              <a:rPr dirty="0"/>
              <a:t>, </a:t>
            </a:r>
            <a:r>
              <a:rPr dirty="0" err="1"/>
              <a:t>гарантировала</a:t>
            </a:r>
            <a:r>
              <a:rPr dirty="0"/>
              <a:t> </a:t>
            </a:r>
            <a:r>
              <a:rPr dirty="0" err="1"/>
              <a:t>доходность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выплачивала</a:t>
            </a:r>
            <a:r>
              <a:rPr dirty="0"/>
              <a:t> </a:t>
            </a:r>
            <a:r>
              <a:rPr dirty="0" err="1"/>
              <a:t>средства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счет</a:t>
            </a:r>
            <a:r>
              <a:rPr dirty="0"/>
              <a:t> </a:t>
            </a:r>
            <a:r>
              <a:rPr dirty="0" err="1"/>
              <a:t>денег</a:t>
            </a:r>
            <a:r>
              <a:rPr dirty="0"/>
              <a:t>, </a:t>
            </a:r>
            <a:r>
              <a:rPr dirty="0" err="1"/>
              <a:t>внесенных</a:t>
            </a:r>
            <a:r>
              <a:rPr dirty="0"/>
              <a:t> </a:t>
            </a:r>
            <a:r>
              <a:rPr dirty="0" err="1"/>
              <a:t>другими</a:t>
            </a:r>
            <a:r>
              <a:rPr dirty="0"/>
              <a:t> </a:t>
            </a:r>
            <a:r>
              <a:rPr dirty="0" err="1"/>
              <a:t>вкладчиками</a:t>
            </a:r>
            <a:r>
              <a:rPr dirty="0"/>
              <a:t>. </a:t>
            </a:r>
            <a:r>
              <a:rPr dirty="0" err="1"/>
              <a:t>Верхушка</a:t>
            </a:r>
            <a:r>
              <a:rPr dirty="0"/>
              <a:t> </a:t>
            </a:r>
            <a:r>
              <a:rPr dirty="0" err="1"/>
              <a:t>этой</a:t>
            </a:r>
            <a:r>
              <a:rPr dirty="0"/>
              <a:t> </a:t>
            </a:r>
            <a:r>
              <a:rPr dirty="0" err="1"/>
              <a:t>пирамиды</a:t>
            </a:r>
            <a:r>
              <a:rPr dirty="0"/>
              <a:t> </a:t>
            </a:r>
            <a:r>
              <a:rPr dirty="0" err="1"/>
              <a:t>действительно</a:t>
            </a:r>
            <a:r>
              <a:rPr dirty="0"/>
              <a:t> </a:t>
            </a:r>
            <a:r>
              <a:rPr dirty="0" err="1"/>
              <a:t>могла</a:t>
            </a:r>
            <a:r>
              <a:rPr dirty="0"/>
              <a:t> </a:t>
            </a:r>
            <a:r>
              <a:rPr dirty="0" err="1"/>
              <a:t>заработать</a:t>
            </a:r>
            <a:r>
              <a:rPr dirty="0"/>
              <a:t>, </a:t>
            </a:r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те</a:t>
            </a:r>
            <a:r>
              <a:rPr dirty="0"/>
              <a:t>, </a:t>
            </a:r>
            <a:r>
              <a:rPr dirty="0" err="1"/>
              <a:t>кто</a:t>
            </a:r>
            <a:r>
              <a:rPr dirty="0"/>
              <a:t> </a:t>
            </a:r>
            <a:r>
              <a:rPr dirty="0" err="1"/>
              <a:t>стоял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ступенях</a:t>
            </a:r>
            <a:r>
              <a:rPr dirty="0"/>
              <a:t> </a:t>
            </a:r>
            <a:r>
              <a:rPr dirty="0" err="1"/>
              <a:t>ниже</a:t>
            </a:r>
            <a:r>
              <a:rPr dirty="0"/>
              <a:t>, </a:t>
            </a:r>
            <a:r>
              <a:rPr dirty="0" err="1"/>
              <a:t>теряли</a:t>
            </a:r>
            <a:r>
              <a:rPr dirty="0"/>
              <a:t> </a:t>
            </a:r>
            <a:r>
              <a:rPr dirty="0" err="1"/>
              <a:t>свои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. </a:t>
            </a:r>
            <a:endParaRPr lang="ru-RU" dirty="0"/>
          </a:p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lang="ru-RU" dirty="0"/>
          </a:p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Но</a:t>
            </a:r>
            <a:r>
              <a:rPr dirty="0"/>
              <a:t> </a:t>
            </a:r>
            <a:r>
              <a:rPr dirty="0" err="1"/>
              <a:t>сейчас</a:t>
            </a:r>
            <a:r>
              <a:rPr dirty="0"/>
              <a:t> </a:t>
            </a:r>
            <a:r>
              <a:rPr dirty="0" err="1"/>
              <a:t>ситуация</a:t>
            </a:r>
            <a:r>
              <a:rPr dirty="0"/>
              <a:t> </a:t>
            </a:r>
            <a:r>
              <a:rPr dirty="0" err="1"/>
              <a:t>изменилась</a:t>
            </a:r>
            <a:r>
              <a:rPr dirty="0"/>
              <a:t>, </a:t>
            </a:r>
            <a:r>
              <a:rPr dirty="0" err="1"/>
              <a:t>организаторы</a:t>
            </a:r>
            <a:r>
              <a:rPr dirty="0"/>
              <a:t> </a:t>
            </a:r>
            <a:r>
              <a:rPr dirty="0" err="1"/>
              <a:t>финансовых</a:t>
            </a:r>
            <a:r>
              <a:rPr dirty="0"/>
              <a:t> </a:t>
            </a:r>
            <a:r>
              <a:rPr dirty="0" err="1"/>
              <a:t>пирамид</a:t>
            </a:r>
            <a:r>
              <a:rPr dirty="0"/>
              <a:t> — </a:t>
            </a:r>
            <a:r>
              <a:rPr dirty="0" err="1"/>
              <a:t>просто</a:t>
            </a:r>
            <a:r>
              <a:rPr dirty="0"/>
              <a:t> </a:t>
            </a:r>
            <a:r>
              <a:rPr dirty="0" err="1"/>
              <a:t>мошенники</a:t>
            </a:r>
            <a:r>
              <a:rPr dirty="0"/>
              <a:t>, </a:t>
            </a:r>
            <a:r>
              <a:rPr dirty="0" err="1"/>
              <a:t>которые</a:t>
            </a:r>
            <a:r>
              <a:rPr dirty="0"/>
              <a:t> </a:t>
            </a:r>
            <a:r>
              <a:rPr dirty="0" err="1"/>
              <a:t>собирают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людей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пропадают</a:t>
            </a:r>
            <a:r>
              <a:rPr dirty="0"/>
              <a:t>.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важно</a:t>
            </a:r>
            <a:r>
              <a:rPr dirty="0"/>
              <a:t>, </a:t>
            </a:r>
            <a:r>
              <a:rPr dirty="0" err="1"/>
              <a:t>вверху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вы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внизу</a:t>
            </a:r>
            <a:r>
              <a:rPr dirty="0"/>
              <a:t> </a:t>
            </a:r>
            <a:r>
              <a:rPr dirty="0" err="1"/>
              <a:t>пирамиды</a:t>
            </a:r>
            <a:r>
              <a:rPr dirty="0"/>
              <a:t>,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финансовых</a:t>
            </a:r>
            <a:r>
              <a:rPr dirty="0"/>
              <a:t> </a:t>
            </a:r>
            <a:r>
              <a:rPr dirty="0" err="1"/>
              <a:t>пирамидах</a:t>
            </a:r>
            <a:r>
              <a:rPr dirty="0"/>
              <a:t> </a:t>
            </a:r>
            <a:r>
              <a:rPr dirty="0" err="1"/>
              <a:t>заработать</a:t>
            </a:r>
            <a:r>
              <a:rPr dirty="0"/>
              <a:t> </a:t>
            </a:r>
            <a:r>
              <a:rPr dirty="0" err="1"/>
              <a:t>нельзя</a:t>
            </a:r>
            <a:r>
              <a:rPr dirty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если</a:t>
            </a:r>
            <a:r>
              <a:rPr dirty="0"/>
              <a:t> </a:t>
            </a:r>
            <a:r>
              <a:rPr dirty="0" err="1"/>
              <a:t>вы</a:t>
            </a:r>
            <a:r>
              <a:rPr dirty="0"/>
              <a:t> </a:t>
            </a:r>
            <a:r>
              <a:rPr dirty="0" err="1"/>
              <a:t>вложите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, </a:t>
            </a:r>
            <a:r>
              <a:rPr dirty="0" err="1"/>
              <a:t>вы</a:t>
            </a:r>
            <a:r>
              <a:rPr dirty="0"/>
              <a:t> </a:t>
            </a:r>
            <a:r>
              <a:rPr dirty="0" err="1"/>
              <a:t>непременно</a:t>
            </a:r>
            <a:r>
              <a:rPr dirty="0"/>
              <a:t> </a:t>
            </a:r>
            <a:r>
              <a:rPr dirty="0" err="1"/>
              <a:t>их</a:t>
            </a:r>
            <a:r>
              <a:rPr dirty="0"/>
              <a:t> </a:t>
            </a:r>
            <a:r>
              <a:rPr dirty="0" err="1"/>
              <a:t>потеряете</a:t>
            </a:r>
            <a:r>
              <a:rPr dirty="0"/>
              <a:t>.</a:t>
            </a:r>
            <a:r>
              <a:rPr b="1" dirty="0"/>
              <a:t> 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AE8D97F5-607C-7147-9FC8-5EAF6015221D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35DEC59-8148-C94A-84E4-D089F5BA10B3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349D8A8E-C9DC-C74A-A770-7F5C69EAC442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F7227071-336C-014B-9999-4B8E9D52830D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25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62" name="Shape 60"/>
          <p:cNvSpPr txBox="1"/>
          <p:nvPr/>
        </p:nvSpPr>
        <p:spPr>
          <a:xfrm>
            <a:off x="3500437" y="344593"/>
            <a:ext cx="3633919" cy="10849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/>
          <a:p>
            <a: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ФИНАНСОВЫЕ </a:t>
            </a:r>
            <a:br/>
            <a:r>
              <a:t>ПИРАМИДЫ</a:t>
            </a:r>
          </a:p>
        </p:txBody>
      </p:sp>
      <p:sp>
        <p:nvSpPr>
          <p:cNvPr id="263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19</a:t>
            </a:r>
          </a:p>
        </p:txBody>
      </p:sp>
      <p:sp>
        <p:nvSpPr>
          <p:cNvPr id="264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65" name="Прямоугольник 30"/>
          <p:cNvSpPr txBox="1"/>
          <p:nvPr/>
        </p:nvSpPr>
        <p:spPr>
          <a:xfrm>
            <a:off x="611188" y="1826376"/>
            <a:ext cx="8272197" cy="2308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lvl1pPr>
          </a:lstStyle>
          <a:p>
            <a:r>
              <a:rPr dirty="0" err="1"/>
              <a:t>Сейчас</a:t>
            </a:r>
            <a:r>
              <a:rPr dirty="0"/>
              <a:t> </a:t>
            </a:r>
            <a:r>
              <a:rPr dirty="0" err="1"/>
              <a:t>финансовые</a:t>
            </a:r>
            <a:r>
              <a:rPr dirty="0"/>
              <a:t> </a:t>
            </a:r>
            <a:r>
              <a:rPr dirty="0" err="1"/>
              <a:t>пирамиды</a:t>
            </a:r>
            <a:r>
              <a:rPr dirty="0"/>
              <a:t> </a:t>
            </a:r>
            <a:r>
              <a:rPr dirty="0" err="1"/>
              <a:t>начинают</a:t>
            </a:r>
            <a:r>
              <a:rPr dirty="0"/>
              <a:t> </a:t>
            </a:r>
            <a:r>
              <a:rPr dirty="0" err="1"/>
              <a:t>маскироваться</a:t>
            </a:r>
            <a:r>
              <a:rPr dirty="0"/>
              <a:t> </a:t>
            </a:r>
            <a:r>
              <a:rPr dirty="0" err="1"/>
              <a:t>под</a:t>
            </a:r>
            <a:r>
              <a:rPr dirty="0"/>
              <a:t>  </a:t>
            </a:r>
            <a:r>
              <a:rPr dirty="0" err="1"/>
              <a:t>микрофинансовые</a:t>
            </a:r>
            <a:r>
              <a:rPr dirty="0"/>
              <a:t> </a:t>
            </a:r>
            <a:r>
              <a:rPr dirty="0" err="1"/>
              <a:t>организации</a:t>
            </a:r>
            <a:r>
              <a:rPr dirty="0"/>
              <a:t>, </a:t>
            </a:r>
            <a:r>
              <a:rPr dirty="0" err="1"/>
              <a:t>которые</a:t>
            </a:r>
            <a:r>
              <a:rPr dirty="0"/>
              <a:t> </a:t>
            </a:r>
            <a:r>
              <a:rPr dirty="0" err="1"/>
              <a:t>работают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принципу</a:t>
            </a:r>
            <a:r>
              <a:rPr dirty="0"/>
              <a:t> </a:t>
            </a:r>
            <a:r>
              <a:rPr dirty="0" err="1"/>
              <a:t>сетевого</a:t>
            </a:r>
            <a:r>
              <a:rPr dirty="0"/>
              <a:t> </a:t>
            </a:r>
            <a:r>
              <a:rPr dirty="0" err="1"/>
              <a:t>маркетинга</a:t>
            </a:r>
            <a:r>
              <a:rPr dirty="0"/>
              <a:t>, </a:t>
            </a:r>
            <a:r>
              <a:rPr dirty="0" err="1"/>
              <a:t>инвестиционные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управляющие</a:t>
            </a:r>
            <a:r>
              <a:rPr dirty="0"/>
              <a:t> </a:t>
            </a:r>
            <a:r>
              <a:rPr dirty="0" err="1"/>
              <a:t>предприятия</a:t>
            </a:r>
            <a:r>
              <a:rPr dirty="0"/>
              <a:t>, </a:t>
            </a:r>
            <a:r>
              <a:rPr dirty="0" err="1"/>
              <a:t>онлайн-казино</a:t>
            </a:r>
            <a:r>
              <a:rPr dirty="0"/>
              <a:t>. </a:t>
            </a:r>
            <a:r>
              <a:rPr dirty="0" err="1"/>
              <a:t>Они</a:t>
            </a:r>
            <a:r>
              <a:rPr dirty="0"/>
              <a:t> </a:t>
            </a:r>
            <a:r>
              <a:rPr dirty="0" err="1"/>
              <a:t>заявляют</a:t>
            </a:r>
            <a:r>
              <a:rPr dirty="0"/>
              <a:t> </a:t>
            </a:r>
            <a:r>
              <a:rPr dirty="0" err="1"/>
              <a:t>о</a:t>
            </a:r>
            <a:r>
              <a:rPr dirty="0"/>
              <a:t> </a:t>
            </a:r>
            <a:r>
              <a:rPr dirty="0" err="1"/>
              <a:t>высоких</a:t>
            </a:r>
            <a:r>
              <a:rPr dirty="0"/>
              <a:t> </a:t>
            </a:r>
            <a:r>
              <a:rPr dirty="0" err="1"/>
              <a:t>процентах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вкладам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отсутствии</a:t>
            </a:r>
            <a:r>
              <a:rPr dirty="0"/>
              <a:t> </a:t>
            </a:r>
            <a:r>
              <a:rPr dirty="0" err="1"/>
              <a:t>рисков</a:t>
            </a:r>
            <a:r>
              <a:rPr dirty="0"/>
              <a:t>, </a:t>
            </a:r>
            <a:r>
              <a:rPr dirty="0" err="1"/>
              <a:t>гарантируют</a:t>
            </a:r>
            <a:r>
              <a:rPr dirty="0"/>
              <a:t> </a:t>
            </a:r>
            <a:r>
              <a:rPr dirty="0" err="1"/>
              <a:t>доход</a:t>
            </a:r>
            <a:r>
              <a:rPr dirty="0"/>
              <a:t> (</a:t>
            </a:r>
            <a:r>
              <a:rPr dirty="0" err="1"/>
              <a:t>что</a:t>
            </a:r>
            <a:r>
              <a:rPr dirty="0"/>
              <a:t> </a:t>
            </a:r>
            <a:r>
              <a:rPr dirty="0" err="1"/>
              <a:t>запрещено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рынке</a:t>
            </a:r>
            <a:r>
              <a:rPr dirty="0"/>
              <a:t> </a:t>
            </a:r>
            <a:r>
              <a:rPr dirty="0" err="1"/>
              <a:t>ценных</a:t>
            </a:r>
            <a:r>
              <a:rPr dirty="0"/>
              <a:t> </a:t>
            </a:r>
            <a:r>
              <a:rPr dirty="0" err="1"/>
              <a:t>бумаг</a:t>
            </a:r>
            <a:r>
              <a:rPr dirty="0"/>
              <a:t>),  </a:t>
            </a:r>
            <a:r>
              <a:rPr dirty="0" err="1"/>
              <a:t>обещают</a:t>
            </a:r>
            <a:r>
              <a:rPr dirty="0"/>
              <a:t> </a:t>
            </a:r>
            <a:r>
              <a:rPr dirty="0" err="1"/>
              <a:t>помощь</a:t>
            </a:r>
            <a:r>
              <a:rPr dirty="0"/>
              <a:t> </a:t>
            </a:r>
            <a:r>
              <a:rPr dirty="0" err="1"/>
              <a:t>людям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плохой</a:t>
            </a:r>
            <a:r>
              <a:rPr dirty="0"/>
              <a:t> </a:t>
            </a:r>
            <a:r>
              <a:rPr dirty="0" err="1"/>
              <a:t>кредитной</a:t>
            </a:r>
            <a:r>
              <a:rPr dirty="0"/>
              <a:t> </a:t>
            </a:r>
            <a:r>
              <a:rPr dirty="0" err="1"/>
              <a:t>историей</a:t>
            </a:r>
            <a:r>
              <a:rPr dirty="0"/>
              <a:t>. </a:t>
            </a:r>
            <a:endParaRPr lang="ru-RU" dirty="0"/>
          </a:p>
          <a:p>
            <a:endParaRPr lang="ru-RU" dirty="0"/>
          </a:p>
          <a:p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еще</a:t>
            </a:r>
            <a:r>
              <a:rPr dirty="0"/>
              <a:t> </a:t>
            </a:r>
            <a:r>
              <a:rPr dirty="0" err="1"/>
              <a:t>просят</a:t>
            </a:r>
            <a:r>
              <a:rPr dirty="0"/>
              <a:t> </a:t>
            </a:r>
            <a:r>
              <a:rPr dirty="0" err="1"/>
              <a:t>внести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 </a:t>
            </a:r>
            <a:r>
              <a:rPr dirty="0" err="1"/>
              <a:t>сразу</a:t>
            </a:r>
            <a:r>
              <a:rPr dirty="0"/>
              <a:t> (</a:t>
            </a:r>
            <a:r>
              <a:rPr dirty="0" err="1"/>
              <a:t>желательно</a:t>
            </a:r>
            <a:r>
              <a:rPr dirty="0"/>
              <a:t> </a:t>
            </a:r>
            <a:r>
              <a:rPr dirty="0" err="1"/>
              <a:t>наличными</a:t>
            </a:r>
            <a:r>
              <a:rPr dirty="0"/>
              <a:t>)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привести</a:t>
            </a:r>
            <a:r>
              <a:rPr dirty="0"/>
              <a:t> </a:t>
            </a:r>
            <a:r>
              <a:rPr dirty="0" err="1"/>
              <a:t>друга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/>
              <a:t>(</a:t>
            </a:r>
            <a:r>
              <a:rPr dirty="0" err="1"/>
              <a:t>иногда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какой-то</a:t>
            </a:r>
            <a:r>
              <a:rPr dirty="0"/>
              <a:t> </a:t>
            </a:r>
            <a:r>
              <a:rPr dirty="0" err="1"/>
              <a:t>бонус</a:t>
            </a:r>
            <a:r>
              <a:rPr dirty="0"/>
              <a:t>), </a:t>
            </a:r>
            <a:r>
              <a:rPr dirty="0" err="1"/>
              <a:t>чтобы</a:t>
            </a:r>
            <a:r>
              <a:rPr dirty="0"/>
              <a:t> </a:t>
            </a:r>
            <a:r>
              <a:rPr dirty="0" err="1"/>
              <a:t>масштабы</a:t>
            </a:r>
            <a:r>
              <a:rPr dirty="0"/>
              <a:t> </a:t>
            </a:r>
            <a:r>
              <a:rPr dirty="0" err="1"/>
              <a:t>пирамиды</a:t>
            </a:r>
            <a:r>
              <a:rPr dirty="0"/>
              <a:t> </a:t>
            </a:r>
            <a:r>
              <a:rPr dirty="0" err="1"/>
              <a:t>увеличивались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их</a:t>
            </a:r>
            <a:r>
              <a:rPr dirty="0"/>
              <a:t> </a:t>
            </a:r>
            <a:endParaRPr lang="ru-RU" dirty="0"/>
          </a:p>
          <a:p>
            <a:r>
              <a:rPr dirty="0"/>
              <a:t>(</a:t>
            </a:r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ваша</a:t>
            </a:r>
            <a:r>
              <a:rPr dirty="0"/>
              <a:t>) </a:t>
            </a:r>
            <a:r>
              <a:rPr dirty="0" err="1"/>
              <a:t>прибыль</a:t>
            </a:r>
            <a:r>
              <a:rPr dirty="0"/>
              <a:t> </a:t>
            </a:r>
            <a:r>
              <a:rPr dirty="0" err="1"/>
              <a:t>росла</a:t>
            </a:r>
            <a:r>
              <a:rPr dirty="0"/>
              <a:t>. 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F83BD420-2C7F-5E46-BA5E-CFE981A0D5A8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D410B5C8-247F-444A-92B6-B874A6A3A281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653E1463-8B29-F74E-8BFF-F38A85D7CB7C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9F6D8449-FD53-2E4F-9FB8-30BFAD741A9D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26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68" name="Shape 60"/>
          <p:cNvSpPr txBox="1"/>
          <p:nvPr/>
        </p:nvSpPr>
        <p:spPr>
          <a:xfrm>
            <a:off x="3500437" y="344593"/>
            <a:ext cx="5340037" cy="10849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/>
          <a:p>
            <a: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ПРОВЕРЬТЕ У КОМПАНИИ</a:t>
            </a:r>
          </a:p>
          <a:p>
            <a: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ЛИЦЕНЗИЮ БАНКА РОССИИ</a:t>
            </a:r>
          </a:p>
        </p:txBody>
      </p:sp>
      <p:sp>
        <p:nvSpPr>
          <p:cNvPr id="269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20</a:t>
            </a:r>
          </a:p>
        </p:txBody>
      </p:sp>
      <p:sp>
        <p:nvSpPr>
          <p:cNvPr id="270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1" name="Прямоугольник 30"/>
          <p:cNvSpPr txBox="1"/>
          <p:nvPr/>
        </p:nvSpPr>
        <p:spPr>
          <a:xfrm>
            <a:off x="611188" y="1578656"/>
            <a:ext cx="8272197" cy="3759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pPr marL="7938">
              <a:lnSpc>
                <a:spcPct val="96000"/>
              </a:lnSpc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Чтобы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стать</a:t>
            </a:r>
            <a:r>
              <a:rPr dirty="0"/>
              <a:t> </a:t>
            </a:r>
            <a:r>
              <a:rPr dirty="0" err="1"/>
              <a:t>жертвой</a:t>
            </a:r>
            <a:r>
              <a:rPr dirty="0"/>
              <a:t> </a:t>
            </a:r>
            <a:r>
              <a:rPr dirty="0" err="1"/>
              <a:t>мошенников</a:t>
            </a:r>
            <a:r>
              <a:rPr dirty="0"/>
              <a:t>, </a:t>
            </a:r>
            <a:r>
              <a:rPr dirty="0" err="1"/>
              <a:t>совершите</a:t>
            </a:r>
            <a:r>
              <a:rPr dirty="0"/>
              <a:t> </a:t>
            </a:r>
            <a:r>
              <a:rPr dirty="0" err="1"/>
              <a:t>несколько</a:t>
            </a:r>
            <a:r>
              <a:rPr dirty="0"/>
              <a:t> </a:t>
            </a:r>
            <a:r>
              <a:rPr dirty="0" err="1"/>
              <a:t>действий</a:t>
            </a:r>
            <a:r>
              <a:rPr dirty="0"/>
              <a:t>, </a:t>
            </a:r>
            <a:r>
              <a:rPr dirty="0" err="1"/>
              <a:t>чтобы</a:t>
            </a:r>
            <a:r>
              <a:rPr dirty="0"/>
              <a:t> </a:t>
            </a:r>
            <a:r>
              <a:rPr dirty="0" err="1"/>
              <a:t>узнать</a:t>
            </a:r>
            <a:r>
              <a:rPr dirty="0"/>
              <a:t>, </a:t>
            </a:r>
            <a:r>
              <a:rPr dirty="0" err="1"/>
              <a:t>насколько</a:t>
            </a:r>
            <a:r>
              <a:rPr dirty="0"/>
              <a:t> </a:t>
            </a:r>
            <a:r>
              <a:rPr dirty="0" err="1"/>
              <a:t>законна</a:t>
            </a:r>
            <a:r>
              <a:rPr dirty="0"/>
              <a:t> </a:t>
            </a:r>
            <a:r>
              <a:rPr dirty="0" err="1"/>
              <a:t>деятельность</a:t>
            </a:r>
            <a:r>
              <a:rPr dirty="0"/>
              <a:t> </a:t>
            </a:r>
            <a:r>
              <a:rPr dirty="0" err="1"/>
              <a:t>компании</a:t>
            </a:r>
            <a:r>
              <a:rPr dirty="0"/>
              <a:t>, </a:t>
            </a:r>
            <a:r>
              <a:rPr dirty="0" err="1"/>
              <a:t>предлагающей</a:t>
            </a:r>
            <a:r>
              <a:rPr dirty="0"/>
              <a:t> </a:t>
            </a:r>
            <a:r>
              <a:rPr dirty="0" err="1"/>
              <a:t>вам</a:t>
            </a:r>
            <a:r>
              <a:rPr dirty="0"/>
              <a:t> </a:t>
            </a:r>
            <a:r>
              <a:rPr dirty="0" err="1"/>
              <a:t>финансовые</a:t>
            </a:r>
            <a:r>
              <a:rPr dirty="0"/>
              <a:t> </a:t>
            </a:r>
            <a:r>
              <a:rPr dirty="0" err="1"/>
              <a:t>услуги</a:t>
            </a:r>
            <a:r>
              <a:rPr dirty="0"/>
              <a:t>.</a:t>
            </a:r>
            <a:endParaRPr lang="ru-RU" dirty="0"/>
          </a:p>
          <a:p>
            <a:pPr marL="114300" indent="-12700">
              <a:lnSpc>
                <a:spcPct val="96000"/>
              </a:lnSpc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182563" indent="-182563">
              <a:lnSpc>
                <a:spcPct val="96000"/>
              </a:lnSpc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Финансовая</a:t>
            </a:r>
            <a:r>
              <a:rPr dirty="0"/>
              <a:t> </a:t>
            </a:r>
            <a:r>
              <a:rPr dirty="0" err="1"/>
              <a:t>организация</a:t>
            </a:r>
            <a:r>
              <a:rPr dirty="0"/>
              <a:t> </a:t>
            </a:r>
            <a:r>
              <a:rPr dirty="0" err="1"/>
              <a:t>должна</a:t>
            </a:r>
            <a:r>
              <a:rPr dirty="0"/>
              <a:t> </a:t>
            </a:r>
            <a:r>
              <a:rPr dirty="0" err="1"/>
              <a:t>иметь</a:t>
            </a:r>
            <a:r>
              <a:rPr dirty="0"/>
              <a:t> </a:t>
            </a:r>
            <a:r>
              <a:rPr dirty="0" err="1"/>
              <a:t>лицензию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 </a:t>
            </a:r>
            <a:r>
              <a:rPr dirty="0" err="1"/>
              <a:t>России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осуществление</a:t>
            </a:r>
            <a:r>
              <a:rPr dirty="0"/>
              <a:t> </a:t>
            </a:r>
            <a:r>
              <a:rPr lang="ru-RU" dirty="0"/>
              <a:t>     </a:t>
            </a:r>
            <a:r>
              <a:rPr dirty="0" err="1"/>
              <a:t>заявленной</a:t>
            </a:r>
            <a:r>
              <a:rPr dirty="0"/>
              <a:t> </a:t>
            </a:r>
            <a:r>
              <a:rPr dirty="0" err="1"/>
              <a:t>деятельности</a:t>
            </a:r>
            <a:r>
              <a:rPr dirty="0"/>
              <a:t>. </a:t>
            </a:r>
            <a:r>
              <a:rPr dirty="0" err="1"/>
              <a:t>Сверьтесь</a:t>
            </a:r>
            <a:r>
              <a:rPr dirty="0"/>
              <a:t> </a:t>
            </a:r>
            <a:r>
              <a:rPr dirty="0" err="1"/>
              <a:t>со</a:t>
            </a:r>
            <a:r>
              <a:rPr dirty="0"/>
              <a:t> </a:t>
            </a:r>
            <a:r>
              <a:rPr dirty="0" err="1"/>
              <a:t>Справочником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кредитным</a:t>
            </a:r>
            <a:r>
              <a:rPr dirty="0"/>
              <a:t> </a:t>
            </a:r>
            <a:r>
              <a:rPr dirty="0" err="1"/>
              <a:t>организациям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Справочником</a:t>
            </a:r>
            <a:r>
              <a:rPr dirty="0"/>
              <a:t> </a:t>
            </a:r>
            <a:r>
              <a:rPr dirty="0" err="1"/>
              <a:t>участников</a:t>
            </a:r>
            <a:r>
              <a:rPr dirty="0"/>
              <a:t> </a:t>
            </a:r>
            <a:r>
              <a:rPr dirty="0" err="1"/>
              <a:t>финансового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рынка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сайте</a:t>
            </a:r>
            <a:r>
              <a:rPr dirty="0"/>
              <a:t> </a:t>
            </a:r>
            <a:r>
              <a:rPr dirty="0">
                <a:solidFill>
                  <a:schemeClr val="bg1"/>
                </a:solidFill>
                <a:hlinkClick r:id="rId2"/>
              </a:rPr>
              <a:t>www.cbr.ru</a:t>
            </a:r>
            <a:r>
              <a:rPr dirty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  <a:p>
            <a:pPr marL="182563" indent="-182563">
              <a:lnSpc>
                <a:spcPct val="96000"/>
              </a:lnSpc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182563" indent="-182563">
              <a:lnSpc>
                <a:spcPct val="96000"/>
              </a:lnSpc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Проверьте</a:t>
            </a:r>
            <a:r>
              <a:rPr dirty="0"/>
              <a:t> </a:t>
            </a:r>
            <a:r>
              <a:rPr dirty="0" err="1"/>
              <a:t>компанию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Едином</a:t>
            </a:r>
            <a:r>
              <a:rPr dirty="0"/>
              <a:t> </a:t>
            </a:r>
            <a:r>
              <a:rPr dirty="0" err="1"/>
              <a:t>государственном</a:t>
            </a:r>
            <a:r>
              <a:rPr dirty="0"/>
              <a:t> </a:t>
            </a:r>
            <a:r>
              <a:rPr dirty="0" err="1"/>
              <a:t>реестре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юридических</a:t>
            </a:r>
            <a:r>
              <a:rPr dirty="0"/>
              <a:t> </a:t>
            </a:r>
            <a:r>
              <a:rPr dirty="0" err="1"/>
              <a:t>лиц</a:t>
            </a:r>
            <a:r>
              <a:rPr dirty="0"/>
              <a:t> ФНС </a:t>
            </a:r>
            <a:r>
              <a:rPr dirty="0" err="1"/>
              <a:t>России</a:t>
            </a:r>
            <a:r>
              <a:rPr dirty="0"/>
              <a:t>.</a:t>
            </a:r>
            <a:endParaRPr lang="ru-RU" dirty="0"/>
          </a:p>
          <a:p>
            <a:pPr marL="182563" indent="-182563">
              <a:lnSpc>
                <a:spcPct val="96000"/>
              </a:lnSpc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182563" indent="-182563">
              <a:lnSpc>
                <a:spcPct val="96000"/>
              </a:lnSpc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Запросите</a:t>
            </a:r>
            <a:r>
              <a:rPr dirty="0"/>
              <a:t> </a:t>
            </a:r>
            <a:r>
              <a:rPr dirty="0" err="1"/>
              <a:t>образцы</a:t>
            </a:r>
            <a:r>
              <a:rPr dirty="0"/>
              <a:t> </a:t>
            </a:r>
            <a:r>
              <a:rPr dirty="0" err="1"/>
              <a:t>договоров</a:t>
            </a:r>
            <a:r>
              <a:rPr dirty="0"/>
              <a:t>, </a:t>
            </a:r>
            <a:r>
              <a:rPr dirty="0" err="1"/>
              <a:t>копии</a:t>
            </a:r>
            <a:r>
              <a:rPr dirty="0"/>
              <a:t> </a:t>
            </a:r>
            <a:r>
              <a:rPr dirty="0" err="1"/>
              <a:t>документов</a:t>
            </a:r>
            <a:r>
              <a:rPr dirty="0"/>
              <a:t>.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Если</a:t>
            </a:r>
            <a:r>
              <a:rPr dirty="0"/>
              <a:t> </a:t>
            </a:r>
            <a:r>
              <a:rPr dirty="0" err="1"/>
              <a:t>есть</a:t>
            </a:r>
            <a:r>
              <a:rPr dirty="0"/>
              <a:t> </a:t>
            </a:r>
            <a:r>
              <a:rPr dirty="0" err="1"/>
              <a:t>возможность</a:t>
            </a:r>
            <a:r>
              <a:rPr dirty="0"/>
              <a:t>, </a:t>
            </a:r>
            <a:r>
              <a:rPr dirty="0" err="1"/>
              <a:t>проконсультируйтесь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юристом</a:t>
            </a:r>
            <a:r>
              <a:rPr sz="1400" dirty="0"/>
              <a:t>.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BF1EB36-D2DC-744A-BEE1-5F3E31A22656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68E7BD4C-6BAD-634C-A3E5-023EA9CC9F65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549F66C8-EFF5-9C49-A077-56D4402A900C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BB17FD7E-4DFD-3F49-B172-A70550625269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27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74" name="Shape 60"/>
          <p:cNvSpPr txBox="1"/>
          <p:nvPr/>
        </p:nvSpPr>
        <p:spPr>
          <a:xfrm>
            <a:off x="3500437" y="344593"/>
            <a:ext cx="4986223" cy="10849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КТО ТАКИЕ ЧЕРНЫЕ КРЕДИТОРЫ?</a:t>
            </a:r>
          </a:p>
        </p:txBody>
      </p:sp>
      <p:sp>
        <p:nvSpPr>
          <p:cNvPr id="275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21</a:t>
            </a:r>
          </a:p>
        </p:txBody>
      </p:sp>
      <p:sp>
        <p:nvSpPr>
          <p:cNvPr id="276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7" name="Прямоугольник 30"/>
          <p:cNvSpPr txBox="1"/>
          <p:nvPr/>
        </p:nvSpPr>
        <p:spPr>
          <a:xfrm>
            <a:off x="611188" y="2434206"/>
            <a:ext cx="7421693" cy="19610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Если</a:t>
            </a:r>
            <a:r>
              <a:rPr dirty="0"/>
              <a:t> </a:t>
            </a:r>
            <a:r>
              <a:rPr dirty="0" err="1"/>
              <a:t>разрешения</a:t>
            </a:r>
            <a:r>
              <a:rPr dirty="0"/>
              <a:t> (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лицензии</a:t>
            </a:r>
            <a:r>
              <a:rPr dirty="0"/>
              <a:t> — </a:t>
            </a:r>
            <a:r>
              <a:rPr dirty="0" err="1"/>
              <a:t>у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) </a:t>
            </a:r>
            <a:r>
              <a:rPr dirty="0" err="1"/>
              <a:t>нет</a:t>
            </a:r>
            <a:r>
              <a:rPr dirty="0"/>
              <a:t>, </a:t>
            </a:r>
            <a:r>
              <a:rPr dirty="0" err="1"/>
              <a:t>а</a:t>
            </a:r>
            <a:r>
              <a:rPr dirty="0"/>
              <a:t> </a:t>
            </a:r>
            <a:r>
              <a:rPr dirty="0" err="1"/>
              <a:t>компания</a:t>
            </a:r>
            <a:r>
              <a:rPr dirty="0"/>
              <a:t> </a:t>
            </a:r>
            <a:r>
              <a:rPr dirty="0" err="1"/>
              <a:t>все</a:t>
            </a:r>
            <a:r>
              <a:rPr dirty="0"/>
              <a:t> </a:t>
            </a:r>
            <a:r>
              <a:rPr dirty="0" err="1"/>
              <a:t>равно</a:t>
            </a:r>
            <a:r>
              <a:rPr dirty="0"/>
              <a:t> </a:t>
            </a:r>
            <a:r>
              <a:rPr dirty="0" err="1"/>
              <a:t>привлекает</a:t>
            </a:r>
            <a:r>
              <a:rPr dirty="0"/>
              <a:t> </a:t>
            </a:r>
            <a:r>
              <a:rPr dirty="0" err="1"/>
              <a:t>клиентов</a:t>
            </a:r>
            <a:r>
              <a:rPr dirty="0"/>
              <a:t>, </a:t>
            </a:r>
            <a:r>
              <a:rPr dirty="0" err="1"/>
              <a:t>выдает</a:t>
            </a:r>
            <a:r>
              <a:rPr dirty="0"/>
              <a:t> </a:t>
            </a:r>
            <a:r>
              <a:rPr dirty="0" err="1"/>
              <a:t>себя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лицензированную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кредитует</a:t>
            </a:r>
            <a:r>
              <a:rPr dirty="0"/>
              <a:t> </a:t>
            </a:r>
            <a:r>
              <a:rPr dirty="0" err="1"/>
              <a:t>потребителей</a:t>
            </a:r>
            <a:r>
              <a:rPr dirty="0"/>
              <a:t>, </a:t>
            </a:r>
            <a:r>
              <a:rPr dirty="0" err="1"/>
              <a:t>то</a:t>
            </a:r>
            <a:r>
              <a:rPr dirty="0"/>
              <a:t> </a:t>
            </a:r>
            <a:r>
              <a:rPr dirty="0" err="1"/>
              <a:t>это</a:t>
            </a:r>
            <a:r>
              <a:rPr dirty="0"/>
              <a:t> </a:t>
            </a:r>
            <a:r>
              <a:rPr dirty="0" err="1"/>
              <a:t>нелегальный</a:t>
            </a:r>
            <a:r>
              <a:rPr dirty="0"/>
              <a:t> </a:t>
            </a:r>
            <a:r>
              <a:rPr dirty="0" err="1"/>
              <a:t>кредитор</a:t>
            </a:r>
            <a:r>
              <a:rPr dirty="0"/>
              <a:t>.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оценкам</a:t>
            </a:r>
            <a:r>
              <a:rPr dirty="0"/>
              <a:t> </a:t>
            </a:r>
            <a:r>
              <a:rPr dirty="0" err="1"/>
              <a:t>экспертов</a:t>
            </a:r>
            <a:r>
              <a:rPr dirty="0"/>
              <a:t> «</a:t>
            </a:r>
            <a:r>
              <a:rPr dirty="0" err="1"/>
              <a:t>Общероссийского</a:t>
            </a:r>
            <a:r>
              <a:rPr dirty="0"/>
              <a:t> </a:t>
            </a:r>
            <a:r>
              <a:rPr dirty="0" err="1"/>
              <a:t>национального</a:t>
            </a:r>
            <a:r>
              <a:rPr dirty="0"/>
              <a:t> </a:t>
            </a:r>
            <a:r>
              <a:rPr dirty="0" err="1"/>
              <a:t>фронта</a:t>
            </a:r>
            <a:r>
              <a:rPr dirty="0"/>
              <a:t>», </a:t>
            </a:r>
            <a:r>
              <a:rPr dirty="0" err="1"/>
              <a:t>каждый</a:t>
            </a:r>
            <a:r>
              <a:rPr dirty="0"/>
              <a:t> </a:t>
            </a:r>
            <a:r>
              <a:rPr dirty="0" err="1"/>
              <a:t>третий</a:t>
            </a:r>
            <a:r>
              <a:rPr dirty="0"/>
              <a:t> </a:t>
            </a:r>
            <a:r>
              <a:rPr dirty="0" err="1"/>
              <a:t>кредит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России</a:t>
            </a:r>
            <a:r>
              <a:rPr dirty="0"/>
              <a:t> </a:t>
            </a:r>
            <a:r>
              <a:rPr dirty="0" err="1"/>
              <a:t>выдают</a:t>
            </a:r>
            <a:r>
              <a:rPr dirty="0"/>
              <a:t> </a:t>
            </a:r>
            <a:r>
              <a:rPr dirty="0" err="1"/>
              <a:t>незаконно</a:t>
            </a:r>
            <a:r>
              <a:rPr sz="1400" dirty="0"/>
              <a:t>.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742DF1B6-6EC4-FD4A-ACA4-F0CC895C8F69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DFD60B0E-6565-AE4C-81AE-A167074A19EA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422E4A64-C66A-9544-86A7-0F10FEE3AE29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2ADD8EF6-E4DF-6247-BCD0-974110D18C53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28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80" name="Shape 60"/>
          <p:cNvSpPr txBox="1"/>
          <p:nvPr/>
        </p:nvSpPr>
        <p:spPr>
          <a:xfrm>
            <a:off x="3500437" y="344593"/>
            <a:ext cx="4986223" cy="10849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КТО ТАКИЕ ЧЕРНЫЕ КРЕДИТОРЫ?</a:t>
            </a:r>
          </a:p>
        </p:txBody>
      </p:sp>
      <p:sp>
        <p:nvSpPr>
          <p:cNvPr id="281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22</a:t>
            </a:r>
          </a:p>
        </p:txBody>
      </p:sp>
      <p:sp>
        <p:nvSpPr>
          <p:cNvPr id="282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83" name="Прямоугольник 30"/>
          <p:cNvSpPr txBox="1"/>
          <p:nvPr/>
        </p:nvSpPr>
        <p:spPr>
          <a:xfrm>
            <a:off x="611188" y="2379566"/>
            <a:ext cx="7563615" cy="16210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pPr marL="160421" indent="-160421">
              <a:buSzPct val="10000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Выдавать</a:t>
            </a:r>
            <a:r>
              <a:rPr dirty="0"/>
              <a:t> </a:t>
            </a:r>
            <a:r>
              <a:rPr dirty="0" err="1"/>
              <a:t>кредиты</a:t>
            </a:r>
            <a:r>
              <a:rPr dirty="0"/>
              <a:t> </a:t>
            </a:r>
            <a:r>
              <a:rPr dirty="0" err="1"/>
              <a:t>под</a:t>
            </a:r>
            <a:r>
              <a:rPr dirty="0"/>
              <a:t> </a:t>
            </a:r>
            <a:r>
              <a:rPr dirty="0" err="1"/>
              <a:t>очень</a:t>
            </a:r>
            <a:r>
              <a:rPr dirty="0"/>
              <a:t> </a:t>
            </a:r>
            <a:r>
              <a:rPr dirty="0" err="1"/>
              <a:t>высокие</a:t>
            </a:r>
            <a:r>
              <a:rPr dirty="0"/>
              <a:t> </a:t>
            </a:r>
            <a:r>
              <a:rPr dirty="0" err="1"/>
              <a:t>проценты</a:t>
            </a:r>
            <a:r>
              <a:rPr dirty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но</a:t>
            </a:r>
            <a:r>
              <a:rPr dirty="0"/>
              <a:t> </a:t>
            </a:r>
            <a:r>
              <a:rPr dirty="0" err="1"/>
              <a:t>при</a:t>
            </a:r>
            <a:r>
              <a:rPr dirty="0"/>
              <a:t> </a:t>
            </a:r>
            <a:r>
              <a:rPr dirty="0" err="1"/>
              <a:t>этом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прибегать</a:t>
            </a:r>
            <a:r>
              <a:rPr dirty="0"/>
              <a:t> </a:t>
            </a:r>
            <a:r>
              <a:rPr dirty="0" err="1"/>
              <a:t>к</a:t>
            </a:r>
            <a:r>
              <a:rPr dirty="0"/>
              <a:t> </a:t>
            </a:r>
            <a:r>
              <a:rPr dirty="0" err="1"/>
              <a:t>откровенному</a:t>
            </a:r>
            <a:r>
              <a:rPr dirty="0"/>
              <a:t> </a:t>
            </a:r>
            <a:r>
              <a:rPr dirty="0" err="1"/>
              <a:t>криминалу</a:t>
            </a:r>
            <a:endParaRPr dirty="0"/>
          </a:p>
          <a:p>
            <a:pPr marL="160421" indent="-160421">
              <a:buSzPct val="10000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160421" indent="-160421">
              <a:buSzPct val="10000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Использовать</a:t>
            </a:r>
            <a:r>
              <a:rPr dirty="0"/>
              <a:t> </a:t>
            </a:r>
            <a:r>
              <a:rPr dirty="0" err="1"/>
              <a:t>преступные</a:t>
            </a:r>
            <a:r>
              <a:rPr dirty="0"/>
              <a:t> </a:t>
            </a:r>
            <a:r>
              <a:rPr dirty="0" err="1"/>
              <a:t>схемы</a:t>
            </a:r>
            <a:r>
              <a:rPr dirty="0"/>
              <a:t>, </a:t>
            </a:r>
            <a:r>
              <a:rPr dirty="0" err="1"/>
              <a:t>чтобы</a:t>
            </a:r>
            <a:r>
              <a:rPr dirty="0"/>
              <a:t> </a:t>
            </a:r>
            <a:r>
              <a:rPr dirty="0" err="1"/>
              <a:t>завладеть</a:t>
            </a:r>
            <a:r>
              <a:rPr dirty="0"/>
              <a:t> </a:t>
            </a:r>
            <a:r>
              <a:rPr dirty="0" err="1"/>
              <a:t>деньгами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имуществом</a:t>
            </a:r>
            <a:r>
              <a:rPr dirty="0"/>
              <a:t> </a:t>
            </a:r>
            <a:r>
              <a:rPr dirty="0" err="1"/>
              <a:t>клиентов</a:t>
            </a:r>
            <a:endParaRPr dirty="0"/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4F615071-1EE0-954A-A079-97A726558D96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3DC90CCB-DA65-5345-B807-95FB1B839BA6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70A5C425-95C4-D846-8DF9-FB91A2E431AD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0769216B-3793-6744-AE82-FFA1DCC16F7F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29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21" name="Shape 60"/>
          <p:cNvSpPr txBox="1"/>
          <p:nvPr/>
        </p:nvSpPr>
        <p:spPr>
          <a:xfrm>
            <a:off x="3500437" y="217328"/>
            <a:ext cx="5486696" cy="19608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/>
          <a:p>
            <a: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КАК РАСПОЗНАТЬ МОШЕННИКА </a:t>
            </a:r>
          </a:p>
          <a:p>
            <a: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И ЧТО ДЕЛАТЬ, ЕСЛИ ВАС ОБМАНУЛИ</a:t>
            </a:r>
          </a:p>
        </p:txBody>
      </p:sp>
      <p:sp>
        <p:nvSpPr>
          <p:cNvPr id="12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2</a:t>
            </a:r>
          </a:p>
        </p:txBody>
      </p:sp>
      <p:sp>
        <p:nvSpPr>
          <p:cNvPr id="12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Прямоугольник 30"/>
          <p:cNvSpPr txBox="1"/>
          <p:nvPr/>
        </p:nvSpPr>
        <p:spPr>
          <a:xfrm>
            <a:off x="585061" y="2178209"/>
            <a:ext cx="7369762" cy="1815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Стать</a:t>
            </a:r>
            <a:r>
              <a:rPr dirty="0"/>
              <a:t> </a:t>
            </a:r>
            <a:r>
              <a:rPr dirty="0" err="1"/>
              <a:t>жертвой</a:t>
            </a:r>
            <a:r>
              <a:rPr dirty="0"/>
              <a:t> </a:t>
            </a:r>
            <a:r>
              <a:rPr dirty="0" err="1"/>
              <a:t>преступников</a:t>
            </a:r>
            <a:r>
              <a:rPr dirty="0"/>
              <a:t> </a:t>
            </a:r>
            <a:r>
              <a:rPr dirty="0" err="1"/>
              <a:t>может</a:t>
            </a:r>
            <a:r>
              <a:rPr dirty="0"/>
              <a:t> </a:t>
            </a:r>
            <a:r>
              <a:rPr dirty="0" err="1"/>
              <a:t>каждый</a:t>
            </a:r>
            <a:r>
              <a:rPr dirty="0"/>
              <a:t>,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важно</a:t>
            </a:r>
            <a:r>
              <a:rPr dirty="0"/>
              <a:t>, </a:t>
            </a:r>
            <a:endParaRPr lang="ru-RU" dirty="0"/>
          </a:p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использует</a:t>
            </a:r>
            <a:r>
              <a:rPr dirty="0"/>
              <a:t> </a:t>
            </a:r>
            <a:r>
              <a:rPr dirty="0" err="1"/>
              <a:t>он</a:t>
            </a:r>
            <a:r>
              <a:rPr dirty="0"/>
              <a:t> </a:t>
            </a:r>
            <a:r>
              <a:rPr dirty="0" err="1"/>
              <a:t>банковскую</a:t>
            </a:r>
            <a:r>
              <a:rPr dirty="0"/>
              <a:t> </a:t>
            </a:r>
            <a:r>
              <a:rPr dirty="0" err="1"/>
              <a:t>карту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предпочитает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рассчитываться</a:t>
            </a:r>
            <a:r>
              <a:rPr dirty="0"/>
              <a:t> </a:t>
            </a:r>
            <a:r>
              <a:rPr dirty="0" err="1"/>
              <a:t>наличными</a:t>
            </a:r>
            <a:r>
              <a:rPr dirty="0"/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Мошенники</a:t>
            </a:r>
            <a:r>
              <a:rPr dirty="0"/>
              <a:t> </a:t>
            </a:r>
            <a:r>
              <a:rPr dirty="0" err="1"/>
              <a:t>умеют</a:t>
            </a:r>
            <a:r>
              <a:rPr dirty="0"/>
              <a:t> </a:t>
            </a:r>
            <a:r>
              <a:rPr dirty="0" err="1"/>
              <a:t>выманивать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 </a:t>
            </a:r>
            <a:r>
              <a:rPr dirty="0" err="1"/>
              <a:t>онлайн</a:t>
            </a:r>
            <a:r>
              <a:rPr dirty="0"/>
              <a:t>,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помощью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звонков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СМС,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социальных</a:t>
            </a:r>
            <a:r>
              <a:rPr dirty="0"/>
              <a:t> </a:t>
            </a:r>
            <a:r>
              <a:rPr dirty="0" err="1"/>
              <a:t>сетях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красивых</a:t>
            </a:r>
            <a:r>
              <a:rPr dirty="0"/>
              <a:t> </a:t>
            </a:r>
            <a:r>
              <a:rPr dirty="0" err="1"/>
              <a:t>офисах</a:t>
            </a:r>
            <a:r>
              <a:rPr dirty="0"/>
              <a:t>.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Как</a:t>
            </a:r>
            <a:r>
              <a:rPr dirty="0"/>
              <a:t> </a:t>
            </a:r>
            <a:r>
              <a:rPr dirty="0" err="1"/>
              <a:t>они</a:t>
            </a:r>
            <a:r>
              <a:rPr dirty="0"/>
              <a:t> </a:t>
            </a:r>
            <a:r>
              <a:rPr dirty="0" err="1"/>
              <a:t>это</a:t>
            </a:r>
            <a:r>
              <a:rPr dirty="0"/>
              <a:t> </a:t>
            </a:r>
            <a:r>
              <a:rPr dirty="0" err="1"/>
              <a:t>делают</a:t>
            </a:r>
            <a:r>
              <a:rPr dirty="0"/>
              <a:t>?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DAEF34B8-2A50-8945-9F7A-4A2B54A740B9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F1F959FC-0F16-184D-82BE-770B0B96FC6D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D4DA97A0-147F-1A48-9A9B-C1A43FFC8B85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9CCEC153-3A7F-444A-AA4E-98B1C109E554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3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86" name="Shape 60"/>
          <p:cNvSpPr txBox="1"/>
          <p:nvPr/>
        </p:nvSpPr>
        <p:spPr>
          <a:xfrm>
            <a:off x="3500437" y="369993"/>
            <a:ext cx="4986223" cy="10849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/>
          <a:p>
            <a: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КАК ЧЕРНЫЕ КРЕДИТОРЫ </a:t>
            </a:r>
          </a:p>
          <a:p>
            <a: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ОБМАНЫВАЮТ КЛИЕНТОВ?</a:t>
            </a:r>
          </a:p>
        </p:txBody>
      </p:sp>
      <p:sp>
        <p:nvSpPr>
          <p:cNvPr id="287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23</a:t>
            </a:r>
          </a:p>
        </p:txBody>
      </p:sp>
      <p:sp>
        <p:nvSpPr>
          <p:cNvPr id="288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89" name="Прямоугольник 30"/>
          <p:cNvSpPr txBox="1"/>
          <p:nvPr/>
        </p:nvSpPr>
        <p:spPr>
          <a:xfrm>
            <a:off x="546493" y="2647593"/>
            <a:ext cx="4571687" cy="9076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Рассмотрим</a:t>
            </a:r>
            <a:r>
              <a:rPr dirty="0"/>
              <a:t> </a:t>
            </a:r>
            <a:r>
              <a:rPr dirty="0" err="1"/>
              <a:t>три</a:t>
            </a:r>
            <a:r>
              <a:rPr dirty="0"/>
              <a:t> </a:t>
            </a:r>
            <a:r>
              <a:rPr dirty="0" err="1" smtClean="0"/>
              <a:t>распространенные</a:t>
            </a:r>
            <a:r>
              <a:rPr dirty="0" smtClean="0"/>
              <a:t> </a:t>
            </a:r>
            <a:r>
              <a:rPr dirty="0" err="1"/>
              <a:t>схемы</a:t>
            </a:r>
            <a:endParaRPr dirty="0"/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3E192D8A-8E14-124F-8BDF-48DFD7025B05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33D0E649-2C29-3043-AD95-07FB8B429A04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52DFBE86-71F9-354B-AA90-89724F6532BC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07C3CD0E-2139-454D-A24E-511F33113604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30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92" name="Shape 60"/>
          <p:cNvSpPr txBox="1"/>
          <p:nvPr/>
        </p:nvSpPr>
        <p:spPr>
          <a:xfrm>
            <a:off x="3500437" y="369993"/>
            <a:ext cx="4986223" cy="10849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/>
          <a:p>
            <a: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1. ПРЕДОПЛАТА </a:t>
            </a:r>
            <a:br/>
            <a:r>
              <a:t>ЗА КРЕДИТ</a:t>
            </a:r>
          </a:p>
        </p:txBody>
      </p:sp>
      <p:sp>
        <p:nvSpPr>
          <p:cNvPr id="293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24</a:t>
            </a:r>
          </a:p>
        </p:txBody>
      </p:sp>
      <p:sp>
        <p:nvSpPr>
          <p:cNvPr id="294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95" name="Прямоугольник 30"/>
          <p:cNvSpPr txBox="1"/>
          <p:nvPr/>
        </p:nvSpPr>
        <p:spPr>
          <a:xfrm>
            <a:off x="611188" y="1920203"/>
            <a:ext cx="7611401" cy="20883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>
            <a:lvl1pPr>
              <a:defRPr sz="1600">
                <a:solidFill>
                  <a:srgbClr val="FFFFFF"/>
                </a:solidFill>
              </a:defRPr>
            </a:lvl1pPr>
          </a:lstStyle>
          <a:p>
            <a:r>
              <a:rPr dirty="0" err="1">
                <a:latin typeface="Proxima Nova"/>
              </a:rPr>
              <a:t>Звучит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странно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хотя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это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очень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популярный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вид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мошенничества</a:t>
            </a:r>
            <a:r>
              <a:rPr dirty="0">
                <a:latin typeface="Proxima Nova"/>
              </a:rPr>
              <a:t>.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У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вас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могут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попросить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деньги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за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проверку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кредитной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истории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или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страховку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взять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комиссию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за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перевод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выдачу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кредита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оплатить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услуги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нотариуса</a:t>
            </a:r>
            <a:r>
              <a:rPr dirty="0">
                <a:latin typeface="Proxima Nova"/>
              </a:rPr>
              <a:t> </a:t>
            </a:r>
            <a:endParaRPr lang="ru-RU" dirty="0">
              <a:latin typeface="Proxima Nova"/>
            </a:endParaRPr>
          </a:p>
          <a:p>
            <a:r>
              <a:rPr dirty="0" err="1">
                <a:latin typeface="Proxima Nova"/>
              </a:rPr>
              <a:t>или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членский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взнос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для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вступления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кооператив</a:t>
            </a:r>
            <a:r>
              <a:rPr dirty="0">
                <a:latin typeface="Proxima Nova"/>
              </a:rPr>
              <a:t>. </a:t>
            </a:r>
            <a:endParaRPr lang="ru-RU" dirty="0">
              <a:latin typeface="Proxima Nova"/>
            </a:endParaRPr>
          </a:p>
          <a:p>
            <a:endParaRPr lang="ru-RU" dirty="0">
              <a:latin typeface="Proxima Nova"/>
            </a:endParaRPr>
          </a:p>
          <a:p>
            <a:r>
              <a:rPr dirty="0" err="1">
                <a:latin typeface="Proxima Nova"/>
              </a:rPr>
              <a:t>Вы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отдаете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деньги</a:t>
            </a:r>
            <a:r>
              <a:rPr dirty="0">
                <a:latin typeface="Proxima Nova"/>
              </a:rPr>
              <a:t> — </a:t>
            </a:r>
            <a:r>
              <a:rPr dirty="0" err="1">
                <a:latin typeface="Proxima Nova"/>
              </a:rPr>
              <a:t>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ваш</a:t>
            </a:r>
            <a:r>
              <a:rPr dirty="0">
                <a:latin typeface="Proxima Nova"/>
              </a:rPr>
              <a:t> «</a:t>
            </a:r>
            <a:r>
              <a:rPr dirty="0" err="1">
                <a:latin typeface="Proxima Nova"/>
              </a:rPr>
              <a:t>помощник</a:t>
            </a:r>
            <a:r>
              <a:rPr dirty="0">
                <a:latin typeface="Proxima Nova"/>
              </a:rPr>
              <a:t>» </a:t>
            </a:r>
            <a:r>
              <a:rPr dirty="0" err="1">
                <a:latin typeface="Proxima Nova"/>
              </a:rPr>
              <a:t>исчезает</a:t>
            </a:r>
            <a:r>
              <a:rPr dirty="0">
                <a:latin typeface="Proxima Nova"/>
              </a:rPr>
              <a:t>. </a:t>
            </a:r>
            <a:endParaRPr dirty="0">
              <a:latin typeface="Proxima Nova"/>
              <a:ea typeface="+mj-ea"/>
              <a:cs typeface="+mj-cs"/>
              <a:sym typeface="Arial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3D7C61FF-977A-C748-9180-F8D31E062894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A069FFAD-E6C4-0F42-B663-35B43D493DFA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C249B2DD-6357-AB45-AF4A-5CEB6313DB2B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8762A16D-F36C-4648-8BBD-EEEFC471AC04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31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298" name="Shape 60"/>
          <p:cNvSpPr txBox="1"/>
          <p:nvPr/>
        </p:nvSpPr>
        <p:spPr>
          <a:xfrm>
            <a:off x="3500437" y="369993"/>
            <a:ext cx="4467160" cy="13679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/>
          <a:p>
            <a: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2. ИСПОЛЬЗОВАНИЕ </a:t>
            </a:r>
            <a:br/>
            <a:r>
              <a:t>ДАННЫХ</a:t>
            </a:r>
            <a:endParaRPr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299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25</a:t>
            </a:r>
          </a:p>
        </p:txBody>
      </p:sp>
      <p:sp>
        <p:nvSpPr>
          <p:cNvPr id="300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01" name="Прямоугольник 30"/>
          <p:cNvSpPr txBox="1"/>
          <p:nvPr/>
        </p:nvSpPr>
        <p:spPr>
          <a:xfrm>
            <a:off x="611188" y="2454289"/>
            <a:ext cx="7301541" cy="20883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>
            <a:lvl1pPr>
              <a:lnSpc>
                <a:spcPct val="97000"/>
              </a:lnSpc>
              <a:defRPr sz="1600">
                <a:solidFill>
                  <a:srgbClr val="FFFFFF"/>
                </a:solidFill>
              </a:defRPr>
            </a:lvl1pPr>
          </a:lstStyle>
          <a:p>
            <a:r>
              <a:rPr dirty="0" err="1">
                <a:latin typeface="Proxima Nova"/>
              </a:rPr>
              <a:t>Вы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приносите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организацию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полный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пакет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документов</a:t>
            </a:r>
            <a:r>
              <a:rPr dirty="0">
                <a:latin typeface="Proxima Nova"/>
              </a:rPr>
              <a:t>.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Если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они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попали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мошенникам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то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от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вашего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имени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могут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например</a:t>
            </a:r>
            <a:r>
              <a:rPr dirty="0">
                <a:latin typeface="Proxima Nova"/>
              </a:rPr>
              <a:t>,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взять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кредит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котором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вы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узнаете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нескоро</a:t>
            </a:r>
            <a:r>
              <a:rPr dirty="0">
                <a:latin typeface="Proxima Nova"/>
              </a:rPr>
              <a:t>. </a:t>
            </a:r>
            <a:r>
              <a:rPr dirty="0" err="1">
                <a:latin typeface="Proxima Nova"/>
              </a:rPr>
              <a:t>Кроме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того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мошенники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могут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попросить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у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вас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данные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банковских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карт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включая</a:t>
            </a:r>
            <a:r>
              <a:rPr dirty="0">
                <a:latin typeface="Proxima Nova"/>
              </a:rPr>
              <a:t> CVC-</a:t>
            </a:r>
            <a:r>
              <a:rPr dirty="0" err="1">
                <a:latin typeface="Proxima Nova"/>
              </a:rPr>
              <a:t>коды</a:t>
            </a:r>
            <a:r>
              <a:rPr dirty="0">
                <a:latin typeface="Proxima Nova"/>
              </a:rPr>
              <a:t>,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обнулить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все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ваши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счета</a:t>
            </a:r>
            <a:r>
              <a:rPr dirty="0">
                <a:latin typeface="Proxima Nova"/>
              </a:rPr>
              <a:t>. </a:t>
            </a:r>
            <a:endParaRPr dirty="0">
              <a:latin typeface="Proxima Nova"/>
              <a:ea typeface="+mj-ea"/>
              <a:cs typeface="+mj-cs"/>
              <a:sym typeface="Arial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0D5B752C-2356-D546-B9BA-F357B5A86DBB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67B3FBD9-7A75-8E4A-9CC1-26503AA6E1E2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5FC19A13-F8F7-C743-B85D-5AD2919FCCB8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CC2046AA-35B5-B543-8066-FFDB054C3BBE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32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04" name="Shape 60"/>
          <p:cNvSpPr txBox="1"/>
          <p:nvPr/>
        </p:nvSpPr>
        <p:spPr>
          <a:xfrm>
            <a:off x="3500437" y="369993"/>
            <a:ext cx="4467160" cy="13679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3. СОМНИТЕЛЬНЫЕ ДОКУМЕНТЫ</a:t>
            </a:r>
          </a:p>
        </p:txBody>
      </p:sp>
      <p:sp>
        <p:nvSpPr>
          <p:cNvPr id="305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26</a:t>
            </a:r>
          </a:p>
        </p:txBody>
      </p:sp>
      <p:sp>
        <p:nvSpPr>
          <p:cNvPr id="306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07" name="Прямоугольник 30"/>
          <p:cNvSpPr txBox="1"/>
          <p:nvPr/>
        </p:nvSpPr>
        <p:spPr>
          <a:xfrm>
            <a:off x="611188" y="2223398"/>
            <a:ext cx="7355019" cy="20883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>
            <a:lvl1pPr>
              <a:lnSpc>
                <a:spcPct val="97000"/>
              </a:lnSpc>
              <a:defRPr sz="1600">
                <a:solidFill>
                  <a:srgbClr val="FFFFFF"/>
                </a:solidFill>
              </a:defRPr>
            </a:lvl1pPr>
          </a:lstStyle>
          <a:p>
            <a:r>
              <a:rPr dirty="0" err="1">
                <a:latin typeface="Proxima Nova"/>
              </a:rPr>
              <a:t>Мошенники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могут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подменить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договор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дать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вам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подпись</a:t>
            </a:r>
            <a:r>
              <a:rPr dirty="0">
                <a:latin typeface="Proxima Nova"/>
              </a:rPr>
              <a:t>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совершенно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другие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условия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например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указать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срок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возврата</a:t>
            </a:r>
            <a:r>
              <a:rPr dirty="0">
                <a:latin typeface="Proxima Nova"/>
              </a:rPr>
              <a:t>.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Это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позволит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им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запросить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всю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сумму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процентами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уже</a:t>
            </a:r>
            <a:r>
              <a:rPr dirty="0">
                <a:latin typeface="Proxima Nova"/>
              </a:rPr>
              <a:t>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на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следующий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день</a:t>
            </a:r>
            <a:r>
              <a:rPr dirty="0">
                <a:latin typeface="Proxima Nova"/>
              </a:rPr>
              <a:t>. </a:t>
            </a:r>
            <a:r>
              <a:rPr dirty="0" err="1">
                <a:latin typeface="Proxima Nova"/>
              </a:rPr>
              <a:t>Давайте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посмотрим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видеоролик</a:t>
            </a:r>
            <a:r>
              <a:rPr dirty="0">
                <a:latin typeface="Proxima Nova"/>
              </a:rPr>
              <a:t>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>
                <a:latin typeface="Proxima Nova"/>
              </a:rPr>
              <a:t>«</a:t>
            </a:r>
            <a:r>
              <a:rPr dirty="0" err="1">
                <a:latin typeface="Proxima Nova"/>
              </a:rPr>
              <a:t>Как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отличить</a:t>
            </a:r>
            <a:r>
              <a:rPr dirty="0">
                <a:latin typeface="Proxima Nova"/>
              </a:rPr>
              <a:t> МФО </a:t>
            </a:r>
            <a:r>
              <a:rPr dirty="0" err="1">
                <a:latin typeface="Proxima Nova"/>
              </a:rPr>
              <a:t>от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мошенников</a:t>
            </a:r>
            <a:r>
              <a:rPr dirty="0">
                <a:latin typeface="Proxima Nova"/>
              </a:rPr>
              <a:t>» 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C45D63C4-D881-E44D-89BD-06EC970C5FD5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7F27222C-30F0-B24E-B278-300CB28ACDC7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51FA8878-C2D8-764B-8680-544148BCCDDF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78FA92C1-E4BF-7E4D-8776-16BD76276ACE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33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10" name="Shape 60"/>
          <p:cNvSpPr txBox="1"/>
          <p:nvPr/>
        </p:nvSpPr>
        <p:spPr>
          <a:xfrm>
            <a:off x="3500437" y="408093"/>
            <a:ext cx="5429830" cy="13679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ВИДЕОРОЛИК «КАК ОТЛИЧИТ МФО ОТ МОШЕННИКОВ»</a:t>
            </a:r>
          </a:p>
        </p:txBody>
      </p:sp>
      <p:sp>
        <p:nvSpPr>
          <p:cNvPr id="311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27</a:t>
            </a:r>
          </a:p>
        </p:txBody>
      </p:sp>
      <p:sp>
        <p:nvSpPr>
          <p:cNvPr id="312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13" name="Прямоугольник 30"/>
          <p:cNvSpPr txBox="1"/>
          <p:nvPr/>
        </p:nvSpPr>
        <p:spPr>
          <a:xfrm>
            <a:off x="516014" y="2892129"/>
            <a:ext cx="4682861" cy="8010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>
            <a:lvl1pPr>
              <a:lnSpc>
                <a:spcPct val="97000"/>
              </a:lnSpc>
              <a:defRPr sz="1600">
                <a:solidFill>
                  <a:srgbClr val="FFFFFF"/>
                </a:solidFill>
              </a:defRPr>
            </a:lvl1pPr>
          </a:lstStyle>
          <a:p>
            <a:r>
              <a:rPr dirty="0" err="1">
                <a:latin typeface="Proxima Nova Rg" panose="02000506030000020004" pitchFamily="2" charset="0"/>
              </a:rPr>
              <a:t>Видеоролик</a:t>
            </a:r>
            <a:endParaRPr dirty="0">
              <a:latin typeface="Proxima Nova Rg" panose="02000506030000020004" pitchFamily="2" charset="0"/>
            </a:endParaRP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8D181898-765F-7D41-A9F8-58C89448DF5C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FCFA891-FFF7-7E47-98F2-B35751004F86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1E5DB619-39EA-3448-BFA4-A5DA921F1A56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1F8406D3-3CD6-F84F-8562-03124BE22A12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34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16" name="Shape 60"/>
          <p:cNvSpPr txBox="1"/>
          <p:nvPr/>
        </p:nvSpPr>
        <p:spPr>
          <a:xfrm>
            <a:off x="3500437" y="203105"/>
            <a:ext cx="4467160" cy="13679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/>
          <a:p>
            <a: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ЧТО ДЕЛАТЬ, ЕСЛИ ВЫ СТОЛКНУЛИСЬ </a:t>
            </a:r>
          </a:p>
          <a:p>
            <a: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С ЧЕРНЫМ КРЕДИТОРОМ?</a:t>
            </a:r>
          </a:p>
        </p:txBody>
      </p:sp>
      <p:sp>
        <p:nvSpPr>
          <p:cNvPr id="317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28</a:t>
            </a:r>
          </a:p>
        </p:txBody>
      </p:sp>
      <p:sp>
        <p:nvSpPr>
          <p:cNvPr id="318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19" name="Прямоугольник 30"/>
          <p:cNvSpPr txBox="1"/>
          <p:nvPr/>
        </p:nvSpPr>
        <p:spPr>
          <a:xfrm>
            <a:off x="611189" y="1805880"/>
            <a:ext cx="8240944" cy="28708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r>
              <a:rPr dirty="0" err="1">
                <a:latin typeface="Proxima Nova"/>
              </a:rPr>
              <a:t>Если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черные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кредиторы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пытаются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взыскать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вас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просроченную</a:t>
            </a:r>
            <a:r>
              <a:rPr dirty="0">
                <a:latin typeface="Proxima Nova"/>
              </a:rPr>
              <a:t>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задолженность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выдавая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себя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за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коллекторов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или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поручив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это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им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самом</a:t>
            </a:r>
            <a:r>
              <a:rPr dirty="0">
                <a:latin typeface="Proxima Nova"/>
              </a:rPr>
              <a:t>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деле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вы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можете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обратиться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Федеральную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службу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судебных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приставов</a:t>
            </a:r>
            <a:r>
              <a:rPr dirty="0">
                <a:latin typeface="Proxima Nova"/>
              </a:rPr>
              <a:t>. </a:t>
            </a:r>
            <a:endParaRPr lang="ru-RU" dirty="0">
              <a:latin typeface="Proxima Nova"/>
            </a:endParaRPr>
          </a:p>
          <a:p>
            <a:pPr>
              <a:defRPr sz="1600">
                <a:solidFill>
                  <a:srgbClr val="FFFFFF"/>
                </a:solidFill>
              </a:defRPr>
            </a:pPr>
            <a:endParaRPr dirty="0">
              <a:latin typeface="Proxima Nova"/>
              <a:ea typeface="+mj-ea"/>
              <a:cs typeface="+mj-cs"/>
              <a:sym typeface="Arial"/>
            </a:endParaRPr>
          </a:p>
          <a:p>
            <a:pPr>
              <a:defRPr sz="1600">
                <a:solidFill>
                  <a:srgbClr val="FFFFFF"/>
                </a:solidFill>
              </a:defRPr>
            </a:pPr>
            <a:r>
              <a:rPr dirty="0" err="1">
                <a:latin typeface="Proxima Nova"/>
              </a:rPr>
              <a:t>Если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ваш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кредитор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указан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реестре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или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организация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указанная</a:t>
            </a:r>
            <a:r>
              <a:rPr dirty="0">
                <a:latin typeface="Proxima Nova"/>
              </a:rPr>
              <a:t>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реестре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нарушает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правила</a:t>
            </a:r>
            <a:r>
              <a:rPr dirty="0">
                <a:latin typeface="Proxima Nova"/>
              </a:rPr>
              <a:t> — </a:t>
            </a:r>
            <a:r>
              <a:rPr dirty="0" err="1">
                <a:latin typeface="Proxima Nova"/>
              </a:rPr>
              <a:t>обратитесь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интернет-приемную</a:t>
            </a:r>
            <a:r>
              <a:rPr dirty="0">
                <a:latin typeface="Proxima Nova"/>
              </a:rPr>
              <a:t>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Банка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России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подайте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заявление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правоохранительные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органы</a:t>
            </a:r>
            <a:r>
              <a:rPr dirty="0">
                <a:latin typeface="Proxima Nova"/>
              </a:rPr>
              <a:t>.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endParaRPr lang="ru-RU" dirty="0">
              <a:latin typeface="Proxima Nova"/>
            </a:endParaRPr>
          </a:p>
          <a:p>
            <a:pPr>
              <a:defRPr sz="1600">
                <a:solidFill>
                  <a:srgbClr val="FFFFFF"/>
                </a:solidFill>
              </a:defRPr>
            </a:pPr>
            <a:r>
              <a:rPr dirty="0" err="1">
                <a:latin typeface="Proxima Nova"/>
              </a:rPr>
              <a:t>Не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боритесь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одиночку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не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верьте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когда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вас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убеждают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что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обращаться</a:t>
            </a:r>
            <a:r>
              <a:rPr dirty="0">
                <a:latin typeface="Proxima Nova"/>
              </a:rPr>
              <a:t>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за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защитой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ваших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прав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бесполезно</a:t>
            </a:r>
            <a:r>
              <a:rPr dirty="0">
                <a:latin typeface="Proxima Nova"/>
              </a:rPr>
              <a:t>.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40F45972-0B9D-4B4B-AE67-594E6F207AF8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EB565DD1-6EBE-474E-B953-1B5B3207E681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282DE195-81FF-5B43-8EDD-B2BAC9C6A9BD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C633F266-3C5C-824F-B2BF-29F9D22C0595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35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22" name="Shape 60"/>
          <p:cNvSpPr txBox="1"/>
          <p:nvPr/>
        </p:nvSpPr>
        <p:spPr>
          <a:xfrm>
            <a:off x="3500437" y="395393"/>
            <a:ext cx="4948271" cy="13679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Я ВЛОЖИЛСЯ В ПИРАМИДУ И ПРОГОРЕЛ. ЧТО ДЕЛАТЬ?</a:t>
            </a:r>
          </a:p>
        </p:txBody>
      </p:sp>
      <p:sp>
        <p:nvSpPr>
          <p:cNvPr id="323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29</a:t>
            </a:r>
          </a:p>
        </p:txBody>
      </p:sp>
      <p:sp>
        <p:nvSpPr>
          <p:cNvPr id="324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25" name="Прямоугольник 30"/>
          <p:cNvSpPr txBox="1"/>
          <p:nvPr/>
        </p:nvSpPr>
        <p:spPr>
          <a:xfrm>
            <a:off x="567016" y="1777330"/>
            <a:ext cx="7957713" cy="263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pPr>
              <a:defRPr sz="1600" spc="-64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Ежегодно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 </a:t>
            </a:r>
            <a:r>
              <a:rPr dirty="0" err="1"/>
              <a:t>России</a:t>
            </a:r>
            <a:r>
              <a:rPr dirty="0"/>
              <a:t> </a:t>
            </a:r>
            <a:r>
              <a:rPr dirty="0" err="1"/>
              <a:t>жертвами</a:t>
            </a:r>
            <a:r>
              <a:rPr dirty="0"/>
              <a:t> </a:t>
            </a:r>
            <a:r>
              <a:rPr dirty="0" err="1"/>
              <a:t>пирамид</a:t>
            </a:r>
            <a:r>
              <a:rPr dirty="0"/>
              <a:t> </a:t>
            </a:r>
            <a:r>
              <a:rPr dirty="0" err="1"/>
              <a:t>становятся</a:t>
            </a:r>
            <a:r>
              <a:rPr dirty="0"/>
              <a:t> </a:t>
            </a:r>
            <a:r>
              <a:rPr dirty="0" err="1"/>
              <a:t>несколько</a:t>
            </a:r>
            <a:r>
              <a:rPr dirty="0"/>
              <a:t> </a:t>
            </a:r>
            <a:r>
              <a:rPr dirty="0" err="1"/>
              <a:t>десятков</a:t>
            </a:r>
            <a:r>
              <a:rPr dirty="0"/>
              <a:t> </a:t>
            </a:r>
            <a:r>
              <a:rPr dirty="0" err="1"/>
              <a:t>тысяч</a:t>
            </a:r>
            <a:r>
              <a:rPr dirty="0"/>
              <a:t> </a:t>
            </a:r>
            <a:r>
              <a:rPr dirty="0" err="1"/>
              <a:t>человек</a:t>
            </a:r>
            <a:r>
              <a:rPr dirty="0"/>
              <a:t>. </a:t>
            </a:r>
            <a:r>
              <a:rPr dirty="0" err="1"/>
              <a:t>Среди</a:t>
            </a:r>
            <a:r>
              <a:rPr dirty="0"/>
              <a:t> </a:t>
            </a:r>
            <a:r>
              <a:rPr dirty="0" err="1"/>
              <a:t>них</a:t>
            </a:r>
            <a:r>
              <a:rPr dirty="0"/>
              <a:t> </a:t>
            </a:r>
            <a:r>
              <a:rPr dirty="0" err="1"/>
              <a:t>много</a:t>
            </a:r>
            <a:r>
              <a:rPr dirty="0"/>
              <a:t> </a:t>
            </a:r>
            <a:r>
              <a:rPr dirty="0" err="1"/>
              <a:t>людей</a:t>
            </a:r>
            <a:r>
              <a:rPr dirty="0"/>
              <a:t>, </a:t>
            </a:r>
            <a:r>
              <a:rPr dirty="0" err="1"/>
              <a:t>потерявших</a:t>
            </a:r>
            <a:r>
              <a:rPr dirty="0"/>
              <a:t> </a:t>
            </a:r>
            <a:r>
              <a:rPr dirty="0" err="1"/>
              <a:t>небольшие</a:t>
            </a:r>
            <a:r>
              <a:rPr dirty="0"/>
              <a:t> </a:t>
            </a:r>
            <a:r>
              <a:rPr dirty="0" err="1"/>
              <a:t>суммы</a:t>
            </a:r>
            <a:r>
              <a:rPr dirty="0"/>
              <a:t>: 100, 200, 1000 </a:t>
            </a:r>
            <a:r>
              <a:rPr dirty="0" err="1"/>
              <a:t>рублей</a:t>
            </a:r>
            <a:r>
              <a:rPr dirty="0"/>
              <a:t>. </a:t>
            </a:r>
            <a:r>
              <a:rPr dirty="0" err="1"/>
              <a:t>Большинство</a:t>
            </a:r>
            <a:r>
              <a:rPr dirty="0"/>
              <a:t> </a:t>
            </a:r>
            <a:r>
              <a:rPr dirty="0" err="1"/>
              <a:t>таких</a:t>
            </a:r>
            <a:r>
              <a:rPr dirty="0"/>
              <a:t> </a:t>
            </a:r>
            <a:r>
              <a:rPr dirty="0" err="1"/>
              <a:t>жертв</a:t>
            </a:r>
            <a:r>
              <a:rPr dirty="0"/>
              <a:t> </a:t>
            </a:r>
            <a:r>
              <a:rPr dirty="0" err="1"/>
              <a:t>смиряются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 </a:t>
            </a:r>
            <a:r>
              <a:rPr dirty="0" err="1"/>
              <a:t>потерей</a:t>
            </a:r>
            <a:r>
              <a:rPr dirty="0"/>
              <a:t> </a:t>
            </a:r>
            <a:r>
              <a:rPr dirty="0" err="1"/>
              <a:t>денег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 </a:t>
            </a:r>
            <a:r>
              <a:rPr dirty="0" err="1"/>
              <a:t>никак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 </a:t>
            </a:r>
            <a:r>
              <a:rPr dirty="0" err="1"/>
              <a:t>реагируют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 </a:t>
            </a:r>
            <a:r>
              <a:rPr dirty="0" err="1"/>
              <a:t>обман</a:t>
            </a:r>
            <a:r>
              <a:rPr dirty="0"/>
              <a:t>.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Это</a:t>
            </a:r>
            <a:r>
              <a:rPr dirty="0"/>
              <a:t> </a:t>
            </a:r>
            <a:r>
              <a:rPr dirty="0" err="1"/>
              <a:t>способствует</a:t>
            </a:r>
            <a:r>
              <a:rPr dirty="0"/>
              <a:t> </a:t>
            </a:r>
            <a:r>
              <a:rPr dirty="0" err="1"/>
              <a:t>тому</a:t>
            </a:r>
            <a:r>
              <a:rPr dirty="0"/>
              <a:t>, </a:t>
            </a:r>
            <a:r>
              <a:rPr dirty="0" err="1"/>
              <a:t>что</a:t>
            </a:r>
            <a:r>
              <a:rPr dirty="0"/>
              <a:t> </a:t>
            </a:r>
            <a:r>
              <a:rPr dirty="0" err="1"/>
              <a:t>мошенники</a:t>
            </a:r>
            <a:r>
              <a:rPr dirty="0"/>
              <a:t> </a:t>
            </a:r>
            <a:r>
              <a:rPr dirty="0" err="1"/>
              <a:t>продолжают</a:t>
            </a:r>
            <a:r>
              <a:rPr dirty="0"/>
              <a:t> </a:t>
            </a:r>
            <a:r>
              <a:rPr dirty="0" err="1"/>
              <a:t>обманывать</a:t>
            </a:r>
            <a:r>
              <a:rPr dirty="0"/>
              <a:t> </a:t>
            </a:r>
            <a:r>
              <a:rPr dirty="0" err="1"/>
              <a:t>людей</a:t>
            </a:r>
            <a:r>
              <a:rPr dirty="0"/>
              <a:t>. </a:t>
            </a:r>
            <a:endParaRPr lang="ru-RU" dirty="0"/>
          </a:p>
          <a:p>
            <a:pPr>
              <a:defRPr sz="1600" spc="-64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Если</a:t>
            </a:r>
            <a:r>
              <a:rPr dirty="0"/>
              <a:t> </a:t>
            </a:r>
            <a:r>
              <a:rPr dirty="0" err="1"/>
              <a:t>вас</a:t>
            </a:r>
            <a:r>
              <a:rPr dirty="0"/>
              <a:t> </a:t>
            </a:r>
            <a:r>
              <a:rPr dirty="0" err="1"/>
              <a:t>обманули</a:t>
            </a:r>
            <a:r>
              <a:rPr dirty="0"/>
              <a:t> — </a:t>
            </a:r>
            <a:r>
              <a:rPr dirty="0" err="1"/>
              <a:t>не</a:t>
            </a:r>
            <a:r>
              <a:rPr dirty="0"/>
              <a:t> </a:t>
            </a:r>
            <a:r>
              <a:rPr dirty="0" err="1"/>
              <a:t>молчите</a:t>
            </a:r>
            <a:r>
              <a:rPr dirty="0"/>
              <a:t>, </a:t>
            </a:r>
            <a:r>
              <a:rPr dirty="0" err="1"/>
              <a:t>действуйте</a:t>
            </a:r>
            <a:r>
              <a:rPr dirty="0"/>
              <a:t>.</a:t>
            </a:r>
          </a:p>
          <a:p>
            <a:pPr>
              <a:defRPr sz="1600" spc="-64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228600" indent="-228600">
              <a:buSzPct val="100000"/>
              <a:buAutoNum type="arabicPeriod"/>
              <a:defRPr sz="1600" spc="-64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Составьте</a:t>
            </a:r>
            <a:r>
              <a:rPr dirty="0"/>
              <a:t> </a:t>
            </a:r>
            <a:r>
              <a:rPr dirty="0" err="1"/>
              <a:t>претензию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направьте</a:t>
            </a:r>
            <a:r>
              <a:rPr dirty="0"/>
              <a:t> </a:t>
            </a:r>
            <a:r>
              <a:rPr dirty="0" err="1"/>
              <a:t>ее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адрес</a:t>
            </a:r>
            <a:r>
              <a:rPr dirty="0"/>
              <a:t> </a:t>
            </a:r>
            <a:r>
              <a:rPr dirty="0" err="1"/>
              <a:t>компании</a:t>
            </a:r>
            <a:r>
              <a:rPr dirty="0"/>
              <a:t> </a:t>
            </a:r>
            <a:r>
              <a:rPr dirty="0" err="1"/>
              <a:t>заказным</a:t>
            </a:r>
            <a:r>
              <a:rPr dirty="0"/>
              <a:t> </a:t>
            </a:r>
            <a:r>
              <a:rPr dirty="0" err="1"/>
              <a:t>письмом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уведомлением</a:t>
            </a:r>
            <a:r>
              <a:rPr dirty="0"/>
              <a:t>.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отнесите</a:t>
            </a:r>
            <a:r>
              <a:rPr dirty="0"/>
              <a:t> </a:t>
            </a:r>
            <a:r>
              <a:rPr dirty="0" err="1"/>
              <a:t>лично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удостоверьтесь</a:t>
            </a:r>
            <a:r>
              <a:rPr dirty="0"/>
              <a:t>, </a:t>
            </a:r>
            <a:r>
              <a:rPr dirty="0" err="1"/>
              <a:t>что</a:t>
            </a:r>
            <a:r>
              <a:rPr dirty="0"/>
              <a:t> </a:t>
            </a:r>
            <a:r>
              <a:rPr dirty="0" err="1"/>
              <a:t>его</a:t>
            </a:r>
            <a:r>
              <a:rPr dirty="0"/>
              <a:t> </a:t>
            </a:r>
            <a:r>
              <a:rPr dirty="0" err="1"/>
              <a:t>зарегистрировали</a:t>
            </a:r>
            <a:r>
              <a:rPr dirty="0"/>
              <a:t>. </a:t>
            </a:r>
            <a:r>
              <a:rPr dirty="0" err="1"/>
              <a:t>Возьмите</a:t>
            </a:r>
            <a:r>
              <a:rPr dirty="0"/>
              <a:t> </a:t>
            </a:r>
            <a:r>
              <a:rPr dirty="0" err="1"/>
              <a:t>расписку</a:t>
            </a:r>
            <a:r>
              <a:rPr dirty="0"/>
              <a:t> </a:t>
            </a:r>
            <a:r>
              <a:rPr dirty="0" err="1"/>
              <a:t>о</a:t>
            </a:r>
            <a:r>
              <a:rPr dirty="0"/>
              <a:t> </a:t>
            </a:r>
            <a:r>
              <a:rPr dirty="0" err="1"/>
              <a:t>получении</a:t>
            </a:r>
            <a:r>
              <a:rPr dirty="0"/>
              <a:t>, </a:t>
            </a:r>
            <a:r>
              <a:rPr dirty="0" err="1"/>
              <a:t>чтобы</a:t>
            </a:r>
            <a:r>
              <a:rPr dirty="0"/>
              <a:t> </a:t>
            </a:r>
            <a:r>
              <a:rPr dirty="0" err="1"/>
              <a:t>компания</a:t>
            </a:r>
            <a:r>
              <a:rPr dirty="0"/>
              <a:t> «</a:t>
            </a:r>
            <a:r>
              <a:rPr dirty="0" err="1"/>
              <a:t>случайно</a:t>
            </a:r>
            <a:r>
              <a:rPr dirty="0"/>
              <a:t>»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потеряла</a:t>
            </a:r>
            <a:r>
              <a:rPr dirty="0"/>
              <a:t> </a:t>
            </a:r>
            <a:r>
              <a:rPr dirty="0" err="1"/>
              <a:t>ваше</a:t>
            </a:r>
            <a:r>
              <a:rPr dirty="0"/>
              <a:t> </a:t>
            </a:r>
            <a:r>
              <a:rPr dirty="0" err="1"/>
              <a:t>письмо</a:t>
            </a:r>
            <a:r>
              <a:rPr dirty="0"/>
              <a:t>.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A1C1085F-403B-704F-9893-654B9FC786F3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D69E54C1-6DC0-B048-9DB0-C67AE3035BDE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615C886C-8039-5D44-B6CA-DEC1ABC87450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F5F8EF62-2008-7B48-B568-01B94FA107BC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36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28" name="Shape 60"/>
          <p:cNvSpPr txBox="1"/>
          <p:nvPr/>
        </p:nvSpPr>
        <p:spPr>
          <a:xfrm>
            <a:off x="3500437" y="395393"/>
            <a:ext cx="4948271" cy="13679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Я ВЛОЖИЛСЯ В ПИРАМИДУ И ПРОГОРЕЛ. ЧТО ДЕЛАТЬ?</a:t>
            </a:r>
          </a:p>
        </p:txBody>
      </p:sp>
      <p:sp>
        <p:nvSpPr>
          <p:cNvPr id="329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29</a:t>
            </a:r>
          </a:p>
        </p:txBody>
      </p:sp>
      <p:sp>
        <p:nvSpPr>
          <p:cNvPr id="330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31" name="Прямоугольник 30"/>
          <p:cNvSpPr txBox="1"/>
          <p:nvPr/>
        </p:nvSpPr>
        <p:spPr>
          <a:xfrm>
            <a:off x="611188" y="2014721"/>
            <a:ext cx="7797139" cy="19476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pPr marL="228600" indent="-228600"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/>
              <a:t>2. </a:t>
            </a:r>
            <a:r>
              <a:rPr dirty="0" err="1"/>
              <a:t>Если</a:t>
            </a:r>
            <a:r>
              <a:rPr dirty="0"/>
              <a:t> </a:t>
            </a:r>
            <a:r>
              <a:rPr dirty="0" err="1"/>
              <a:t>компания</a:t>
            </a:r>
            <a:r>
              <a:rPr dirty="0"/>
              <a:t> </a:t>
            </a:r>
            <a:r>
              <a:rPr dirty="0" err="1"/>
              <a:t>отказывается</a:t>
            </a:r>
            <a:r>
              <a:rPr dirty="0"/>
              <a:t> </a:t>
            </a:r>
            <a:r>
              <a:rPr dirty="0" err="1"/>
              <a:t>вернуть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, </a:t>
            </a:r>
            <a:r>
              <a:rPr dirty="0" err="1"/>
              <a:t>то</a:t>
            </a:r>
            <a:r>
              <a:rPr dirty="0"/>
              <a:t> </a:t>
            </a:r>
            <a:r>
              <a:rPr dirty="0" err="1"/>
              <a:t>соберите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все</a:t>
            </a:r>
            <a:r>
              <a:rPr dirty="0"/>
              <a:t> </a:t>
            </a:r>
            <a:r>
              <a:rPr dirty="0" err="1"/>
              <a:t>документы</a:t>
            </a:r>
            <a:r>
              <a:rPr dirty="0"/>
              <a:t> (</a:t>
            </a:r>
            <a:r>
              <a:rPr dirty="0" err="1"/>
              <a:t>от</a:t>
            </a:r>
            <a:r>
              <a:rPr dirty="0"/>
              <a:t> </a:t>
            </a:r>
            <a:r>
              <a:rPr dirty="0" err="1"/>
              <a:t>договоров</a:t>
            </a:r>
            <a:r>
              <a:rPr dirty="0"/>
              <a:t> </a:t>
            </a:r>
            <a:r>
              <a:rPr dirty="0" err="1"/>
              <a:t>до</a:t>
            </a:r>
            <a:r>
              <a:rPr dirty="0"/>
              <a:t> </a:t>
            </a:r>
            <a:r>
              <a:rPr dirty="0" err="1"/>
              <a:t>выписок</a:t>
            </a:r>
            <a:r>
              <a:rPr dirty="0"/>
              <a:t>)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обратитесь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правоохранительные</a:t>
            </a:r>
            <a:r>
              <a:rPr dirty="0"/>
              <a:t> </a:t>
            </a:r>
            <a:r>
              <a:rPr dirty="0" err="1"/>
              <a:t>органы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заявлением</a:t>
            </a:r>
            <a:r>
              <a:rPr dirty="0"/>
              <a:t>.</a:t>
            </a:r>
            <a:endParaRPr lang="ru-RU" dirty="0"/>
          </a:p>
          <a:p>
            <a:pPr marL="228600" indent="-228600"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228600" indent="-228600"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/>
              <a:t>3.  </a:t>
            </a:r>
            <a:r>
              <a:rPr dirty="0" err="1"/>
              <a:t>Свяжитесь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юристом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попробуйте</a:t>
            </a:r>
            <a:r>
              <a:rPr dirty="0"/>
              <a:t> </a:t>
            </a:r>
            <a:r>
              <a:rPr dirty="0" err="1"/>
              <a:t>найти</a:t>
            </a:r>
            <a:r>
              <a:rPr dirty="0"/>
              <a:t> </a:t>
            </a:r>
            <a:r>
              <a:rPr dirty="0" err="1"/>
              <a:t>других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жертв</a:t>
            </a:r>
            <a:r>
              <a:rPr dirty="0"/>
              <a:t> </a:t>
            </a:r>
            <a:r>
              <a:rPr dirty="0" err="1"/>
              <a:t>мошенничества</a:t>
            </a:r>
            <a:r>
              <a:rPr dirty="0"/>
              <a:t>.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84BD80A3-DA1B-2549-B280-5AB89DEA7FD9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DE86E685-90FC-EC4D-8105-F0B635DC7B94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37EAF82B-13CB-B240-9504-EBC862CEAE0F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02DE68DC-8163-9845-8E31-61EF7F7E73E6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37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34" name="Shape 60"/>
          <p:cNvSpPr txBox="1"/>
          <p:nvPr/>
        </p:nvSpPr>
        <p:spPr>
          <a:xfrm>
            <a:off x="3500437" y="611293"/>
            <a:ext cx="4948271" cy="7136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ПОДВЕДЕМ ИТОГИ</a:t>
            </a:r>
          </a:p>
        </p:txBody>
      </p:sp>
      <p:sp>
        <p:nvSpPr>
          <p:cNvPr id="335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30</a:t>
            </a:r>
          </a:p>
        </p:txBody>
      </p:sp>
      <p:sp>
        <p:nvSpPr>
          <p:cNvPr id="336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37" name="Прямоугольник 30"/>
          <p:cNvSpPr txBox="1"/>
          <p:nvPr/>
        </p:nvSpPr>
        <p:spPr>
          <a:xfrm>
            <a:off x="495163" y="1568578"/>
            <a:ext cx="7953545" cy="4071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pPr marL="160421" indent="-160421">
              <a:buSzPct val="10000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принимайте</a:t>
            </a:r>
            <a:r>
              <a:rPr dirty="0"/>
              <a:t> </a:t>
            </a:r>
            <a:r>
              <a:rPr dirty="0" err="1"/>
              <a:t>поспешных</a:t>
            </a:r>
            <a:r>
              <a:rPr dirty="0"/>
              <a:t> </a:t>
            </a:r>
            <a:r>
              <a:rPr dirty="0" err="1"/>
              <a:t>решений</a:t>
            </a:r>
            <a:r>
              <a:rPr dirty="0"/>
              <a:t>.</a:t>
            </a:r>
            <a:endParaRPr lang="ru-RU" dirty="0"/>
          </a:p>
          <a:p>
            <a:pPr marL="160421" indent="-160421">
              <a:buSzPct val="10000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160421" indent="-160421">
              <a:buSzPct val="10000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Всегда</a:t>
            </a:r>
            <a:r>
              <a:rPr dirty="0"/>
              <a:t> </a:t>
            </a:r>
            <a:r>
              <a:rPr dirty="0" err="1"/>
              <a:t>проверяйте</a:t>
            </a:r>
            <a:r>
              <a:rPr dirty="0"/>
              <a:t> </a:t>
            </a:r>
            <a:r>
              <a:rPr dirty="0" err="1"/>
              <a:t>информацию</a:t>
            </a:r>
            <a:r>
              <a:rPr dirty="0"/>
              <a:t>.</a:t>
            </a:r>
            <a:endParaRPr lang="ru-RU" dirty="0"/>
          </a:p>
          <a:p>
            <a:pPr marL="160421" indent="-160421">
              <a:buSzPct val="10000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160421" indent="-160421">
              <a:buSzPct val="10000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сообщайте</a:t>
            </a:r>
            <a:r>
              <a:rPr dirty="0"/>
              <a:t> </a:t>
            </a:r>
            <a:r>
              <a:rPr dirty="0" err="1"/>
              <a:t>никому</a:t>
            </a:r>
            <a:r>
              <a:rPr dirty="0"/>
              <a:t> </a:t>
            </a:r>
            <a:r>
              <a:rPr dirty="0" err="1"/>
              <a:t>данные</a:t>
            </a:r>
            <a:r>
              <a:rPr dirty="0"/>
              <a:t> </a:t>
            </a:r>
            <a:r>
              <a:rPr dirty="0" err="1"/>
              <a:t>своей</a:t>
            </a:r>
            <a:r>
              <a:rPr dirty="0"/>
              <a:t> </a:t>
            </a:r>
            <a:r>
              <a:rPr dirty="0" err="1"/>
              <a:t>карты</a:t>
            </a:r>
            <a:r>
              <a:rPr dirty="0"/>
              <a:t>.</a:t>
            </a:r>
            <a:endParaRPr lang="ru-RU" dirty="0"/>
          </a:p>
          <a:p>
            <a:pPr marL="160421" indent="-160421">
              <a:buSzPct val="10000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160421" indent="-160421">
              <a:buSzPct val="10000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вкладывайте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сомнительные</a:t>
            </a:r>
            <a:r>
              <a:rPr dirty="0"/>
              <a:t> </a:t>
            </a:r>
            <a:r>
              <a:rPr dirty="0" err="1"/>
              <a:t>предприятия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якобы</a:t>
            </a:r>
            <a:r>
              <a:rPr dirty="0"/>
              <a:t> </a:t>
            </a:r>
            <a:r>
              <a:rPr dirty="0" err="1"/>
              <a:t>высокой</a:t>
            </a:r>
            <a:r>
              <a:rPr dirty="0"/>
              <a:t> </a:t>
            </a:r>
            <a:r>
              <a:rPr dirty="0" err="1"/>
              <a:t>доходностью</a:t>
            </a:r>
            <a:r>
              <a:rPr dirty="0"/>
              <a:t>.</a:t>
            </a:r>
            <a:endParaRPr lang="ru-RU" dirty="0"/>
          </a:p>
          <a:p>
            <a:pPr marL="160421" indent="-160421">
              <a:buSzPct val="10000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160421" indent="-160421">
              <a:buSzPct val="100000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Если</a:t>
            </a:r>
            <a:r>
              <a:rPr dirty="0"/>
              <a:t> </a:t>
            </a:r>
            <a:r>
              <a:rPr dirty="0" err="1"/>
              <a:t>вас</a:t>
            </a:r>
            <a:r>
              <a:rPr dirty="0"/>
              <a:t> </a:t>
            </a:r>
            <a:r>
              <a:rPr dirty="0" err="1"/>
              <a:t>обманули</a:t>
            </a:r>
            <a:r>
              <a:rPr dirty="0"/>
              <a:t>, </a:t>
            </a:r>
            <a:r>
              <a:rPr dirty="0" err="1"/>
              <a:t>обращайтесь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полицию</a:t>
            </a:r>
            <a:r>
              <a:rPr sz="1400" dirty="0"/>
              <a:t>.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51EDC72-63FA-2545-989F-483F787C6391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0FF0C571-2D69-994A-BAC5-1E14F3ACFD8C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E57935B0-1A20-A245-BA43-617B8A8E42EC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73986F35-D27C-5249-AB56-883F6D92C4E2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38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340" name="Shape 60"/>
          <p:cNvSpPr txBox="1"/>
          <p:nvPr/>
        </p:nvSpPr>
        <p:spPr>
          <a:xfrm>
            <a:off x="3500437" y="611293"/>
            <a:ext cx="4948271" cy="7136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rPr dirty="0"/>
              <a:t>КОНТАКТНАЯ ИНФОРМАЦИЯ</a:t>
            </a:r>
          </a:p>
        </p:txBody>
      </p:sp>
      <p:sp>
        <p:nvSpPr>
          <p:cNvPr id="341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 fontScale="92500"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31</a:t>
            </a:r>
          </a:p>
        </p:txBody>
      </p:sp>
      <p:sp>
        <p:nvSpPr>
          <p:cNvPr id="342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43" name="Прямоугольник 30"/>
          <p:cNvSpPr txBox="1"/>
          <p:nvPr/>
        </p:nvSpPr>
        <p:spPr>
          <a:xfrm>
            <a:off x="611189" y="1826376"/>
            <a:ext cx="7892388" cy="4071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pPr>
              <a:defRPr sz="1600">
                <a:solidFill>
                  <a:srgbClr val="FFFFFF"/>
                </a:solidFill>
              </a:defRPr>
            </a:pPr>
            <a:r>
              <a:rPr dirty="0" err="1">
                <a:latin typeface="Proxima Nova"/>
              </a:rPr>
              <a:t>Больше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финанcах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вы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cможете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узнать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сайте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Fincult.info</a:t>
            </a:r>
            <a:r>
              <a:rPr dirty="0">
                <a:latin typeface="Proxima Nova"/>
              </a:rPr>
              <a:t>.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Это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информационно-просветительский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ресурс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созданный</a:t>
            </a:r>
            <a:r>
              <a:rPr dirty="0">
                <a:latin typeface="Proxima Nova"/>
              </a:rPr>
              <a:t>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Центральным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банком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Российской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Федерации</a:t>
            </a:r>
            <a:r>
              <a:rPr dirty="0">
                <a:latin typeface="Proxima Nova"/>
              </a:rPr>
              <a:t>.</a:t>
            </a:r>
            <a:br>
              <a:rPr dirty="0">
                <a:latin typeface="Proxima Nova"/>
              </a:rPr>
            </a:br>
            <a:endParaRPr dirty="0">
              <a:latin typeface="Proxima Nova"/>
              <a:ea typeface="+mj-ea"/>
              <a:cs typeface="+mj-cs"/>
              <a:sym typeface="Arial"/>
            </a:endParaRPr>
          </a:p>
          <a:p>
            <a:pPr>
              <a:defRPr sz="1600">
                <a:solidFill>
                  <a:srgbClr val="FFFFFF"/>
                </a:solidFill>
              </a:defRPr>
            </a:pPr>
            <a:r>
              <a:rPr dirty="0" err="1">
                <a:latin typeface="Proxima Nova"/>
              </a:rPr>
              <a:t>Если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ваши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права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нарушены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или</a:t>
            </a:r>
            <a:r>
              <a:rPr dirty="0">
                <a:latin typeface="Proxima Nova"/>
              </a:rPr>
              <a:t> у </a:t>
            </a:r>
            <a:r>
              <a:rPr dirty="0" err="1">
                <a:latin typeface="Proxima Nova"/>
              </a:rPr>
              <a:t>вас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есть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вопросы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касающиеся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деятельности</a:t>
            </a:r>
            <a:r>
              <a:rPr dirty="0">
                <a:latin typeface="Proxima Nova"/>
              </a:rPr>
              <a:t> Банка России, </a:t>
            </a:r>
            <a:r>
              <a:rPr dirty="0" err="1">
                <a:latin typeface="Proxima Nova"/>
              </a:rPr>
              <a:t>воспользуйтесь</a:t>
            </a:r>
            <a:r>
              <a:rPr dirty="0">
                <a:latin typeface="Proxima Nova"/>
              </a:rPr>
              <a:t> </a:t>
            </a:r>
            <a:r>
              <a:rPr dirty="0" err="1" smtClean="0">
                <a:latin typeface="Proxima Nova"/>
              </a:rPr>
              <a:t>интернет-приемной</a:t>
            </a:r>
            <a:r>
              <a:rPr dirty="0" smtClean="0">
                <a:latin typeface="Proxima Nova"/>
              </a:rPr>
              <a:t> </a:t>
            </a:r>
            <a:r>
              <a:rPr lang="ru-RU" dirty="0" smtClean="0">
                <a:latin typeface="Proxima Nova"/>
              </a:rPr>
              <a:t>на сайте </a:t>
            </a:r>
            <a:r>
              <a:rPr lang="en-US" dirty="0" smtClean="0">
                <a:latin typeface="Proxima Nova"/>
              </a:rPr>
              <a:t>cbr.ru</a:t>
            </a:r>
            <a:r>
              <a:rPr lang="ru-RU" dirty="0" smtClean="0">
                <a:latin typeface="Proxima Nova"/>
              </a:rPr>
              <a:t> </a:t>
            </a:r>
            <a:r>
              <a:rPr dirty="0" err="1" smtClean="0">
                <a:latin typeface="Proxima Nova"/>
              </a:rPr>
              <a:t>или</a:t>
            </a:r>
            <a:r>
              <a:rPr dirty="0" smtClean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позвоните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номеру</a:t>
            </a:r>
            <a:r>
              <a:rPr dirty="0">
                <a:latin typeface="Proxima Nova"/>
              </a:rPr>
              <a:t>   </a:t>
            </a:r>
            <a:r>
              <a:rPr lang="ru-RU" dirty="0">
                <a:latin typeface="Proxima Nova"/>
              </a:rPr>
              <a:t>8 800 300-30-00</a:t>
            </a:r>
            <a:r>
              <a:rPr sz="1400" dirty="0" smtClean="0">
                <a:latin typeface="Proxima Nova"/>
                <a:ea typeface="+mj-ea"/>
                <a:cs typeface="+mj-cs"/>
                <a:sym typeface="Arial"/>
              </a:rPr>
              <a:t>.</a:t>
            </a:r>
            <a:endParaRPr dirty="0">
              <a:latin typeface="Proxima Nova"/>
              <a:ea typeface="+mj-ea"/>
              <a:cs typeface="+mj-cs"/>
              <a:sym typeface="Arial"/>
            </a:endParaRPr>
          </a:p>
          <a:p>
            <a:pPr>
              <a:defRPr>
                <a:solidFill>
                  <a:srgbClr val="FFFFFF"/>
                </a:solidFill>
                <a:latin typeface="+mj-lt"/>
                <a:ea typeface="+mj-ea"/>
                <a:cs typeface="+mj-cs"/>
                <a:sym typeface="Arial"/>
              </a:defRPr>
            </a:pPr>
            <a:endParaRPr dirty="0">
              <a:latin typeface="Proxima Nova"/>
              <a:ea typeface="+mj-ea"/>
              <a:cs typeface="+mj-cs"/>
              <a:sym typeface="Arial"/>
            </a:endParaRPr>
          </a:p>
          <a:p>
            <a:pPr>
              <a:defRPr sz="1600">
                <a:solidFill>
                  <a:srgbClr val="FFFFFF"/>
                </a:solidFill>
              </a:defRPr>
            </a:pPr>
            <a:r>
              <a:rPr dirty="0" err="1">
                <a:latin typeface="Proxima Nova"/>
              </a:rPr>
              <a:t>Спасибо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за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внимание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будьте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бдительны</a:t>
            </a:r>
            <a:r>
              <a:rPr dirty="0">
                <a:latin typeface="Proxima Nova"/>
              </a:rPr>
              <a:t>!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A0FFFAA9-F319-EB4B-A755-BD38A799BD90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68FC46E5-E891-2046-B4B4-1BB680EB211D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0DC7B133-E9AC-2D46-B28D-9A324E142BE7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D3803370-A54D-1646-9CAA-12EFD89A1B6A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39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27" name="Shape 60"/>
          <p:cNvSpPr txBox="1"/>
          <p:nvPr/>
        </p:nvSpPr>
        <p:spPr>
          <a:xfrm>
            <a:off x="3500437" y="395128"/>
            <a:ext cx="5486696" cy="13176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ВИДЫ ФИНАНСОВОГО МОШЕННИЧЕСТВА</a:t>
            </a:r>
          </a:p>
        </p:txBody>
      </p:sp>
      <p:sp>
        <p:nvSpPr>
          <p:cNvPr id="128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3</a:t>
            </a:r>
          </a:p>
        </p:txBody>
      </p:sp>
      <p:sp>
        <p:nvSpPr>
          <p:cNvPr id="129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0" name="Прямоугольник 30"/>
          <p:cNvSpPr txBox="1"/>
          <p:nvPr/>
        </p:nvSpPr>
        <p:spPr>
          <a:xfrm>
            <a:off x="593770" y="1944301"/>
            <a:ext cx="4571108" cy="1752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 marL="171450" indent="-171450">
              <a:lnSpc>
                <a:spcPct val="200000"/>
              </a:lnSpc>
              <a:buSzPct val="100000"/>
              <a:buFont typeface="Arial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Мошенничество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банковскими</a:t>
            </a:r>
            <a:r>
              <a:rPr dirty="0"/>
              <a:t> </a:t>
            </a:r>
            <a:r>
              <a:rPr dirty="0" err="1"/>
              <a:t>картами</a:t>
            </a:r>
            <a:endParaRPr dirty="0"/>
          </a:p>
          <a:p>
            <a:pPr marL="171450" indent="-171450">
              <a:lnSpc>
                <a:spcPct val="200000"/>
              </a:lnSpc>
              <a:buSzPct val="100000"/>
              <a:buFont typeface="Arial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Безлицензионная</a:t>
            </a:r>
            <a:r>
              <a:rPr dirty="0"/>
              <a:t> </a:t>
            </a:r>
            <a:r>
              <a:rPr dirty="0" err="1"/>
              <a:t>деятельность</a:t>
            </a:r>
            <a:endParaRPr dirty="0"/>
          </a:p>
          <a:p>
            <a:pPr marL="171450" indent="-171450">
              <a:lnSpc>
                <a:spcPct val="200000"/>
              </a:lnSpc>
              <a:buSzPct val="100000"/>
              <a:buFont typeface="Arial"/>
              <a:buChar char="•"/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Мошенничество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наличными</a:t>
            </a:r>
            <a:endParaRPr dirty="0"/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86CF594F-CF26-B740-A25A-385DA0C636F3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5D5F5BDD-D389-B44F-A930-2B985FC4768F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F1FAAD8E-94F4-0E48-9D27-F44CEC3545AA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8C76A0D9-3489-2D4F-AE95-FFA60E3CEDB1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4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">
            <a:extLst>
              <a:ext uri="{FF2B5EF4-FFF2-40B4-BE49-F238E27FC236}">
                <a16:creationId xmlns="" xmlns:a16="http://schemas.microsoft.com/office/drawing/2014/main" id="{44AE75D8-25C0-9B44-832D-5ECFB0E0200D}"/>
              </a:ext>
            </a:extLst>
          </p:cNvPr>
          <p:cNvSpPr/>
          <p:nvPr/>
        </p:nvSpPr>
        <p:spPr>
          <a:xfrm>
            <a:off x="0" y="-6350"/>
            <a:ext cx="9144000" cy="5156200"/>
          </a:xfrm>
          <a:prstGeom prst="rect">
            <a:avLst/>
          </a:prstGeom>
          <a:solidFill>
            <a:schemeClr val="accent6"/>
          </a:solidFill>
          <a:ln w="12700">
            <a:miter lim="400000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5E55D2D2-1D72-AD44-B20D-CF7F86592348}"/>
              </a:ext>
            </a:extLst>
          </p:cNvPr>
          <p:cNvSpPr/>
          <p:nvPr/>
        </p:nvSpPr>
        <p:spPr>
          <a:xfrm>
            <a:off x="0" y="3375183"/>
            <a:ext cx="9222377" cy="1768318"/>
          </a:xfrm>
          <a:prstGeom prst="rect">
            <a:avLst/>
          </a:prstGeom>
          <a:solidFill>
            <a:schemeClr val="bg1"/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" name="Изображение" descr="Изображение">
            <a:extLst>
              <a:ext uri="{FF2B5EF4-FFF2-40B4-BE49-F238E27FC236}">
                <a16:creationId xmlns="" xmlns:a16="http://schemas.microsoft.com/office/drawing/2014/main" id="{DB588B9B-878E-A34F-BE85-EEB97F7C01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51018"/>
          <a:stretch>
            <a:fillRect/>
          </a:stretch>
        </p:blipFill>
        <p:spPr>
          <a:xfrm>
            <a:off x="2964697" y="3834607"/>
            <a:ext cx="1905339" cy="693688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Изображение" descr="Изображение">
            <a:extLst>
              <a:ext uri="{FF2B5EF4-FFF2-40B4-BE49-F238E27FC236}">
                <a16:creationId xmlns="" xmlns:a16="http://schemas.microsoft.com/office/drawing/2014/main" id="{3EA7458F-1AA2-4A4A-A6D5-9DC3379D63B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64479"/>
          <a:stretch>
            <a:fillRect/>
          </a:stretch>
        </p:blipFill>
        <p:spPr>
          <a:xfrm>
            <a:off x="4895097" y="3917157"/>
            <a:ext cx="1905339" cy="503054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25085422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33" name="Shape 60"/>
          <p:cNvSpPr txBox="1"/>
          <p:nvPr/>
        </p:nvSpPr>
        <p:spPr>
          <a:xfrm>
            <a:off x="3500437" y="369728"/>
            <a:ext cx="5015540" cy="1200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</a:lstStyle>
          <a:p>
            <a:r>
              <a:t>МОШЕННИЧЕСТВО С БАНКОВСКИМИ КАРТАМИ</a:t>
            </a:r>
            <a:endParaRPr sz="1600"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134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4</a:t>
            </a:r>
          </a:p>
        </p:txBody>
      </p:sp>
      <p:sp>
        <p:nvSpPr>
          <p:cNvPr id="135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6" name="Подзаголовок 2"/>
          <p:cNvSpPr txBox="1"/>
          <p:nvPr/>
        </p:nvSpPr>
        <p:spPr>
          <a:xfrm>
            <a:off x="9353701" y="2011827"/>
            <a:ext cx="3717721" cy="2778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/>
              <a:defRPr sz="1800" b="1">
                <a:solidFill>
                  <a:schemeClr val="accent4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Как? 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/>
              <a:defRPr sz="1800">
                <a:solidFill>
                  <a:schemeClr val="accent4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t>С помощью онлайн-сервисов, приложений на телефоне или </a:t>
            </a:r>
            <a:br/>
            <a:r>
              <a:t>на бумаге.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/>
              <a:defRPr sz="1800" b="1">
                <a:solidFill>
                  <a:schemeClr val="accent4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Сколько? 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/>
              <a:defRPr sz="1800">
                <a:solidFill>
                  <a:schemeClr val="accent4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t>2–3 месяцев хватит, чтобы составить картину доходов и трат. </a:t>
            </a:r>
          </a:p>
        </p:txBody>
      </p:sp>
      <p:sp>
        <p:nvSpPr>
          <p:cNvPr id="137" name="Прямоугольник 30"/>
          <p:cNvSpPr txBox="1"/>
          <p:nvPr/>
        </p:nvSpPr>
        <p:spPr>
          <a:xfrm>
            <a:off x="576352" y="2352328"/>
            <a:ext cx="5229375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lvl1pPr>
          </a:lstStyle>
          <a:p>
            <a:r>
              <a:rPr dirty="0" err="1"/>
              <a:t>Чтобы</a:t>
            </a:r>
            <a:r>
              <a:rPr dirty="0"/>
              <a:t> </a:t>
            </a:r>
            <a:r>
              <a:rPr dirty="0" err="1"/>
              <a:t>использовать</a:t>
            </a:r>
            <a:r>
              <a:rPr dirty="0"/>
              <a:t> </a:t>
            </a:r>
            <a:r>
              <a:rPr dirty="0" err="1"/>
              <a:t>вашу</a:t>
            </a:r>
            <a:r>
              <a:rPr dirty="0"/>
              <a:t> </a:t>
            </a:r>
            <a:r>
              <a:rPr dirty="0" err="1"/>
              <a:t>карту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своих</a:t>
            </a:r>
            <a:r>
              <a:rPr dirty="0"/>
              <a:t> </a:t>
            </a:r>
            <a:r>
              <a:rPr dirty="0" err="1"/>
              <a:t>целях</a:t>
            </a:r>
            <a:r>
              <a:rPr dirty="0"/>
              <a:t>, </a:t>
            </a:r>
            <a:r>
              <a:rPr dirty="0" err="1"/>
              <a:t>мошенникам</a:t>
            </a:r>
            <a:r>
              <a:rPr dirty="0"/>
              <a:t> </a:t>
            </a:r>
            <a:r>
              <a:rPr dirty="0" err="1"/>
              <a:t>нужно</a:t>
            </a:r>
            <a:r>
              <a:rPr dirty="0"/>
              <a:t> </a:t>
            </a:r>
            <a:r>
              <a:rPr dirty="0" err="1"/>
              <a:t>узнать</a:t>
            </a:r>
            <a:r>
              <a:rPr dirty="0"/>
              <a:t> </a:t>
            </a:r>
            <a:r>
              <a:rPr dirty="0" err="1"/>
              <a:t>ее</a:t>
            </a:r>
            <a:r>
              <a:rPr dirty="0"/>
              <a:t> </a:t>
            </a:r>
            <a:r>
              <a:rPr dirty="0" err="1"/>
              <a:t>номер</a:t>
            </a:r>
            <a:r>
              <a:rPr dirty="0"/>
              <a:t>, </a:t>
            </a:r>
            <a:r>
              <a:rPr dirty="0" err="1"/>
              <a:t>имя</a:t>
            </a:r>
            <a:r>
              <a:rPr dirty="0"/>
              <a:t> </a:t>
            </a:r>
            <a:r>
              <a:rPr dirty="0" err="1"/>
              <a:t>владельца</a:t>
            </a:r>
            <a:r>
              <a:rPr dirty="0"/>
              <a:t>, </a:t>
            </a:r>
            <a:r>
              <a:rPr dirty="0" err="1"/>
              <a:t>срок</a:t>
            </a:r>
            <a:r>
              <a:rPr dirty="0"/>
              <a:t> </a:t>
            </a:r>
            <a:r>
              <a:rPr dirty="0" err="1"/>
              <a:t>действия</a:t>
            </a:r>
            <a:r>
              <a:rPr dirty="0"/>
              <a:t>, </a:t>
            </a:r>
            <a:r>
              <a:rPr dirty="0" err="1"/>
              <a:t>номер</a:t>
            </a:r>
            <a:r>
              <a:rPr dirty="0"/>
              <a:t> CVC </a:t>
            </a:r>
            <a:r>
              <a:rPr dirty="0" err="1"/>
              <a:t>или</a:t>
            </a:r>
            <a:r>
              <a:rPr dirty="0"/>
              <a:t> CVV. 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dirty="0" err="1"/>
              <a:t>Давайте</a:t>
            </a:r>
            <a:r>
              <a:rPr dirty="0"/>
              <a:t> </a:t>
            </a:r>
            <a:r>
              <a:rPr dirty="0" err="1"/>
              <a:t>посмотрим</a:t>
            </a:r>
            <a:r>
              <a:rPr dirty="0"/>
              <a:t> </a:t>
            </a:r>
            <a:r>
              <a:rPr dirty="0" err="1"/>
              <a:t>видеоролик</a:t>
            </a:r>
            <a:r>
              <a:rPr dirty="0"/>
              <a:t>. </a:t>
            </a:r>
          </a:p>
        </p:txBody>
      </p:sp>
      <p:grpSp>
        <p:nvGrpSpPr>
          <p:cNvPr id="8" name="Группа 7">
            <a:extLst>
              <a:ext uri="{FF2B5EF4-FFF2-40B4-BE49-F238E27FC236}">
                <a16:creationId xmlns="" xmlns:a16="http://schemas.microsoft.com/office/drawing/2014/main" id="{8D77C135-FEFC-2446-B89C-8A3F376F178F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6CE32A37-8EDE-7148-9FC2-561CC3F9A6C8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10" name="Прямая соединительная линия 9">
              <a:extLst>
                <a:ext uri="{FF2B5EF4-FFF2-40B4-BE49-F238E27FC236}">
                  <a16:creationId xmlns="" xmlns:a16="http://schemas.microsoft.com/office/drawing/2014/main" id="{D5CF8F39-AA47-0C41-AEDE-E71BD2C2119C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1" name="Прямоугольник 30">
            <a:extLst>
              <a:ext uri="{FF2B5EF4-FFF2-40B4-BE49-F238E27FC236}">
                <a16:creationId xmlns="" xmlns:a16="http://schemas.microsoft.com/office/drawing/2014/main" id="{002046DB-D120-6D4E-88F2-FC61038B5B22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5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40" name="Shape 60"/>
          <p:cNvSpPr txBox="1"/>
          <p:nvPr/>
        </p:nvSpPr>
        <p:spPr>
          <a:xfrm>
            <a:off x="3500437" y="357028"/>
            <a:ext cx="5015540" cy="1200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/>
          <a:p>
            <a: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ВИДЕОРОЛИК </a:t>
            </a:r>
            <a:br/>
            <a:r>
              <a:t>«БЕРЕГИТЕ ПИН-КОД»</a:t>
            </a:r>
            <a:endParaRPr sz="1600"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141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5</a:t>
            </a:r>
          </a:p>
        </p:txBody>
      </p:sp>
      <p:sp>
        <p:nvSpPr>
          <p:cNvPr id="142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3" name="Подзаголовок 2"/>
          <p:cNvSpPr txBox="1"/>
          <p:nvPr/>
        </p:nvSpPr>
        <p:spPr>
          <a:xfrm>
            <a:off x="9353701" y="2011827"/>
            <a:ext cx="3717721" cy="2778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/>
              <a:defRPr sz="1800" b="1">
                <a:solidFill>
                  <a:schemeClr val="accent4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Как? 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/>
              <a:defRPr sz="1800">
                <a:solidFill>
                  <a:schemeClr val="accent4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t>С помощью онлайн-сервисов, приложений на телефоне или </a:t>
            </a:r>
            <a:br/>
            <a:r>
              <a:t>на бумаге.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/>
              <a:defRPr sz="1800" b="1">
                <a:solidFill>
                  <a:schemeClr val="accent4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Сколько? 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/>
              <a:defRPr sz="1800">
                <a:solidFill>
                  <a:schemeClr val="accent4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t>2–3 месяцев хватит, чтобы составить картину доходов и трат. </a:t>
            </a:r>
          </a:p>
        </p:txBody>
      </p:sp>
      <p:sp>
        <p:nvSpPr>
          <p:cNvPr id="144" name="Прямоугольник 30"/>
          <p:cNvSpPr txBox="1"/>
          <p:nvPr/>
        </p:nvSpPr>
        <p:spPr>
          <a:xfrm>
            <a:off x="559574" y="2220016"/>
            <a:ext cx="6993906" cy="1569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/>
              <a:t>(</a:t>
            </a:r>
            <a:r>
              <a:rPr dirty="0" err="1"/>
              <a:t>Во</a:t>
            </a:r>
            <a:r>
              <a:rPr dirty="0"/>
              <a:t> </a:t>
            </a:r>
            <a:r>
              <a:rPr dirty="0" err="1"/>
              <a:t>время</a:t>
            </a:r>
            <a:r>
              <a:rPr dirty="0"/>
              <a:t> </a:t>
            </a:r>
            <a:r>
              <a:rPr dirty="0" err="1"/>
              <a:t>трансляции</a:t>
            </a:r>
            <a:r>
              <a:rPr dirty="0"/>
              <a:t> </a:t>
            </a:r>
            <a:r>
              <a:rPr dirty="0" err="1"/>
              <a:t>видеоролика</a:t>
            </a:r>
            <a:r>
              <a:rPr dirty="0"/>
              <a:t>) </a:t>
            </a:r>
            <a:endParaRPr lang="ru-RU" dirty="0"/>
          </a:p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endParaRPr dirty="0"/>
          </a:p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 err="1"/>
              <a:t>Получив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банке</a:t>
            </a:r>
            <a:r>
              <a:rPr dirty="0"/>
              <a:t> ПИН-</a:t>
            </a:r>
            <a:r>
              <a:rPr dirty="0" err="1"/>
              <a:t>код</a:t>
            </a:r>
            <a:r>
              <a:rPr dirty="0"/>
              <a:t>, </a:t>
            </a:r>
            <a:r>
              <a:rPr dirty="0" err="1"/>
              <a:t>выпущенный</a:t>
            </a:r>
            <a:r>
              <a:rPr dirty="0"/>
              <a:t> </a:t>
            </a:r>
            <a:r>
              <a:rPr dirty="0" err="1"/>
              <a:t>к</a:t>
            </a:r>
            <a:r>
              <a:rPr dirty="0"/>
              <a:t> </a:t>
            </a:r>
            <a:r>
              <a:rPr dirty="0" err="1"/>
              <a:t>вашей</a:t>
            </a:r>
            <a:r>
              <a:rPr dirty="0"/>
              <a:t> </a:t>
            </a:r>
            <a:r>
              <a:rPr dirty="0" err="1"/>
              <a:t>платежной</a:t>
            </a:r>
            <a:r>
              <a:rPr dirty="0"/>
              <a:t> </a:t>
            </a:r>
            <a:r>
              <a:rPr dirty="0" err="1"/>
              <a:t>карте</a:t>
            </a:r>
            <a:r>
              <a:rPr dirty="0"/>
              <a:t>, </a:t>
            </a:r>
            <a:r>
              <a:rPr dirty="0" err="1"/>
              <a:t>запомните</a:t>
            </a:r>
            <a:r>
              <a:rPr dirty="0"/>
              <a:t> </a:t>
            </a:r>
            <a:r>
              <a:rPr dirty="0" err="1"/>
              <a:t>его</a:t>
            </a:r>
            <a:r>
              <a:rPr dirty="0"/>
              <a:t>.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храните</a:t>
            </a:r>
            <a:r>
              <a:rPr dirty="0"/>
              <a:t> </a:t>
            </a:r>
            <a:r>
              <a:rPr dirty="0" err="1"/>
              <a:t>информацию</a:t>
            </a:r>
            <a:r>
              <a:rPr dirty="0"/>
              <a:t> </a:t>
            </a:r>
            <a:r>
              <a:rPr dirty="0" err="1"/>
              <a:t>о</a:t>
            </a:r>
            <a:r>
              <a:rPr dirty="0"/>
              <a:t> ПИН-</a:t>
            </a:r>
            <a:r>
              <a:rPr dirty="0" err="1"/>
              <a:t>коде</a:t>
            </a:r>
            <a:r>
              <a:rPr dirty="0"/>
              <a:t> </a:t>
            </a:r>
            <a:r>
              <a:rPr dirty="0" err="1"/>
              <a:t>рядом</a:t>
            </a:r>
            <a:r>
              <a:rPr dirty="0"/>
              <a:t> </a:t>
            </a:r>
            <a:r>
              <a:rPr dirty="0" err="1"/>
              <a:t>с</a:t>
            </a:r>
            <a:r>
              <a:rPr dirty="0"/>
              <a:t> </a:t>
            </a:r>
            <a:r>
              <a:rPr dirty="0" err="1"/>
              <a:t>картой</a:t>
            </a:r>
            <a:r>
              <a:rPr dirty="0"/>
              <a:t>. </a:t>
            </a:r>
            <a:br>
              <a:rPr dirty="0"/>
            </a:br>
            <a:r>
              <a:rPr dirty="0" err="1"/>
              <a:t>Никому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никогда</a:t>
            </a:r>
            <a:r>
              <a:rPr dirty="0"/>
              <a:t> </a:t>
            </a: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передавайте</a:t>
            </a:r>
            <a:r>
              <a:rPr dirty="0"/>
              <a:t> </a:t>
            </a:r>
            <a:r>
              <a:rPr dirty="0" err="1"/>
              <a:t>информацию</a:t>
            </a:r>
            <a:r>
              <a:rPr dirty="0"/>
              <a:t> </a:t>
            </a:r>
            <a:r>
              <a:rPr dirty="0" err="1"/>
              <a:t>о</a:t>
            </a:r>
            <a:r>
              <a:rPr dirty="0"/>
              <a:t> </a:t>
            </a:r>
            <a:r>
              <a:rPr dirty="0" err="1"/>
              <a:t>своём</a:t>
            </a:r>
            <a:r>
              <a:rPr dirty="0"/>
              <a:t> ПИН-</a:t>
            </a:r>
            <a:r>
              <a:rPr dirty="0" err="1"/>
              <a:t>коде</a:t>
            </a:r>
            <a:r>
              <a:rPr dirty="0"/>
              <a:t>, </a:t>
            </a:r>
            <a:r>
              <a:rPr dirty="0" err="1"/>
              <a:t>сохраняйте</a:t>
            </a:r>
            <a:r>
              <a:rPr dirty="0"/>
              <a:t> </a:t>
            </a:r>
            <a:r>
              <a:rPr dirty="0" err="1"/>
              <a:t>его</a:t>
            </a:r>
            <a:r>
              <a:rPr dirty="0"/>
              <a:t> </a:t>
            </a:r>
            <a:r>
              <a:rPr dirty="0" err="1"/>
              <a:t>полную</a:t>
            </a:r>
            <a:r>
              <a:rPr dirty="0"/>
              <a:t> </a:t>
            </a:r>
            <a:r>
              <a:rPr dirty="0" err="1"/>
              <a:t>секретность</a:t>
            </a:r>
            <a:r>
              <a:rPr dirty="0"/>
              <a:t>. </a:t>
            </a:r>
          </a:p>
        </p:txBody>
      </p:sp>
      <p:grpSp>
        <p:nvGrpSpPr>
          <p:cNvPr id="8" name="Группа 7">
            <a:extLst>
              <a:ext uri="{FF2B5EF4-FFF2-40B4-BE49-F238E27FC236}">
                <a16:creationId xmlns="" xmlns:a16="http://schemas.microsoft.com/office/drawing/2014/main" id="{C65AC01A-1B3E-C244-A385-9B5E7C20F9F1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8B5FAE25-EA5F-5A4F-B00E-31BACE974888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10" name="Прямая соединительная линия 9">
              <a:extLst>
                <a:ext uri="{FF2B5EF4-FFF2-40B4-BE49-F238E27FC236}">
                  <a16:creationId xmlns="" xmlns:a16="http://schemas.microsoft.com/office/drawing/2014/main" id="{2D142511-14DF-6E4C-B36A-6A016360C53F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1" name="Прямоугольник 30">
            <a:extLst>
              <a:ext uri="{FF2B5EF4-FFF2-40B4-BE49-F238E27FC236}">
                <a16:creationId xmlns="" xmlns:a16="http://schemas.microsoft.com/office/drawing/2014/main" id="{4333FA4F-38ED-7348-BB5B-0A324A647990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6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47" name="Shape 60"/>
          <p:cNvSpPr txBox="1"/>
          <p:nvPr/>
        </p:nvSpPr>
        <p:spPr>
          <a:xfrm>
            <a:off x="3500437" y="407828"/>
            <a:ext cx="5015540" cy="11118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/>
          <a:p>
            <a: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КАК И ГДЕ МОГУТ УКРАСТЬ ВАШИ ДАННЫЕ? </a:t>
            </a:r>
          </a:p>
        </p:txBody>
      </p:sp>
      <p:sp>
        <p:nvSpPr>
          <p:cNvPr id="148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6</a:t>
            </a:r>
          </a:p>
        </p:txBody>
      </p:sp>
      <p:sp>
        <p:nvSpPr>
          <p:cNvPr id="149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0" name="Подзаголовок 2"/>
          <p:cNvSpPr txBox="1"/>
          <p:nvPr/>
        </p:nvSpPr>
        <p:spPr>
          <a:xfrm>
            <a:off x="9353701" y="2011827"/>
            <a:ext cx="3717721" cy="27783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buFont typeface="Arial"/>
              <a:defRPr sz="1800" b="1">
                <a:solidFill>
                  <a:schemeClr val="accent4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 err="1"/>
              <a:t>Как</a:t>
            </a:r>
            <a:r>
              <a:rPr dirty="0"/>
              <a:t>? 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/>
              <a:defRPr sz="1800">
                <a:solidFill>
                  <a:schemeClr val="accent4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/>
              <a:t>С </a:t>
            </a:r>
            <a:r>
              <a:rPr dirty="0" err="1"/>
              <a:t>помощью</a:t>
            </a:r>
            <a:r>
              <a:rPr dirty="0"/>
              <a:t> </a:t>
            </a:r>
            <a:r>
              <a:rPr dirty="0" err="1"/>
              <a:t>онлайн-сервисов</a:t>
            </a:r>
            <a:r>
              <a:rPr dirty="0"/>
              <a:t>, </a:t>
            </a:r>
            <a:r>
              <a:rPr dirty="0" err="1"/>
              <a:t>приложений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телефоне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br>
              <a:rPr dirty="0"/>
            </a:b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бумаге</a:t>
            </a:r>
            <a:r>
              <a:rPr dirty="0"/>
              <a:t>.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/>
              <a:defRPr sz="1800" b="1">
                <a:solidFill>
                  <a:schemeClr val="accent4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rPr dirty="0" err="1"/>
              <a:t>Сколько</a:t>
            </a:r>
            <a:r>
              <a:rPr dirty="0"/>
              <a:t>? </a:t>
            </a:r>
          </a:p>
          <a:p>
            <a:pPr>
              <a:lnSpc>
                <a:spcPct val="90000"/>
              </a:lnSpc>
              <a:spcBef>
                <a:spcPts val="1000"/>
              </a:spcBef>
              <a:buFont typeface="Arial"/>
              <a:defRPr sz="1800">
                <a:solidFill>
                  <a:schemeClr val="accent4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dirty="0"/>
              <a:t>2–3 </a:t>
            </a:r>
            <a:r>
              <a:rPr dirty="0" err="1"/>
              <a:t>месяцев</a:t>
            </a:r>
            <a:r>
              <a:rPr dirty="0"/>
              <a:t> </a:t>
            </a:r>
            <a:r>
              <a:rPr dirty="0" err="1"/>
              <a:t>хватит</a:t>
            </a:r>
            <a:r>
              <a:rPr dirty="0"/>
              <a:t>, </a:t>
            </a:r>
            <a:r>
              <a:rPr dirty="0" err="1"/>
              <a:t>чтобы</a:t>
            </a:r>
            <a:r>
              <a:rPr dirty="0"/>
              <a:t> </a:t>
            </a:r>
            <a:r>
              <a:rPr dirty="0" err="1"/>
              <a:t>составить</a:t>
            </a:r>
            <a:r>
              <a:rPr dirty="0"/>
              <a:t> </a:t>
            </a:r>
            <a:r>
              <a:rPr dirty="0" err="1"/>
              <a:t>картину</a:t>
            </a:r>
            <a:r>
              <a:rPr dirty="0"/>
              <a:t> </a:t>
            </a:r>
            <a:r>
              <a:rPr dirty="0" err="1"/>
              <a:t>доходов</a:t>
            </a:r>
            <a:r>
              <a:rPr dirty="0"/>
              <a:t> и </a:t>
            </a:r>
            <a:r>
              <a:rPr dirty="0" err="1"/>
              <a:t>трат</a:t>
            </a:r>
            <a:r>
              <a:rPr dirty="0"/>
              <a:t>. </a:t>
            </a:r>
          </a:p>
        </p:txBody>
      </p:sp>
      <p:sp>
        <p:nvSpPr>
          <p:cNvPr id="151" name="Прямоугольник 30"/>
          <p:cNvSpPr txBox="1"/>
          <p:nvPr/>
        </p:nvSpPr>
        <p:spPr>
          <a:xfrm>
            <a:off x="541486" y="1826376"/>
            <a:ext cx="7666527" cy="23083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lvl1pPr>
          </a:lstStyle>
          <a:p>
            <a:r>
              <a:rPr dirty="0" err="1"/>
              <a:t>Мошенники</a:t>
            </a:r>
            <a:r>
              <a:rPr dirty="0"/>
              <a:t> </a:t>
            </a:r>
            <a:r>
              <a:rPr dirty="0" err="1"/>
              <a:t>могут</a:t>
            </a:r>
            <a:r>
              <a:rPr dirty="0"/>
              <a:t> </a:t>
            </a:r>
            <a:r>
              <a:rPr dirty="0" err="1"/>
              <a:t>установить</a:t>
            </a:r>
            <a:r>
              <a:rPr dirty="0"/>
              <a:t> </a:t>
            </a:r>
            <a:r>
              <a:rPr dirty="0" err="1"/>
              <a:t>скиммер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банкомат</a:t>
            </a:r>
            <a:r>
              <a:rPr dirty="0"/>
              <a:t> (</a:t>
            </a:r>
            <a:r>
              <a:rPr dirty="0" err="1"/>
              <a:t>специальное</a:t>
            </a:r>
            <a:r>
              <a:rPr dirty="0"/>
              <a:t> </a:t>
            </a:r>
            <a:r>
              <a:rPr dirty="0" err="1"/>
              <a:t>устройство</a:t>
            </a:r>
            <a:r>
              <a:rPr dirty="0"/>
              <a:t>, </a:t>
            </a:r>
            <a:r>
              <a:rPr dirty="0" err="1"/>
              <a:t>которое</a:t>
            </a:r>
            <a:r>
              <a:rPr dirty="0"/>
              <a:t> </a:t>
            </a:r>
            <a:r>
              <a:rPr dirty="0" err="1"/>
              <a:t>накладывают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приемник</a:t>
            </a:r>
            <a:r>
              <a:rPr dirty="0"/>
              <a:t> </a:t>
            </a:r>
            <a:r>
              <a:rPr dirty="0" err="1"/>
              <a:t>карты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банкомате</a:t>
            </a:r>
            <a:r>
              <a:rPr dirty="0"/>
              <a:t>)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видеокамеру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над</a:t>
            </a:r>
            <a:r>
              <a:rPr dirty="0"/>
              <a:t> </a:t>
            </a:r>
            <a:r>
              <a:rPr dirty="0" err="1"/>
              <a:t>клавиатурой</a:t>
            </a:r>
            <a:r>
              <a:rPr dirty="0"/>
              <a:t>. </a:t>
            </a:r>
            <a:r>
              <a:rPr dirty="0" err="1"/>
              <a:t>Достаточно</a:t>
            </a:r>
            <a:r>
              <a:rPr dirty="0"/>
              <a:t> </a:t>
            </a:r>
            <a:r>
              <a:rPr dirty="0" err="1"/>
              <a:t>один</a:t>
            </a:r>
            <a:r>
              <a:rPr dirty="0"/>
              <a:t> </a:t>
            </a:r>
            <a:r>
              <a:rPr dirty="0" err="1"/>
              <a:t>раз</a:t>
            </a:r>
            <a:r>
              <a:rPr dirty="0"/>
              <a:t> </a:t>
            </a:r>
            <a:r>
              <a:rPr dirty="0" err="1"/>
              <a:t>воспользоваться</a:t>
            </a:r>
            <a:r>
              <a:rPr dirty="0"/>
              <a:t> </a:t>
            </a:r>
            <a:r>
              <a:rPr dirty="0" err="1"/>
              <a:t>таким</a:t>
            </a:r>
            <a:r>
              <a:rPr dirty="0"/>
              <a:t> </a:t>
            </a:r>
            <a:r>
              <a:rPr dirty="0" err="1"/>
              <a:t>банкоматом</a:t>
            </a:r>
            <a:r>
              <a:rPr dirty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ваши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 </a:t>
            </a:r>
            <a:r>
              <a:rPr dirty="0" err="1"/>
              <a:t>могут</a:t>
            </a:r>
            <a:r>
              <a:rPr dirty="0"/>
              <a:t> </a:t>
            </a:r>
            <a:r>
              <a:rPr dirty="0" err="1"/>
              <a:t>снять</a:t>
            </a:r>
            <a:r>
              <a:rPr dirty="0"/>
              <a:t>, </a:t>
            </a:r>
            <a:r>
              <a:rPr dirty="0" err="1"/>
              <a:t>перевести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несколько</a:t>
            </a:r>
            <a:r>
              <a:rPr dirty="0"/>
              <a:t> </a:t>
            </a:r>
            <a:r>
              <a:rPr dirty="0" err="1"/>
              <a:t>счетов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обналичить</a:t>
            </a:r>
            <a:r>
              <a:rPr dirty="0"/>
              <a:t>.</a:t>
            </a:r>
            <a:endParaRPr lang="ru-RU" dirty="0"/>
          </a:p>
          <a:p>
            <a:endParaRPr lang="ru-RU" dirty="0"/>
          </a:p>
          <a:p>
            <a:r>
              <a:rPr dirty="0" err="1"/>
              <a:t>Украсть</a:t>
            </a:r>
            <a:r>
              <a:rPr dirty="0"/>
              <a:t> </a:t>
            </a:r>
            <a:r>
              <a:rPr dirty="0" err="1"/>
              <a:t>данные</a:t>
            </a:r>
            <a:r>
              <a:rPr dirty="0"/>
              <a:t> </a:t>
            </a:r>
            <a:r>
              <a:rPr dirty="0" err="1"/>
              <a:t>вашей</a:t>
            </a:r>
            <a:r>
              <a:rPr dirty="0"/>
              <a:t> </a:t>
            </a:r>
            <a:r>
              <a:rPr dirty="0" err="1"/>
              <a:t>карты</a:t>
            </a:r>
            <a:r>
              <a:rPr dirty="0"/>
              <a:t> </a:t>
            </a:r>
            <a:r>
              <a:rPr dirty="0" err="1"/>
              <a:t>могут</a:t>
            </a:r>
            <a:r>
              <a:rPr dirty="0"/>
              <a:t> </a:t>
            </a:r>
            <a:r>
              <a:rPr dirty="0" err="1"/>
              <a:t>даже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кафе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магазине</a:t>
            </a:r>
            <a:r>
              <a:rPr dirty="0"/>
              <a:t>. </a:t>
            </a:r>
            <a:r>
              <a:rPr dirty="0" err="1"/>
              <a:t>Злоумышленником</a:t>
            </a:r>
            <a:r>
              <a:rPr dirty="0"/>
              <a:t> </a:t>
            </a:r>
            <a:r>
              <a:rPr dirty="0" err="1"/>
              <a:t>может</a:t>
            </a:r>
            <a:r>
              <a:rPr dirty="0"/>
              <a:t> </a:t>
            </a:r>
            <a:r>
              <a:rPr dirty="0" err="1"/>
              <a:t>оказаться</a:t>
            </a:r>
            <a:r>
              <a:rPr dirty="0"/>
              <a:t> </a:t>
            </a:r>
            <a:r>
              <a:rPr dirty="0" err="1"/>
              <a:t>продавец</a:t>
            </a:r>
            <a:r>
              <a:rPr dirty="0"/>
              <a:t>, </a:t>
            </a:r>
            <a:r>
              <a:rPr dirty="0" err="1"/>
              <a:t>который</a:t>
            </a:r>
            <a:r>
              <a:rPr dirty="0"/>
              <a:t> </a:t>
            </a:r>
            <a:r>
              <a:rPr dirty="0" err="1"/>
              <a:t>получит</a:t>
            </a:r>
            <a:r>
              <a:rPr dirty="0"/>
              <a:t> </a:t>
            </a:r>
            <a:r>
              <a:rPr dirty="0" err="1"/>
              <a:t>доступ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к</a:t>
            </a:r>
            <a:r>
              <a:rPr dirty="0"/>
              <a:t> </a:t>
            </a:r>
            <a:r>
              <a:rPr dirty="0" err="1"/>
              <a:t>вашей</a:t>
            </a:r>
            <a:r>
              <a:rPr dirty="0"/>
              <a:t> </a:t>
            </a:r>
            <a:r>
              <a:rPr dirty="0" err="1"/>
              <a:t>карте</a:t>
            </a:r>
            <a:r>
              <a:rPr dirty="0"/>
              <a:t> </a:t>
            </a:r>
            <a:r>
              <a:rPr dirty="0" err="1"/>
              <a:t>хотя</a:t>
            </a:r>
            <a:r>
              <a:rPr dirty="0"/>
              <a:t> </a:t>
            </a:r>
            <a:r>
              <a:rPr dirty="0" err="1"/>
              <a:t>бы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пять</a:t>
            </a:r>
            <a:r>
              <a:rPr dirty="0"/>
              <a:t> </a:t>
            </a:r>
            <a:r>
              <a:rPr dirty="0" err="1"/>
              <a:t>секунд</a:t>
            </a:r>
            <a:r>
              <a:rPr dirty="0"/>
              <a:t>. </a:t>
            </a:r>
            <a:r>
              <a:rPr dirty="0" err="1"/>
              <a:t>Сфотографировав</a:t>
            </a:r>
            <a:r>
              <a:rPr dirty="0"/>
              <a:t> </a:t>
            </a:r>
            <a:r>
              <a:rPr dirty="0" err="1"/>
              <a:t>вашу</a:t>
            </a:r>
            <a:r>
              <a:rPr dirty="0"/>
              <a:t> </a:t>
            </a:r>
            <a:r>
              <a:rPr dirty="0" err="1"/>
              <a:t>карту</a:t>
            </a:r>
            <a:r>
              <a:rPr dirty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он</a:t>
            </a:r>
            <a:r>
              <a:rPr dirty="0"/>
              <a:t> </a:t>
            </a:r>
            <a:r>
              <a:rPr dirty="0" err="1"/>
              <a:t>сможет</a:t>
            </a:r>
            <a:r>
              <a:rPr dirty="0"/>
              <a:t> </a:t>
            </a:r>
            <a:r>
              <a:rPr dirty="0" err="1"/>
              <a:t>воспользоваться</a:t>
            </a:r>
            <a:r>
              <a:rPr dirty="0"/>
              <a:t> </a:t>
            </a:r>
            <a:r>
              <a:rPr dirty="0" err="1"/>
              <a:t>ей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расчетов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интернете</a:t>
            </a:r>
            <a:r>
              <a:rPr dirty="0"/>
              <a:t>.</a:t>
            </a:r>
          </a:p>
        </p:txBody>
      </p:sp>
      <p:grpSp>
        <p:nvGrpSpPr>
          <p:cNvPr id="8" name="Группа 7">
            <a:extLst>
              <a:ext uri="{FF2B5EF4-FFF2-40B4-BE49-F238E27FC236}">
                <a16:creationId xmlns="" xmlns:a16="http://schemas.microsoft.com/office/drawing/2014/main" id="{68177F73-A3E3-524E-A4D1-8FB93D01ED8F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9" name="Прямоугольник 8">
              <a:extLst>
                <a:ext uri="{FF2B5EF4-FFF2-40B4-BE49-F238E27FC236}">
                  <a16:creationId xmlns="" xmlns:a16="http://schemas.microsoft.com/office/drawing/2014/main" id="{928195A4-C6C2-1444-A099-3F853AC767B8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10" name="Прямая соединительная линия 9">
              <a:extLst>
                <a:ext uri="{FF2B5EF4-FFF2-40B4-BE49-F238E27FC236}">
                  <a16:creationId xmlns="" xmlns:a16="http://schemas.microsoft.com/office/drawing/2014/main" id="{D473EF99-1A01-444E-84B2-9E89B9A1DF00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1" name="Прямоугольник 30">
            <a:extLst>
              <a:ext uri="{FF2B5EF4-FFF2-40B4-BE49-F238E27FC236}">
                <a16:creationId xmlns="" xmlns:a16="http://schemas.microsoft.com/office/drawing/2014/main" id="{13A0328D-5F03-EE49-9561-10DD5AA84371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7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54" name="Shape 60"/>
          <p:cNvSpPr txBox="1"/>
          <p:nvPr/>
        </p:nvSpPr>
        <p:spPr>
          <a:xfrm>
            <a:off x="3500437" y="407828"/>
            <a:ext cx="5015540" cy="11118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/>
          <a:p>
            <a: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КАК НЕ ПОПАСТЬСЯ </a:t>
            </a:r>
            <a:br/>
            <a:r>
              <a:t>НА УДОЧКУ</a:t>
            </a:r>
          </a:p>
        </p:txBody>
      </p:sp>
      <p:sp>
        <p:nvSpPr>
          <p:cNvPr id="155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7</a:t>
            </a:r>
          </a:p>
        </p:txBody>
      </p:sp>
      <p:sp>
        <p:nvSpPr>
          <p:cNvPr id="156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8" name="Прямоугольник 30"/>
          <p:cNvSpPr txBox="1"/>
          <p:nvPr/>
        </p:nvSpPr>
        <p:spPr>
          <a:xfrm>
            <a:off x="611187" y="1612293"/>
            <a:ext cx="8049927" cy="3108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182563" indent="-182563">
              <a:lnSpc>
                <a:spcPct val="98000"/>
              </a:lnSpc>
              <a:buSzPct val="100000"/>
              <a:buFont typeface="Arial" panose="020B0604020202020204" pitchFamily="34" charset="0"/>
              <a:buChar char="•"/>
              <a:tabLst>
                <a:tab pos="85725" algn="l"/>
              </a:tabLst>
              <a:defRPr sz="1600">
                <a:solidFill>
                  <a:srgbClr val="FFFFFF"/>
                </a:solidFill>
              </a:defRPr>
            </a:pPr>
            <a:r>
              <a:rPr dirty="0" err="1">
                <a:latin typeface="Proxima Nova"/>
              </a:rPr>
              <a:t>Перед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снятием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денег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банкомате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осмотрите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его</a:t>
            </a:r>
            <a:r>
              <a:rPr dirty="0">
                <a:latin typeface="Proxima Nova"/>
              </a:rPr>
              <a:t>.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На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картоприемнике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должно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быть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посторонних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предметов</a:t>
            </a:r>
            <a:r>
              <a:rPr dirty="0">
                <a:latin typeface="Proxima Nova"/>
              </a:rPr>
              <a:t>,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клавиатура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должна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шататься</a:t>
            </a:r>
            <a:r>
              <a:rPr dirty="0">
                <a:latin typeface="Proxima Nova"/>
              </a:rPr>
              <a:t>.</a:t>
            </a:r>
            <a:endParaRPr lang="ru-RU" dirty="0">
              <a:latin typeface="Proxima Nova"/>
            </a:endParaRPr>
          </a:p>
          <a:p>
            <a:pPr marL="182563" indent="-182563">
              <a:lnSpc>
                <a:spcPct val="98000"/>
              </a:lnSpc>
              <a:buSzPct val="100000"/>
              <a:buFont typeface="Arial" panose="020B0604020202020204" pitchFamily="34" charset="0"/>
              <a:buChar char="•"/>
              <a:tabLst>
                <a:tab pos="85725" algn="l"/>
              </a:tabLst>
              <a:defRPr sz="1600">
                <a:solidFill>
                  <a:srgbClr val="FFFFFF"/>
                </a:solidFill>
              </a:defRPr>
            </a:pPr>
            <a:endParaRPr sz="1000" dirty="0">
              <a:latin typeface="Proxima Nova"/>
              <a:ea typeface="+mj-ea"/>
              <a:cs typeface="+mj-cs"/>
              <a:sym typeface="Arial"/>
            </a:endParaRPr>
          </a:p>
          <a:p>
            <a:pPr marL="182563" indent="-182563">
              <a:lnSpc>
                <a:spcPct val="98000"/>
              </a:lnSpc>
              <a:buSzPct val="100000"/>
              <a:buFont typeface="Arial" panose="020B0604020202020204" pitchFamily="34" charset="0"/>
              <a:buChar char="•"/>
              <a:tabLst>
                <a:tab pos="85725" algn="l"/>
              </a:tabLst>
              <a:defRPr sz="1600">
                <a:solidFill>
                  <a:srgbClr val="FFFFFF"/>
                </a:solidFill>
              </a:defRPr>
            </a:pPr>
            <a:r>
              <a:rPr dirty="0" err="1">
                <a:latin typeface="Proxima Nova"/>
              </a:rPr>
              <a:t>Набирая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пин-код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прикрывайте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клавиатуру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рукой</a:t>
            </a:r>
            <a:r>
              <a:rPr dirty="0">
                <a:latin typeface="Proxima Nova"/>
              </a:rPr>
              <a:t>.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Делайте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это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даже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во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время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расчетов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картой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кафе</a:t>
            </a:r>
            <a:r>
              <a:rPr dirty="0">
                <a:latin typeface="Proxima Nova"/>
              </a:rPr>
              <a:t>.</a:t>
            </a:r>
            <a:endParaRPr lang="ru-RU" dirty="0">
              <a:latin typeface="Proxima Nova"/>
            </a:endParaRPr>
          </a:p>
          <a:p>
            <a:pPr marL="182563" indent="-182563">
              <a:lnSpc>
                <a:spcPct val="98000"/>
              </a:lnSpc>
              <a:buSzPct val="100000"/>
              <a:buFont typeface="Arial" panose="020B0604020202020204" pitchFamily="34" charset="0"/>
              <a:buChar char="•"/>
              <a:tabLst>
                <a:tab pos="85725" algn="l"/>
              </a:tabLst>
              <a:defRPr sz="1600">
                <a:solidFill>
                  <a:srgbClr val="FFFFFF"/>
                </a:solidFill>
              </a:defRPr>
            </a:pPr>
            <a:endParaRPr sz="1000" dirty="0">
              <a:latin typeface="Proxima Nova"/>
              <a:ea typeface="+mj-ea"/>
              <a:cs typeface="+mj-cs"/>
              <a:sym typeface="Arial"/>
            </a:endParaRPr>
          </a:p>
          <a:p>
            <a:pPr marL="182563" indent="-182563">
              <a:lnSpc>
                <a:spcPct val="98000"/>
              </a:lnSpc>
              <a:buSzPct val="100000"/>
              <a:buFont typeface="Arial" panose="020B0604020202020204" pitchFamily="34" charset="0"/>
              <a:buChar char="•"/>
              <a:tabLst>
                <a:tab pos="85725" algn="l"/>
              </a:tabLst>
              <a:defRPr sz="1600">
                <a:solidFill>
                  <a:srgbClr val="FFFFFF"/>
                </a:solidFill>
              </a:defRPr>
            </a:pPr>
            <a:r>
              <a:rPr dirty="0" err="1">
                <a:latin typeface="Proxima Nova"/>
              </a:rPr>
              <a:t>Подключите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мобильный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банк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и</a:t>
            </a:r>
            <a:r>
              <a:rPr dirty="0">
                <a:latin typeface="Proxima Nova"/>
              </a:rPr>
              <a:t> СМС-</a:t>
            </a:r>
            <a:r>
              <a:rPr dirty="0" err="1">
                <a:latin typeface="Proxima Nova"/>
              </a:rPr>
              <a:t>уведомления</a:t>
            </a:r>
            <a:r>
              <a:rPr dirty="0">
                <a:latin typeface="Proxima Nova"/>
              </a:rPr>
              <a:t>.</a:t>
            </a:r>
            <a:endParaRPr lang="ru-RU" dirty="0">
              <a:latin typeface="Proxima Nova"/>
            </a:endParaRPr>
          </a:p>
          <a:p>
            <a:pPr marL="182563" indent="-182563">
              <a:lnSpc>
                <a:spcPct val="98000"/>
              </a:lnSpc>
              <a:buSzPct val="100000"/>
              <a:buFont typeface="Arial" panose="020B0604020202020204" pitchFamily="34" charset="0"/>
              <a:buChar char="•"/>
              <a:tabLst>
                <a:tab pos="85725" algn="l"/>
              </a:tabLst>
              <a:defRPr sz="1600">
                <a:solidFill>
                  <a:srgbClr val="FFFFFF"/>
                </a:solidFill>
              </a:defRPr>
            </a:pPr>
            <a:endParaRPr sz="1000" dirty="0">
              <a:latin typeface="Proxima Nova"/>
              <a:ea typeface="+mj-ea"/>
              <a:cs typeface="+mj-cs"/>
              <a:sym typeface="Arial"/>
            </a:endParaRPr>
          </a:p>
          <a:p>
            <a:pPr marL="182563" indent="-182563">
              <a:lnSpc>
                <a:spcPct val="98000"/>
              </a:lnSpc>
              <a:buSzPct val="100000"/>
              <a:buFont typeface="Arial" panose="020B0604020202020204" pitchFamily="34" charset="0"/>
              <a:buChar char="•"/>
              <a:tabLst>
                <a:tab pos="85725" algn="l"/>
              </a:tabLst>
              <a:defRPr sz="1600">
                <a:solidFill>
                  <a:srgbClr val="FFFFFF"/>
                </a:solidFill>
              </a:defRPr>
            </a:pPr>
            <a:r>
              <a:rPr dirty="0" err="1">
                <a:latin typeface="Proxima Nova"/>
              </a:rPr>
              <a:t>Если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совершаете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покупки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через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интернет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никому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не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сообщайте</a:t>
            </a:r>
            <a:r>
              <a:rPr dirty="0">
                <a:latin typeface="Proxima Nova"/>
              </a:rPr>
              <a:t>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секретный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код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для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подтверждения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операций</a:t>
            </a:r>
            <a:r>
              <a:rPr dirty="0">
                <a:latin typeface="Proxima Nova"/>
              </a:rPr>
              <a:t>, </a:t>
            </a:r>
            <a:r>
              <a:rPr dirty="0" err="1">
                <a:latin typeface="Proxima Nova"/>
              </a:rPr>
              <a:t>который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приходит</a:t>
            </a:r>
            <a:r>
              <a:rPr dirty="0">
                <a:latin typeface="Proxima Nova"/>
              </a:rPr>
              <a:t> </a:t>
            </a:r>
            <a:r>
              <a:rPr lang="ru-RU" dirty="0">
                <a:latin typeface="Proxima Nova"/>
              </a:rPr>
              <a:t/>
            </a:r>
            <a:br>
              <a:rPr lang="ru-RU" dirty="0">
                <a:latin typeface="Proxima Nova"/>
              </a:rPr>
            </a:br>
            <a:r>
              <a:rPr dirty="0" err="1">
                <a:latin typeface="Proxima Nova"/>
              </a:rPr>
              <a:t>вам</a:t>
            </a:r>
            <a:r>
              <a:rPr dirty="0">
                <a:latin typeface="Proxima Nova"/>
              </a:rPr>
              <a:t> </a:t>
            </a:r>
            <a:r>
              <a:rPr dirty="0" err="1">
                <a:latin typeface="Proxima Nova"/>
              </a:rPr>
              <a:t>в</a:t>
            </a:r>
            <a:r>
              <a:rPr dirty="0">
                <a:latin typeface="Proxima Nova"/>
              </a:rPr>
              <a:t> СМС.</a:t>
            </a:r>
            <a:endParaRPr lang="ru-RU" dirty="0">
              <a:latin typeface="Proxima Nova"/>
            </a:endParaRPr>
          </a:p>
          <a:p>
            <a:pPr marL="182563" indent="-182563">
              <a:lnSpc>
                <a:spcPct val="98000"/>
              </a:lnSpc>
              <a:buSzPct val="100000"/>
              <a:buFont typeface="Arial" panose="020B0604020202020204" pitchFamily="34" charset="0"/>
              <a:buChar char="•"/>
              <a:tabLst>
                <a:tab pos="85725" algn="l"/>
              </a:tabLst>
              <a:defRPr sz="1600">
                <a:solidFill>
                  <a:srgbClr val="FFFFFF"/>
                </a:solidFill>
              </a:defRPr>
            </a:pPr>
            <a:endParaRPr sz="1000" dirty="0">
              <a:latin typeface="Proxima Nova"/>
              <a:ea typeface="+mj-ea"/>
              <a:cs typeface="+mj-cs"/>
              <a:sym typeface="Arial"/>
            </a:endParaRPr>
          </a:p>
          <a:p>
            <a:pPr marL="182563" indent="-182563">
              <a:lnSpc>
                <a:spcPct val="98000"/>
              </a:lnSpc>
              <a:buSzPct val="100000"/>
              <a:buFont typeface="Arial" panose="020B0604020202020204" pitchFamily="34" charset="0"/>
              <a:buChar char="•"/>
              <a:tabLst>
                <a:tab pos="85725" algn="l"/>
              </a:tabLst>
              <a:defRPr sz="1600">
                <a:solidFill>
                  <a:srgbClr val="FFFFFF"/>
                </a:solidFill>
              </a:defRPr>
            </a:pPr>
            <a:r>
              <a:rPr dirty="0" err="1" smtClean="0">
                <a:latin typeface="Proxima Nova"/>
              </a:rPr>
              <a:t>Старайтесь</a:t>
            </a:r>
            <a:r>
              <a:rPr dirty="0" smtClean="0">
                <a:latin typeface="Proxima Nova"/>
              </a:rPr>
              <a:t> </a:t>
            </a:r>
            <a:r>
              <a:rPr dirty="0" err="1" smtClean="0">
                <a:latin typeface="Proxima Nova"/>
              </a:rPr>
              <a:t>никогда</a:t>
            </a:r>
            <a:r>
              <a:rPr dirty="0" smtClean="0">
                <a:latin typeface="Proxima Nova"/>
              </a:rPr>
              <a:t> </a:t>
            </a:r>
            <a:r>
              <a:rPr dirty="0" err="1" smtClean="0">
                <a:latin typeface="Proxima Nova"/>
              </a:rPr>
              <a:t>не</a:t>
            </a:r>
            <a:r>
              <a:rPr dirty="0" smtClean="0">
                <a:latin typeface="Proxima Nova"/>
              </a:rPr>
              <a:t> </a:t>
            </a:r>
            <a:r>
              <a:rPr dirty="0" err="1" smtClean="0">
                <a:latin typeface="Proxima Nova"/>
              </a:rPr>
              <a:t>терять</a:t>
            </a:r>
            <a:r>
              <a:rPr dirty="0" smtClean="0">
                <a:latin typeface="Proxima Nova"/>
              </a:rPr>
              <a:t> </a:t>
            </a:r>
            <a:r>
              <a:rPr dirty="0" err="1" smtClean="0">
                <a:latin typeface="Proxima Nova"/>
              </a:rPr>
              <a:t>из</a:t>
            </a:r>
            <a:r>
              <a:rPr dirty="0" smtClean="0">
                <a:latin typeface="Proxima Nova"/>
              </a:rPr>
              <a:t> </a:t>
            </a:r>
            <a:r>
              <a:rPr dirty="0" err="1" smtClean="0">
                <a:latin typeface="Proxima Nova"/>
              </a:rPr>
              <a:t>виду</a:t>
            </a:r>
            <a:r>
              <a:rPr dirty="0" smtClean="0">
                <a:latin typeface="Proxima Nova"/>
              </a:rPr>
              <a:t> </a:t>
            </a:r>
            <a:r>
              <a:rPr dirty="0" err="1" smtClean="0">
                <a:latin typeface="Proxima Nova"/>
              </a:rPr>
              <a:t>вашу</a:t>
            </a:r>
            <a:r>
              <a:rPr dirty="0" smtClean="0">
                <a:latin typeface="Proxima Nova"/>
              </a:rPr>
              <a:t> </a:t>
            </a:r>
            <a:r>
              <a:rPr dirty="0" err="1" smtClean="0">
                <a:latin typeface="Proxima Nova"/>
              </a:rPr>
              <a:t>карту</a:t>
            </a:r>
            <a:r>
              <a:rPr dirty="0" smtClean="0">
                <a:latin typeface="Proxima Nova"/>
              </a:rPr>
              <a:t>.</a:t>
            </a:r>
            <a:endParaRPr dirty="0">
              <a:latin typeface="Proxima Nova"/>
              <a:ea typeface="+mj-ea"/>
              <a:cs typeface="+mj-cs"/>
              <a:sym typeface="Arial"/>
            </a:endParaRPr>
          </a:p>
        </p:txBody>
      </p:sp>
      <p:grpSp>
        <p:nvGrpSpPr>
          <p:cNvPr id="9" name="Группа 8">
            <a:extLst>
              <a:ext uri="{FF2B5EF4-FFF2-40B4-BE49-F238E27FC236}">
                <a16:creationId xmlns="" xmlns:a16="http://schemas.microsoft.com/office/drawing/2014/main" id="{2D9272E6-B6D0-1E49-A334-574E1068F751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="" xmlns:a16="http://schemas.microsoft.com/office/drawing/2014/main" id="{AA56999F-2F67-BC47-A987-DFACC106545C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11" name="Прямая соединительная линия 10">
              <a:extLst>
                <a:ext uri="{FF2B5EF4-FFF2-40B4-BE49-F238E27FC236}">
                  <a16:creationId xmlns="" xmlns:a16="http://schemas.microsoft.com/office/drawing/2014/main" id="{2C748BF8-2403-E24B-89A7-CC5E204DAE8E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2" name="Прямоугольник 30">
            <a:extLst>
              <a:ext uri="{FF2B5EF4-FFF2-40B4-BE49-F238E27FC236}">
                <a16:creationId xmlns="" xmlns:a16="http://schemas.microsoft.com/office/drawing/2014/main" id="{C8F6494F-8E12-8948-A0D4-3BA8FFEB1196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8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Rectangle"/>
          <p:cNvSpPr/>
          <p:nvPr/>
        </p:nvSpPr>
        <p:spPr>
          <a:xfrm>
            <a:off x="-50800" y="-31750"/>
            <a:ext cx="9245600" cy="5207000"/>
          </a:xfrm>
          <a:prstGeom prst="rect">
            <a:avLst/>
          </a:prstGeom>
          <a:solidFill>
            <a:srgbClr val="000000">
              <a:alpha val="70107"/>
            </a:srgbClr>
          </a:solidFill>
          <a:ln w="12700">
            <a:solidFill>
              <a:srgbClr val="000000">
                <a:alpha val="70107"/>
              </a:srgbClr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61" name="Shape 60"/>
          <p:cNvSpPr txBox="1"/>
          <p:nvPr/>
        </p:nvSpPr>
        <p:spPr>
          <a:xfrm>
            <a:off x="3500437" y="407828"/>
            <a:ext cx="5015540" cy="2183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/>
          <a:p>
            <a:pPr>
              <a:defRPr sz="2600" b="1">
                <a:solidFill>
                  <a:srgbClr val="FFFFFF"/>
                </a:solidFill>
                <a:latin typeface="Proxima Nova"/>
                <a:ea typeface="Proxima Nova"/>
                <a:cs typeface="Proxima Nova"/>
                <a:sym typeface="Proxima Nova"/>
              </a:defRPr>
            </a:pPr>
            <a:r>
              <a:t>КАКИМИ ЕЩЕ СПОСОБАМИ МОШЕННИКИ ПЫТАЮТСЯ ПОЛУЧИТЬ ДАННЫЕ ВАШЕЙ КАРТЫ?</a:t>
            </a:r>
          </a:p>
        </p:txBody>
      </p:sp>
      <p:sp>
        <p:nvSpPr>
          <p:cNvPr id="162" name="Shape 60"/>
          <p:cNvSpPr txBox="1"/>
          <p:nvPr/>
        </p:nvSpPr>
        <p:spPr>
          <a:xfrm>
            <a:off x="706437" y="453734"/>
            <a:ext cx="2526607" cy="1200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91424" tIns="91424" rIns="91424" bIns="91424">
            <a:normAutofit/>
          </a:bodyPr>
          <a:lstStyle>
            <a:lvl1pPr>
              <a:defRPr sz="4300">
                <a:solidFill>
                  <a:schemeClr val="accent6">
                    <a:satOff val="-3457"/>
                    <a:lumOff val="13039"/>
                  </a:schemeClr>
                </a:solidFill>
                <a:latin typeface="Proxima Nova Light"/>
                <a:ea typeface="Proxima Nova Light"/>
                <a:cs typeface="Proxima Nova Light"/>
                <a:sym typeface="Proxima Nova Light"/>
              </a:defRPr>
            </a:lvl1pPr>
          </a:lstStyle>
          <a:p>
            <a:r>
              <a:t>Слайд 8</a:t>
            </a:r>
          </a:p>
        </p:txBody>
      </p:sp>
      <p:sp>
        <p:nvSpPr>
          <p:cNvPr id="163" name="Line"/>
          <p:cNvSpPr/>
          <p:nvPr/>
        </p:nvSpPr>
        <p:spPr>
          <a:xfrm>
            <a:off x="3299767" y="433238"/>
            <a:ext cx="1390" cy="907654"/>
          </a:xfrm>
          <a:prstGeom prst="line">
            <a:avLst/>
          </a:prstGeom>
          <a:ln w="12700">
            <a:solidFill>
              <a:srgbClr val="FFFFFF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4" name="Прямоугольник 30"/>
          <p:cNvSpPr txBox="1"/>
          <p:nvPr/>
        </p:nvSpPr>
        <p:spPr>
          <a:xfrm>
            <a:off x="575945" y="2288999"/>
            <a:ext cx="7436309" cy="2400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15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lvl1pPr>
          </a:lstStyle>
          <a:p>
            <a:r>
              <a:rPr dirty="0" err="1"/>
              <a:t>Допустим</a:t>
            </a:r>
            <a:r>
              <a:rPr dirty="0"/>
              <a:t>, </a:t>
            </a:r>
            <a:r>
              <a:rPr dirty="0" err="1"/>
              <a:t>вы</a:t>
            </a:r>
            <a:r>
              <a:rPr dirty="0"/>
              <a:t> </a:t>
            </a:r>
            <a:r>
              <a:rPr dirty="0" err="1"/>
              <a:t>всегда</a:t>
            </a:r>
            <a:r>
              <a:rPr dirty="0"/>
              <a:t> </a:t>
            </a:r>
            <a:r>
              <a:rPr dirty="0" err="1"/>
              <a:t>снимаете</a:t>
            </a:r>
            <a:r>
              <a:rPr dirty="0"/>
              <a:t> </a:t>
            </a:r>
            <a:r>
              <a:rPr dirty="0" err="1"/>
              <a:t>деньги</a:t>
            </a:r>
            <a:r>
              <a:rPr dirty="0"/>
              <a:t> </a:t>
            </a:r>
            <a:r>
              <a:rPr dirty="0" err="1"/>
              <a:t>только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кассе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, </a:t>
            </a:r>
            <a:r>
              <a:rPr dirty="0" err="1"/>
              <a:t>картой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вовсе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не</a:t>
            </a:r>
            <a:r>
              <a:rPr dirty="0"/>
              <a:t> </a:t>
            </a:r>
            <a:r>
              <a:rPr dirty="0" err="1"/>
              <a:t>рассчитываетесь</a:t>
            </a:r>
            <a:r>
              <a:rPr dirty="0"/>
              <a:t>. </a:t>
            </a:r>
            <a:r>
              <a:rPr dirty="0" err="1"/>
              <a:t>Вы</a:t>
            </a:r>
            <a:r>
              <a:rPr dirty="0"/>
              <a:t> </a:t>
            </a:r>
            <a:r>
              <a:rPr dirty="0" err="1"/>
              <a:t>чувствуете</a:t>
            </a:r>
            <a:r>
              <a:rPr dirty="0"/>
              <a:t> </a:t>
            </a:r>
            <a:r>
              <a:rPr dirty="0" err="1"/>
              <a:t>себя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безопасности</a:t>
            </a:r>
            <a:r>
              <a:rPr dirty="0"/>
              <a:t>. </a:t>
            </a:r>
            <a:r>
              <a:rPr dirty="0" err="1"/>
              <a:t>Вдруг</a:t>
            </a:r>
            <a:r>
              <a:rPr dirty="0"/>
              <a:t> </a:t>
            </a:r>
            <a:r>
              <a:rPr dirty="0" err="1"/>
              <a:t>вам</a:t>
            </a:r>
            <a:r>
              <a:rPr dirty="0"/>
              <a:t> </a:t>
            </a:r>
            <a:r>
              <a:rPr dirty="0" err="1"/>
              <a:t>приходит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/>
              <a:t>СМС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письмо</a:t>
            </a:r>
            <a:r>
              <a:rPr dirty="0"/>
              <a:t> «</a:t>
            </a:r>
            <a:r>
              <a:rPr dirty="0" err="1"/>
              <a:t>от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» </a:t>
            </a:r>
            <a:r>
              <a:rPr dirty="0" err="1"/>
              <a:t>со</a:t>
            </a:r>
            <a:r>
              <a:rPr dirty="0"/>
              <a:t> </a:t>
            </a:r>
            <a:r>
              <a:rPr dirty="0" err="1"/>
              <a:t>ссылкой</a:t>
            </a:r>
            <a:r>
              <a:rPr dirty="0"/>
              <a:t>, </a:t>
            </a:r>
            <a:r>
              <a:rPr dirty="0" err="1"/>
              <a:t>просьбой</a:t>
            </a:r>
            <a:r>
              <a:rPr dirty="0"/>
              <a:t> </a:t>
            </a:r>
            <a:r>
              <a:rPr dirty="0" err="1"/>
              <a:t>перезвонить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неизвестному</a:t>
            </a:r>
            <a:r>
              <a:rPr dirty="0"/>
              <a:t> </a:t>
            </a:r>
            <a:r>
              <a:rPr dirty="0" err="1"/>
              <a:t>номеру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уведомлением</a:t>
            </a:r>
            <a:r>
              <a:rPr dirty="0"/>
              <a:t> </a:t>
            </a:r>
            <a:r>
              <a:rPr dirty="0" err="1"/>
              <a:t>о</a:t>
            </a:r>
            <a:r>
              <a:rPr dirty="0"/>
              <a:t> </a:t>
            </a:r>
            <a:r>
              <a:rPr dirty="0" err="1"/>
              <a:t>неожиданном</a:t>
            </a:r>
            <a:r>
              <a:rPr dirty="0"/>
              <a:t> </a:t>
            </a:r>
            <a:r>
              <a:rPr dirty="0" err="1"/>
              <a:t>крупном</a:t>
            </a:r>
            <a:r>
              <a:rPr dirty="0"/>
              <a:t> </a:t>
            </a:r>
            <a:r>
              <a:rPr dirty="0" err="1"/>
              <a:t>выигрыше</a:t>
            </a:r>
            <a:r>
              <a:rPr dirty="0"/>
              <a:t>. </a:t>
            </a:r>
            <a:endParaRPr lang="ru-RU" dirty="0"/>
          </a:p>
          <a:p>
            <a:endParaRPr lang="ru-RU" dirty="0"/>
          </a:p>
          <a:p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звонят</a:t>
            </a:r>
            <a:r>
              <a:rPr dirty="0"/>
              <a:t> </a:t>
            </a:r>
            <a:r>
              <a:rPr dirty="0" err="1"/>
              <a:t>от</a:t>
            </a:r>
            <a:r>
              <a:rPr dirty="0"/>
              <a:t> </a:t>
            </a:r>
            <a:r>
              <a:rPr dirty="0" err="1"/>
              <a:t>имени</a:t>
            </a:r>
            <a:r>
              <a:rPr dirty="0"/>
              <a:t> </a:t>
            </a:r>
            <a:r>
              <a:rPr dirty="0" err="1"/>
              <a:t>банка</a:t>
            </a:r>
            <a:r>
              <a:rPr dirty="0"/>
              <a:t>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просят</a:t>
            </a:r>
            <a:r>
              <a:rPr dirty="0"/>
              <a:t> </a:t>
            </a:r>
            <a:r>
              <a:rPr dirty="0" err="1"/>
              <a:t>сообщить</a:t>
            </a:r>
            <a:r>
              <a:rPr dirty="0"/>
              <a:t> </a:t>
            </a:r>
            <a:r>
              <a:rPr dirty="0" err="1"/>
              <a:t>личные</a:t>
            </a:r>
            <a:r>
              <a:rPr dirty="0"/>
              <a:t> </a:t>
            </a:r>
            <a:r>
              <a:rPr dirty="0" err="1"/>
              <a:t>данные</a:t>
            </a:r>
            <a:r>
              <a:rPr dirty="0"/>
              <a:t>, </a:t>
            </a:r>
            <a:r>
              <a:rPr dirty="0" err="1"/>
              <a:t>пин-код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от</a:t>
            </a:r>
            <a:r>
              <a:rPr dirty="0"/>
              <a:t> </a:t>
            </a:r>
            <a:r>
              <a:rPr dirty="0" err="1"/>
              <a:t>карты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номер</a:t>
            </a:r>
            <a:r>
              <a:rPr dirty="0"/>
              <a:t> СМС-</a:t>
            </a:r>
            <a:r>
              <a:rPr dirty="0" err="1"/>
              <a:t>подтверждения</a:t>
            </a:r>
            <a:r>
              <a:rPr dirty="0"/>
              <a:t>.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пишут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социальных</a:t>
            </a:r>
            <a:r>
              <a:rPr dirty="0"/>
              <a:t> </a:t>
            </a:r>
            <a:r>
              <a:rPr dirty="0" err="1"/>
              <a:t>сетях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от</a:t>
            </a:r>
            <a:r>
              <a:rPr dirty="0"/>
              <a:t> </a:t>
            </a:r>
            <a:r>
              <a:rPr dirty="0" err="1"/>
              <a:t>имени</a:t>
            </a:r>
            <a:r>
              <a:rPr dirty="0"/>
              <a:t> </a:t>
            </a:r>
            <a:r>
              <a:rPr dirty="0" err="1"/>
              <a:t>родственников</a:t>
            </a:r>
            <a:r>
              <a:rPr dirty="0"/>
              <a:t> </a:t>
            </a:r>
            <a:r>
              <a:rPr dirty="0" err="1"/>
              <a:t>или</a:t>
            </a:r>
            <a:r>
              <a:rPr dirty="0"/>
              <a:t> </a:t>
            </a:r>
            <a:r>
              <a:rPr dirty="0" err="1"/>
              <a:t>друзей</a:t>
            </a:r>
            <a:r>
              <a:rPr dirty="0"/>
              <a:t>, </a:t>
            </a:r>
            <a:r>
              <a:rPr dirty="0" err="1"/>
              <a:t>которые</a:t>
            </a:r>
            <a:r>
              <a:rPr dirty="0"/>
              <a:t> </a:t>
            </a:r>
            <a:r>
              <a:rPr dirty="0" err="1"/>
              <a:t>внезапно</a:t>
            </a:r>
            <a:r>
              <a:rPr dirty="0"/>
              <a:t> </a:t>
            </a:r>
            <a:r>
              <a:rPr dirty="0" err="1"/>
              <a:t>попали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беду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/>
              <a:t>(</a:t>
            </a:r>
            <a:r>
              <a:rPr dirty="0" err="1"/>
              <a:t>угодили</a:t>
            </a:r>
            <a:r>
              <a:rPr dirty="0"/>
              <a:t> </a:t>
            </a:r>
            <a:r>
              <a:rPr dirty="0" err="1"/>
              <a:t>в</a:t>
            </a:r>
            <a:r>
              <a:rPr dirty="0"/>
              <a:t> </a:t>
            </a:r>
            <a:r>
              <a:rPr dirty="0" err="1"/>
              <a:t>полицию</a:t>
            </a:r>
            <a:r>
              <a:rPr dirty="0"/>
              <a:t>, </a:t>
            </a:r>
            <a:r>
              <a:rPr dirty="0" err="1"/>
              <a:t>сбила</a:t>
            </a:r>
            <a:r>
              <a:rPr dirty="0"/>
              <a:t> </a:t>
            </a:r>
            <a:r>
              <a:rPr dirty="0" err="1"/>
              <a:t>машина</a:t>
            </a:r>
            <a:r>
              <a:rPr dirty="0"/>
              <a:t>, </a:t>
            </a:r>
            <a:r>
              <a:rPr dirty="0" err="1"/>
              <a:t>украли</a:t>
            </a:r>
            <a:r>
              <a:rPr dirty="0"/>
              <a:t> </a:t>
            </a:r>
            <a:r>
              <a:rPr dirty="0" err="1"/>
              <a:t>сумку</a:t>
            </a:r>
            <a:r>
              <a:rPr dirty="0"/>
              <a:t>) </a:t>
            </a:r>
            <a:r>
              <a:rPr dirty="0" err="1"/>
              <a:t>и</a:t>
            </a:r>
            <a:r>
              <a:rPr dirty="0"/>
              <a:t> </a:t>
            </a:r>
            <a:r>
              <a:rPr dirty="0" err="1"/>
              <a:t>просят</a:t>
            </a:r>
            <a:r>
              <a:rPr dirty="0"/>
              <a:t> </a:t>
            </a:r>
            <a:r>
              <a:rPr dirty="0" err="1"/>
              <a:t>перевести</a:t>
            </a:r>
            <a:r>
              <a:rPr dirty="0"/>
              <a:t> </a:t>
            </a:r>
            <a:r>
              <a:rPr lang="ru-RU" dirty="0"/>
              <a:t/>
            </a:r>
            <a:br>
              <a:rPr lang="ru-RU" dirty="0"/>
            </a:br>
            <a:r>
              <a:rPr dirty="0" err="1"/>
              <a:t>энную</a:t>
            </a:r>
            <a:r>
              <a:rPr dirty="0"/>
              <a:t> </a:t>
            </a:r>
            <a:r>
              <a:rPr dirty="0" err="1"/>
              <a:t>сумму</a:t>
            </a:r>
            <a:r>
              <a:rPr dirty="0"/>
              <a:t> </a:t>
            </a:r>
            <a:r>
              <a:rPr dirty="0" err="1"/>
              <a:t>денег</a:t>
            </a:r>
            <a:r>
              <a:rPr dirty="0"/>
              <a:t> </a:t>
            </a:r>
            <a:r>
              <a:rPr dirty="0" err="1"/>
              <a:t>на</a:t>
            </a:r>
            <a:r>
              <a:rPr dirty="0"/>
              <a:t> </a:t>
            </a:r>
            <a:r>
              <a:rPr dirty="0" err="1"/>
              <a:t>неизвестный</a:t>
            </a:r>
            <a:r>
              <a:rPr dirty="0"/>
              <a:t> </a:t>
            </a:r>
            <a:r>
              <a:rPr dirty="0" err="1"/>
              <a:t>счет</a:t>
            </a:r>
            <a:r>
              <a:rPr dirty="0"/>
              <a:t>. </a:t>
            </a:r>
          </a:p>
        </p:txBody>
      </p: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9D007D13-E6B1-4446-B182-F395C632AFBE}"/>
              </a:ext>
            </a:extLst>
          </p:cNvPr>
          <p:cNvGrpSpPr/>
          <p:nvPr/>
        </p:nvGrpSpPr>
        <p:grpSpPr>
          <a:xfrm>
            <a:off x="516316" y="4878128"/>
            <a:ext cx="8678484" cy="261610"/>
            <a:chOff x="516316" y="4878128"/>
            <a:chExt cx="8678484" cy="26161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FF85FAC3-68FA-6C45-9C01-5D79969EDD3C}"/>
                </a:ext>
              </a:extLst>
            </p:cNvPr>
            <p:cNvSpPr/>
            <p:nvPr/>
          </p:nvSpPr>
          <p:spPr>
            <a:xfrm>
              <a:off x="516316" y="4878128"/>
              <a:ext cx="2481770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100" dirty="0">
                  <a:solidFill>
                    <a:schemeClr val="accent6">
                      <a:lumMod val="40000"/>
                      <a:lumOff val="60000"/>
                    </a:schemeClr>
                  </a:solidFill>
                  <a:latin typeface="Proxima Nova Rg" panose="02000506030000020004" pitchFamily="2" charset="0"/>
                </a:rPr>
                <a:t>ФИНАНСОВОЕ МОШЕННИЧЕСТВО</a:t>
              </a:r>
            </a:p>
          </p:txBody>
        </p:sp>
        <p:cxnSp>
          <p:nvCxnSpPr>
            <p:cNvPr id="9" name="Прямая соединительная линия 8">
              <a:extLst>
                <a:ext uri="{FF2B5EF4-FFF2-40B4-BE49-F238E27FC236}">
                  <a16:creationId xmlns="" xmlns:a16="http://schemas.microsoft.com/office/drawing/2014/main" id="{22DBA582-4CA0-9D48-9181-9BB58FF23AEA}"/>
                </a:ext>
              </a:extLst>
            </p:cNvPr>
            <p:cNvCxnSpPr>
              <a:cxnSpLocks/>
            </p:cNvCxnSpPr>
            <p:nvPr/>
          </p:nvCxnSpPr>
          <p:spPr>
            <a:xfrm>
              <a:off x="2998086" y="5008933"/>
              <a:ext cx="6196714" cy="0"/>
            </a:xfrm>
            <a:prstGeom prst="line">
              <a:avLst/>
            </a:prstGeom>
            <a:noFill/>
            <a:ln w="12700" cap="flat">
              <a:solidFill>
                <a:schemeClr val="accent6">
                  <a:lumMod val="60000"/>
                  <a:lumOff val="40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sp>
        <p:nvSpPr>
          <p:cNvPr id="10" name="Прямоугольник 30">
            <a:extLst>
              <a:ext uri="{FF2B5EF4-FFF2-40B4-BE49-F238E27FC236}">
                <a16:creationId xmlns="" xmlns:a16="http://schemas.microsoft.com/office/drawing/2014/main" id="{350825A2-DFB5-C248-8ED7-9D09EC2F9B4C}"/>
              </a:ext>
            </a:extLst>
          </p:cNvPr>
          <p:cNvSpPr txBox="1"/>
          <p:nvPr/>
        </p:nvSpPr>
        <p:spPr>
          <a:xfrm>
            <a:off x="177347" y="4831987"/>
            <a:ext cx="425132" cy="338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>
              <a:defRPr sz="1600">
                <a:solidFill>
                  <a:srgbClr val="FFFFFF"/>
                </a:solidFill>
                <a:latin typeface="Proxima Nova Rg"/>
                <a:ea typeface="Proxima Nova Rg"/>
                <a:cs typeface="Proxima Nova Rg"/>
                <a:sym typeface="Proxima Nova"/>
              </a:defRPr>
            </a:pPr>
            <a:r>
              <a:rPr lang="en-US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9</a:t>
            </a:r>
            <a:endParaRPr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theme/theme1.xml><?xml version="1.0" encoding="utf-8"?>
<a:theme xmlns:a="http://schemas.openxmlformats.org/drawingml/2006/main" name="Специальное оформление">
  <a:themeElements>
    <a:clrScheme name="Специальное оформление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Специальное оформление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Специальное оформление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пециальное оформление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Специальное оформление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Специальное оформление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927</Words>
  <Application>Microsoft Office PowerPoint</Application>
  <PresentationFormat>Экран (16:9)</PresentationFormat>
  <Paragraphs>323</Paragraphs>
  <Slides>40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7" baseType="lpstr">
      <vt:lpstr>Arial</vt:lpstr>
      <vt:lpstr>Calibri</vt:lpstr>
      <vt:lpstr>Proxima Nova</vt:lpstr>
      <vt:lpstr>Proxima Nova Extrabold</vt:lpstr>
      <vt:lpstr>Proxima Nova Light</vt:lpstr>
      <vt:lpstr>Proxima Nova Rg</vt:lpstr>
      <vt:lpstr>Специальное оформление</vt:lpstr>
      <vt:lpstr>ФИНАНСОВОЕ МОШЕННИЧЕСТВО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МОШЕННИЧЕСТВО</dc:title>
  <cp:lastModifiedBy>Чагина Ольга Викторовна</cp:lastModifiedBy>
  <cp:revision>18</cp:revision>
  <dcterms:modified xsi:type="dcterms:W3CDTF">2022-06-09T12:53:54Z</dcterms:modified>
</cp:coreProperties>
</file>