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57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295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рина" initials="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9"/>
  </p:normalViewPr>
  <p:slideViewPr>
    <p:cSldViewPr snapToGrid="0" snapToObjects="1" showGuides="1">
      <p:cViewPr varScale="1">
        <p:scale>
          <a:sx n="93" d="100"/>
          <a:sy n="93" d="100"/>
        </p:scale>
        <p:origin x="726" y="78"/>
      </p:cViewPr>
      <p:guideLst>
        <p:guide orient="horz" pos="1620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56693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4595751" cy="5143500"/>
          </a:xfrm>
          <a:prstGeom prst="rect">
            <a:avLst/>
          </a:prstGeom>
          <a:solidFill>
            <a:srgbClr val="FCC4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3652" y="2939432"/>
            <a:ext cx="3872101" cy="12414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719139" y="950026"/>
            <a:ext cx="3876612" cy="171175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4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378" y="42039"/>
            <a:ext cx="1518583" cy="60912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10"/>
          <p:cNvSpPr/>
          <p:nvPr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3652" y="3253837"/>
            <a:ext cx="3598968" cy="161504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Подзаголовок 2"/>
          <p:cNvSpPr txBox="1"/>
          <p:nvPr/>
        </p:nvSpPr>
        <p:spPr>
          <a:xfrm>
            <a:off x="4619499" y="3253837"/>
            <a:ext cx="3871356" cy="1615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Образец подзаголовка</a:t>
            </a:r>
          </a:p>
        </p:txBody>
      </p:sp>
      <p:pic>
        <p:nvPicPr>
          <p:cNvPr id="42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98" y="747901"/>
            <a:ext cx="3878480" cy="155570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3650" y="1751899"/>
            <a:ext cx="4228360" cy="1241426"/>
          </a:xfrm>
          <a:prstGeom prst="rect">
            <a:avLst/>
          </a:prstGeom>
        </p:spPr>
        <p:txBody>
          <a:bodyPr/>
          <a:lstStyle>
            <a:lvl1pPr marL="285750" indent="-285750"/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719137" y="452042"/>
            <a:ext cx="6138864" cy="1183076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/>
          </a:lstStyle>
          <a:p>
            <a:r>
              <a:t>Title Text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0"/>
          <p:cNvSpPr/>
          <p:nvPr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3652" y="3253837"/>
            <a:ext cx="3598968" cy="161504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Подзаголовок 2"/>
          <p:cNvSpPr txBox="1"/>
          <p:nvPr/>
        </p:nvSpPr>
        <p:spPr>
          <a:xfrm>
            <a:off x="4619499" y="3253837"/>
            <a:ext cx="3871356" cy="1615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Образец подзаголовка</a:t>
            </a:r>
          </a:p>
        </p:txBody>
      </p:sp>
      <p:pic>
        <p:nvPicPr>
          <p:cNvPr id="62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98" y="747901"/>
            <a:ext cx="3878480" cy="1555701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3652" y="2939432"/>
            <a:ext cx="3872101" cy="12414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719139" y="950026"/>
            <a:ext cx="3876612" cy="171175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3" name="Рисунок 1" descr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920" y="-977900"/>
            <a:ext cx="1903680" cy="76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3650" y="1751899"/>
            <a:ext cx="4228360" cy="1241426"/>
          </a:xfrm>
          <a:prstGeom prst="rect">
            <a:avLst/>
          </a:prstGeom>
        </p:spPr>
        <p:txBody>
          <a:bodyPr/>
          <a:lstStyle>
            <a:lvl1pPr marL="285750" indent="-285750"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0" indent="457200">
              <a:buSzTx/>
              <a:buNone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0" indent="914400">
              <a:buSzTx/>
              <a:buNone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0" indent="1371600">
              <a:buSzTx/>
              <a:buNone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0" indent="1828800">
              <a:buSzTx/>
              <a:buNone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719139" y="468600"/>
            <a:ext cx="4232872" cy="993776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0" y="2071769"/>
            <a:ext cx="9144000" cy="99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921" y="4612883"/>
            <a:ext cx="284372" cy="28080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28650" marR="0" indent="-171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20139" marR="0" indent="-2057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Rectangle"/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82" name="Shape"/>
          <p:cNvSpPr/>
          <p:nvPr/>
        </p:nvSpPr>
        <p:spPr>
          <a:xfrm>
            <a:off x="-16992" y="3739257"/>
            <a:ext cx="9177984" cy="2800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45"/>
                </a:moveTo>
                <a:lnTo>
                  <a:pt x="21600" y="0"/>
                </a:lnTo>
                <a:lnTo>
                  <a:pt x="21534" y="21600"/>
                </a:lnTo>
                <a:lnTo>
                  <a:pt x="17" y="21556"/>
                </a:lnTo>
                <a:lnTo>
                  <a:pt x="0" y="10845"/>
                </a:lnTo>
                <a:close/>
              </a:path>
            </a:pathLst>
          </a:cu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3" name="Shape 54"/>
          <p:cNvSpPr txBox="1">
            <a:spLocks noGrp="1"/>
          </p:cNvSpPr>
          <p:nvPr>
            <p:ph type="title"/>
          </p:nvPr>
        </p:nvSpPr>
        <p:spPr>
          <a:xfrm>
            <a:off x="351625" y="1425367"/>
            <a:ext cx="3920212" cy="1640046"/>
          </a:xfrm>
          <a:prstGeom prst="rect">
            <a:avLst/>
          </a:prstGeom>
        </p:spPr>
        <p:txBody>
          <a:bodyPr lIns="91424" tIns="91424" rIns="91424" bIns="91424" anchor="b"/>
          <a:lstStyle>
            <a:lvl1pPr defTabSz="804672">
              <a:lnSpc>
                <a:spcPct val="100000"/>
              </a:lnSpc>
              <a:spcBef>
                <a:spcPts val="200"/>
              </a:spcBef>
              <a:defRPr sz="3872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ФИНАНСОВЫЙ ПЛАН СЕМЬИ </a:t>
            </a:r>
          </a:p>
        </p:txBody>
      </p:sp>
      <p:grpSp>
        <p:nvGrpSpPr>
          <p:cNvPr id="688" name="Group"/>
          <p:cNvGrpSpPr/>
          <p:nvPr/>
        </p:nvGrpSpPr>
        <p:grpSpPr>
          <a:xfrm>
            <a:off x="3917376" y="678286"/>
            <a:ext cx="5126190" cy="4128084"/>
            <a:chOff x="0" y="0"/>
            <a:chExt cx="5126188" cy="4128083"/>
          </a:xfrm>
        </p:grpSpPr>
        <p:sp>
          <p:nvSpPr>
            <p:cNvPr id="686" name="Circle"/>
            <p:cNvSpPr/>
            <p:nvPr/>
          </p:nvSpPr>
          <p:spPr>
            <a:xfrm>
              <a:off x="702011" y="0"/>
              <a:ext cx="4128085" cy="41280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687" name="Рисунок 1" descr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366"/>
              <a:ext cx="5126189" cy="3975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9" name="Прямоугольник 6"/>
          <p:cNvSpPr txBox="1"/>
          <p:nvPr/>
        </p:nvSpPr>
        <p:spPr>
          <a:xfrm>
            <a:off x="439717" y="2838193"/>
            <a:ext cx="3693228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Proxima Nova Rg"/>
                <a:ea typeface="Proxima Nova Rg"/>
                <a:cs typeface="Proxima Nova Rg"/>
                <a:sym typeface="Proxima Nova"/>
              </a:defRPr>
            </a:pPr>
            <a:endParaRPr/>
          </a:p>
          <a:p>
            <a:pPr>
              <a:defRPr sz="2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t>Покупаем больше </a:t>
            </a:r>
          </a:p>
          <a:p>
            <a:pPr>
              <a:defRPr sz="2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t>за те же деньги</a:t>
            </a:r>
          </a:p>
        </p:txBody>
      </p:sp>
      <p:sp>
        <p:nvSpPr>
          <p:cNvPr id="690" name="Circle"/>
          <p:cNvSpPr/>
          <p:nvPr/>
        </p:nvSpPr>
        <p:spPr>
          <a:xfrm>
            <a:off x="5054600" y="518591"/>
            <a:ext cx="897459" cy="8974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91" name="Circle"/>
          <p:cNvSpPr/>
          <p:nvPr/>
        </p:nvSpPr>
        <p:spPr>
          <a:xfrm>
            <a:off x="4272791" y="472732"/>
            <a:ext cx="598417" cy="59841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92" name="Circle"/>
          <p:cNvSpPr/>
          <p:nvPr/>
        </p:nvSpPr>
        <p:spPr>
          <a:xfrm>
            <a:off x="7976110" y="840849"/>
            <a:ext cx="1640046" cy="164004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93" name="Circle"/>
          <p:cNvSpPr/>
          <p:nvPr/>
        </p:nvSpPr>
        <p:spPr>
          <a:xfrm>
            <a:off x="8693739" y="4115914"/>
            <a:ext cx="763588" cy="76358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94" name="Circle"/>
          <p:cNvSpPr/>
          <p:nvPr/>
        </p:nvSpPr>
        <p:spPr>
          <a:xfrm>
            <a:off x="2962716" y="4306485"/>
            <a:ext cx="598417" cy="59841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" name="Triangle">
            <a:extLst>
              <a:ext uri="{FF2B5EF4-FFF2-40B4-BE49-F238E27FC236}">
                <a16:creationId xmlns:a16="http://schemas.microsoft.com/office/drawing/2014/main" xmlns="" id="{F7F86C76-B18D-B543-9141-97836A5C0775}"/>
              </a:ext>
            </a:extLst>
          </p:cNvPr>
          <p:cNvSpPr/>
          <p:nvPr/>
        </p:nvSpPr>
        <p:spPr>
          <a:xfrm>
            <a:off x="-16992" y="-37818"/>
            <a:ext cx="9778247" cy="1432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" y="21600"/>
                </a:lnTo>
                <a:lnTo>
                  <a:pt x="21600" y="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69A46A7C-1707-FE4A-BB64-86AFB1C4F2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4479"/>
          <a:stretch>
            <a:fillRect/>
          </a:stretch>
        </p:blipFill>
        <p:spPr>
          <a:xfrm>
            <a:off x="314388" y="75627"/>
            <a:ext cx="2928625" cy="773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angle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7" name="Shape 60"/>
          <p:cNvSpPr txBox="1"/>
          <p:nvPr/>
        </p:nvSpPr>
        <p:spPr>
          <a:xfrm>
            <a:off x="706437" y="453734"/>
            <a:ext cx="2526607" cy="1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4300">
                <a:solidFill>
                  <a:schemeClr val="accent5">
                    <a:lumOff val="10098"/>
                  </a:scheme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Слайд 9</a:t>
            </a:r>
          </a:p>
        </p:txBody>
      </p:sp>
      <p:sp>
        <p:nvSpPr>
          <p:cNvPr id="738" name="Line"/>
          <p:cNvSpPr/>
          <p:nvPr/>
        </p:nvSpPr>
        <p:spPr>
          <a:xfrm>
            <a:off x="3299767" y="433238"/>
            <a:ext cx="1390" cy="907654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9" name="Прямоугольник 30"/>
          <p:cNvSpPr txBox="1"/>
          <p:nvPr/>
        </p:nvSpPr>
        <p:spPr>
          <a:xfrm>
            <a:off x="567554" y="1900685"/>
            <a:ext cx="7112152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Шаг</a:t>
            </a:r>
            <a:r>
              <a:rPr dirty="0"/>
              <a:t> 4. </a:t>
            </a:r>
            <a:r>
              <a:rPr dirty="0" err="1"/>
              <a:t>Составьте</a:t>
            </a:r>
            <a:r>
              <a:rPr dirty="0"/>
              <a:t> </a:t>
            </a:r>
            <a:r>
              <a:rPr dirty="0" err="1"/>
              <a:t>план</a:t>
            </a:r>
            <a:r>
              <a:rPr dirty="0"/>
              <a:t>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Учтите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нем</a:t>
            </a:r>
            <a:r>
              <a:rPr dirty="0"/>
              <a:t> </a:t>
            </a:r>
            <a:r>
              <a:rPr dirty="0" err="1"/>
              <a:t>свои</a:t>
            </a:r>
            <a:r>
              <a:rPr dirty="0"/>
              <a:t> </a:t>
            </a:r>
            <a:r>
              <a:rPr dirty="0" err="1"/>
              <a:t>ежемесячные</a:t>
            </a:r>
            <a:r>
              <a:rPr dirty="0"/>
              <a:t> </a:t>
            </a:r>
            <a:r>
              <a:rPr dirty="0" err="1"/>
              <a:t>траты</a:t>
            </a:r>
            <a:r>
              <a:rPr dirty="0"/>
              <a:t>. </a:t>
            </a:r>
            <a:r>
              <a:rPr dirty="0" err="1"/>
              <a:t>Проработайте</a:t>
            </a:r>
            <a:r>
              <a:rPr dirty="0"/>
              <a:t> </a:t>
            </a:r>
            <a:r>
              <a:rPr dirty="0" err="1"/>
              <a:t>разные</a:t>
            </a:r>
            <a:r>
              <a:rPr dirty="0"/>
              <a:t> </a:t>
            </a:r>
            <a:r>
              <a:rPr dirty="0" err="1"/>
              <a:t>варианты</a:t>
            </a:r>
            <a:r>
              <a:rPr dirty="0"/>
              <a:t> </a:t>
            </a:r>
            <a:r>
              <a:rPr dirty="0" err="1"/>
              <a:t>достижения</a:t>
            </a:r>
            <a:r>
              <a:rPr dirty="0"/>
              <a:t> </a:t>
            </a:r>
            <a:r>
              <a:rPr dirty="0" err="1"/>
              <a:t>целей</a:t>
            </a:r>
            <a:r>
              <a:rPr dirty="0"/>
              <a:t>: </a:t>
            </a:r>
            <a:r>
              <a:rPr dirty="0" err="1"/>
              <a:t>накопить</a:t>
            </a:r>
            <a:r>
              <a:rPr dirty="0"/>
              <a:t>, </a:t>
            </a:r>
            <a:r>
              <a:rPr dirty="0" err="1"/>
              <a:t>взять</a:t>
            </a:r>
            <a:r>
              <a:rPr dirty="0"/>
              <a:t> </a:t>
            </a:r>
            <a:r>
              <a:rPr dirty="0" err="1"/>
              <a:t>деньги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долг</a:t>
            </a:r>
            <a:r>
              <a:rPr dirty="0"/>
              <a:t>, </a:t>
            </a:r>
            <a:r>
              <a:rPr dirty="0" err="1"/>
              <a:t>получить</a:t>
            </a:r>
            <a:r>
              <a:rPr dirty="0"/>
              <a:t> </a:t>
            </a:r>
            <a:r>
              <a:rPr dirty="0" err="1"/>
              <a:t>кредит</a:t>
            </a:r>
            <a:r>
              <a:rPr dirty="0"/>
              <a:t>. </a:t>
            </a:r>
            <a:br>
              <a:rPr dirty="0"/>
            </a:b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каждой</a:t>
            </a:r>
            <a:r>
              <a:rPr dirty="0"/>
              <a:t> </a:t>
            </a:r>
            <a:r>
              <a:rPr dirty="0" err="1"/>
              <a:t>цели</a:t>
            </a:r>
            <a:r>
              <a:rPr dirty="0"/>
              <a:t> </a:t>
            </a:r>
            <a:r>
              <a:rPr dirty="0" err="1"/>
              <a:t>выберите</a:t>
            </a:r>
            <a:r>
              <a:rPr dirty="0"/>
              <a:t> </a:t>
            </a:r>
            <a:r>
              <a:rPr dirty="0" err="1"/>
              <a:t>те</a:t>
            </a:r>
            <a:r>
              <a:rPr dirty="0"/>
              <a:t>, </a:t>
            </a:r>
            <a:r>
              <a:rPr dirty="0" err="1"/>
              <a:t>которых</a:t>
            </a:r>
            <a:r>
              <a:rPr dirty="0"/>
              <a:t> </a:t>
            </a:r>
            <a:r>
              <a:rPr dirty="0" err="1"/>
              <a:t>будете</a:t>
            </a:r>
            <a:r>
              <a:rPr dirty="0"/>
              <a:t> </a:t>
            </a:r>
            <a:r>
              <a:rPr dirty="0" err="1"/>
              <a:t>придерживаться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плане</a:t>
            </a:r>
            <a:r>
              <a:rPr dirty="0"/>
              <a:t> </a:t>
            </a:r>
            <a:br>
              <a:rPr dirty="0"/>
            </a:b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жизни</a:t>
            </a:r>
            <a:r>
              <a:rPr dirty="0"/>
              <a:t>.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забудьте</a:t>
            </a:r>
            <a:r>
              <a:rPr dirty="0"/>
              <a:t> </a:t>
            </a:r>
            <a:r>
              <a:rPr dirty="0" err="1"/>
              <a:t>учесть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плане</a:t>
            </a:r>
            <a:r>
              <a:rPr dirty="0"/>
              <a:t> </a:t>
            </a:r>
            <a:r>
              <a:rPr dirty="0" err="1"/>
              <a:t>сумму</a:t>
            </a:r>
            <a:r>
              <a:rPr dirty="0"/>
              <a:t>, </a:t>
            </a:r>
            <a:r>
              <a:rPr dirty="0" err="1"/>
              <a:t>которую</a:t>
            </a:r>
            <a:r>
              <a:rPr dirty="0"/>
              <a:t> </a:t>
            </a:r>
            <a:r>
              <a:rPr dirty="0" err="1"/>
              <a:t>будете</a:t>
            </a:r>
            <a:r>
              <a:rPr dirty="0"/>
              <a:t> </a:t>
            </a:r>
            <a:r>
              <a:rPr dirty="0" err="1"/>
              <a:t>откладывать</a:t>
            </a:r>
            <a:r>
              <a:rPr dirty="0"/>
              <a:t> </a:t>
            </a:r>
            <a:br>
              <a:rPr dirty="0"/>
            </a:b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сбережения</a:t>
            </a:r>
            <a:r>
              <a:rPr dirty="0"/>
              <a:t>, </a:t>
            </a:r>
            <a:r>
              <a:rPr dirty="0" err="1"/>
              <a:t>подумать</a:t>
            </a:r>
            <a:r>
              <a:rPr dirty="0"/>
              <a:t> </a:t>
            </a:r>
            <a:r>
              <a:rPr dirty="0" err="1"/>
              <a:t>о</a:t>
            </a:r>
            <a:r>
              <a:rPr dirty="0"/>
              <a:t> </a:t>
            </a:r>
            <a:r>
              <a:rPr dirty="0" err="1"/>
              <a:t>будущей</a:t>
            </a:r>
            <a:r>
              <a:rPr dirty="0"/>
              <a:t> </a:t>
            </a:r>
            <a:r>
              <a:rPr dirty="0" err="1"/>
              <a:t>пенсии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страховке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/>
              <a:t>(</a:t>
            </a:r>
            <a:r>
              <a:rPr dirty="0" err="1"/>
              <a:t>особенно</a:t>
            </a:r>
            <a:r>
              <a:rPr dirty="0"/>
              <a:t>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собираетесь</a:t>
            </a:r>
            <a:r>
              <a:rPr dirty="0"/>
              <a:t> </a:t>
            </a:r>
            <a:r>
              <a:rPr dirty="0" err="1"/>
              <a:t>брать</a:t>
            </a:r>
            <a:r>
              <a:rPr dirty="0"/>
              <a:t> </a:t>
            </a:r>
            <a:r>
              <a:rPr dirty="0" err="1"/>
              <a:t>кредит</a:t>
            </a:r>
            <a:r>
              <a:rPr dirty="0"/>
              <a:t>).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18A488A-3574-3946-8A48-44260C4C65FD}"/>
              </a:ext>
            </a:extLst>
          </p:cNvPr>
          <p:cNvGrpSpPr/>
          <p:nvPr/>
        </p:nvGrpSpPr>
        <p:grpSpPr>
          <a:xfrm>
            <a:off x="516316" y="4878128"/>
            <a:ext cx="8678484" cy="261610"/>
            <a:chOff x="516316" y="4878128"/>
            <a:chExt cx="8678484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9C337B58-6155-6A4B-80B4-25D2377DE75D}"/>
                </a:ext>
              </a:extLst>
            </p:cNvPr>
            <p:cNvSpPr/>
            <p:nvPr/>
          </p:nvSpPr>
          <p:spPr>
            <a:xfrm>
              <a:off x="516316" y="4878128"/>
              <a:ext cx="21339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roxima Nova Rg" panose="02000506030000020004" pitchFamily="2" charset="0"/>
                </a:rPr>
                <a:t>ФИНАНСОВЫЙ ПЛАН СЕМЬИ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54CB0746-E26C-6444-AB8A-B0C03891868F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34" y="5008933"/>
              <a:ext cx="6544566" cy="0"/>
            </a:xfrm>
            <a:prstGeom prst="line">
              <a:avLst/>
            </a:prstGeom>
            <a:noFill/>
            <a:ln w="127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xmlns="" id="{9E5A3462-C283-C54B-BB92-E48E38EB6E05}"/>
              </a:ext>
            </a:extLst>
          </p:cNvPr>
          <p:cNvSpPr txBox="1"/>
          <p:nvPr/>
        </p:nvSpPr>
        <p:spPr>
          <a:xfrm>
            <a:off x="177347" y="4831987"/>
            <a:ext cx="4251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10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Rectangle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42" name="Shape 60"/>
          <p:cNvSpPr txBox="1"/>
          <p:nvPr/>
        </p:nvSpPr>
        <p:spPr>
          <a:xfrm>
            <a:off x="706437" y="453734"/>
            <a:ext cx="2526607" cy="1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 fontScale="92500"/>
          </a:bodyPr>
          <a:lstStyle>
            <a:lvl1pPr>
              <a:defRPr sz="4300">
                <a:solidFill>
                  <a:schemeClr val="accent5">
                    <a:lumOff val="10098"/>
                  </a:scheme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Слайд 10</a:t>
            </a:r>
          </a:p>
        </p:txBody>
      </p:sp>
      <p:sp>
        <p:nvSpPr>
          <p:cNvPr id="743" name="Line"/>
          <p:cNvSpPr/>
          <p:nvPr/>
        </p:nvSpPr>
        <p:spPr>
          <a:xfrm>
            <a:off x="3299767" y="433238"/>
            <a:ext cx="1390" cy="907654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4" name="Прямоугольник 30"/>
          <p:cNvSpPr txBox="1"/>
          <p:nvPr/>
        </p:nvSpPr>
        <p:spPr>
          <a:xfrm>
            <a:off x="499340" y="1266302"/>
            <a:ext cx="7807526" cy="3738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учесть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составлении</a:t>
            </a:r>
            <a:r>
              <a:rPr dirty="0"/>
              <a:t> </a:t>
            </a:r>
            <a:r>
              <a:rPr dirty="0" err="1"/>
              <a:t>семейного</a:t>
            </a:r>
            <a:r>
              <a:rPr dirty="0"/>
              <a:t> </a:t>
            </a:r>
            <a:r>
              <a:rPr dirty="0" err="1"/>
              <a:t>плана</a:t>
            </a:r>
            <a:r>
              <a:rPr dirty="0"/>
              <a:t>? </a:t>
            </a:r>
            <a:r>
              <a:rPr dirty="0" err="1"/>
              <a:t>Интересы</a:t>
            </a:r>
            <a:r>
              <a:rPr dirty="0"/>
              <a:t> </a:t>
            </a:r>
            <a:r>
              <a:rPr dirty="0" err="1"/>
              <a:t>всех</a:t>
            </a:r>
            <a:r>
              <a:rPr dirty="0"/>
              <a:t> </a:t>
            </a:r>
            <a:r>
              <a:rPr dirty="0" err="1"/>
              <a:t>членов</a:t>
            </a:r>
            <a:r>
              <a:rPr dirty="0"/>
              <a:t> </a:t>
            </a:r>
            <a:r>
              <a:rPr dirty="0" err="1"/>
              <a:t>семьи</a:t>
            </a:r>
            <a:r>
              <a:rPr dirty="0"/>
              <a:t>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семейном</a:t>
            </a:r>
            <a:r>
              <a:rPr dirty="0"/>
              <a:t> </a:t>
            </a:r>
            <a:r>
              <a:rPr dirty="0" err="1"/>
              <a:t>финансовом</a:t>
            </a:r>
            <a:r>
              <a:rPr dirty="0"/>
              <a:t> </a:t>
            </a:r>
            <a:r>
              <a:rPr dirty="0" err="1"/>
              <a:t>планировании</a:t>
            </a:r>
            <a:r>
              <a:rPr dirty="0"/>
              <a:t> </a:t>
            </a: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учитывать</a:t>
            </a:r>
            <a:r>
              <a:rPr dirty="0"/>
              <a:t> </a:t>
            </a:r>
            <a:r>
              <a:rPr dirty="0" err="1"/>
              <a:t>интересы</a:t>
            </a:r>
            <a:r>
              <a:rPr dirty="0"/>
              <a:t> </a:t>
            </a:r>
            <a:r>
              <a:rPr dirty="0" err="1"/>
              <a:t>всех</a:t>
            </a:r>
            <a:r>
              <a:rPr dirty="0"/>
              <a:t> </a:t>
            </a:r>
            <a:r>
              <a:rPr dirty="0" err="1"/>
              <a:t>членов</a:t>
            </a:r>
            <a:r>
              <a:rPr dirty="0"/>
              <a:t> </a:t>
            </a:r>
            <a:r>
              <a:rPr dirty="0" err="1"/>
              <a:t>семьи</a:t>
            </a:r>
            <a:r>
              <a:rPr dirty="0"/>
              <a:t>. </a:t>
            </a:r>
            <a:r>
              <a:rPr dirty="0" err="1"/>
              <a:t>Дети</a:t>
            </a:r>
            <a:r>
              <a:rPr dirty="0"/>
              <a:t> </a:t>
            </a:r>
            <a:r>
              <a:rPr dirty="0" err="1"/>
              <a:t>растут</a:t>
            </a:r>
            <a:r>
              <a:rPr dirty="0"/>
              <a:t>, </a:t>
            </a:r>
            <a:r>
              <a:rPr dirty="0" err="1"/>
              <a:t>им</a:t>
            </a:r>
            <a:r>
              <a:rPr dirty="0"/>
              <a:t> </a:t>
            </a: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часто</a:t>
            </a:r>
            <a:r>
              <a:rPr dirty="0"/>
              <a:t> </a:t>
            </a:r>
            <a:r>
              <a:rPr dirty="0" err="1"/>
              <a:t>покупать</a:t>
            </a:r>
            <a:r>
              <a:rPr dirty="0"/>
              <a:t> </a:t>
            </a:r>
            <a:r>
              <a:rPr dirty="0" err="1"/>
              <a:t>новую</a:t>
            </a:r>
            <a:r>
              <a:rPr dirty="0"/>
              <a:t> </a:t>
            </a:r>
            <a:r>
              <a:rPr dirty="0" err="1"/>
              <a:t>одежду</a:t>
            </a:r>
            <a:r>
              <a:rPr dirty="0"/>
              <a:t>/</a:t>
            </a:r>
            <a:r>
              <a:rPr dirty="0" err="1"/>
              <a:t>обувь</a:t>
            </a:r>
            <a:r>
              <a:rPr dirty="0"/>
              <a:t>, </a:t>
            </a:r>
            <a:r>
              <a:rPr dirty="0" err="1"/>
              <a:t>а</a:t>
            </a:r>
            <a:r>
              <a:rPr dirty="0"/>
              <a:t> </a:t>
            </a:r>
            <a:r>
              <a:rPr dirty="0" err="1"/>
              <a:t>родителям</a:t>
            </a:r>
            <a:r>
              <a:rPr dirty="0"/>
              <a:t> </a:t>
            </a:r>
            <a:r>
              <a:rPr dirty="0" err="1"/>
              <a:t>необходим</a:t>
            </a:r>
            <a:r>
              <a:rPr dirty="0"/>
              <a:t> </a:t>
            </a:r>
            <a:r>
              <a:rPr dirty="0" err="1"/>
              <a:t>отдых</a:t>
            </a:r>
            <a:r>
              <a:rPr dirty="0"/>
              <a:t>.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этом</a:t>
            </a:r>
            <a:r>
              <a:rPr dirty="0"/>
              <a:t> </a:t>
            </a:r>
            <a:r>
              <a:rPr dirty="0" err="1"/>
              <a:t>вся</a:t>
            </a:r>
            <a:r>
              <a:rPr dirty="0"/>
              <a:t> </a:t>
            </a:r>
            <a:r>
              <a:rPr dirty="0" err="1"/>
              <a:t>семья</a:t>
            </a:r>
            <a:r>
              <a:rPr dirty="0"/>
              <a:t> (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те</a:t>
            </a:r>
            <a:r>
              <a:rPr dirty="0"/>
              <a:t>, </a:t>
            </a:r>
            <a:r>
              <a:rPr dirty="0" err="1"/>
              <a:t>кто</a:t>
            </a:r>
            <a:r>
              <a:rPr dirty="0"/>
              <a:t> </a:t>
            </a:r>
            <a:r>
              <a:rPr dirty="0" err="1"/>
              <a:t>зарабатывает</a:t>
            </a:r>
            <a:r>
              <a:rPr dirty="0"/>
              <a:t> </a:t>
            </a:r>
            <a:r>
              <a:rPr dirty="0" err="1"/>
              <a:t>деньги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обеспечивает</a:t>
            </a:r>
            <a:r>
              <a:rPr dirty="0"/>
              <a:t> </a:t>
            </a:r>
            <a:r>
              <a:rPr dirty="0" err="1"/>
              <a:t>семье</a:t>
            </a:r>
            <a:r>
              <a:rPr dirty="0"/>
              <a:t> </a:t>
            </a:r>
            <a:r>
              <a:rPr dirty="0" err="1"/>
              <a:t>доход</a:t>
            </a:r>
            <a:r>
              <a:rPr dirty="0"/>
              <a:t>) </a:t>
            </a:r>
            <a:r>
              <a:rPr dirty="0" err="1"/>
              <a:t>должна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курсе</a:t>
            </a:r>
            <a:r>
              <a:rPr dirty="0"/>
              <a:t> </a:t>
            </a:r>
            <a:r>
              <a:rPr dirty="0" err="1"/>
              <a:t>общих</a:t>
            </a:r>
            <a:r>
              <a:rPr dirty="0"/>
              <a:t> </a:t>
            </a:r>
            <a:r>
              <a:rPr dirty="0" err="1"/>
              <a:t>целей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заинтересована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достижении</a:t>
            </a:r>
            <a:r>
              <a:rPr dirty="0"/>
              <a:t>.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минимум</a:t>
            </a:r>
            <a:r>
              <a:rPr dirty="0"/>
              <a:t> </a:t>
            </a:r>
            <a:r>
              <a:rPr dirty="0" err="1"/>
              <a:t>убережет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конфликтов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финансовой</a:t>
            </a:r>
            <a:r>
              <a:rPr dirty="0"/>
              <a:t> </a:t>
            </a:r>
            <a:r>
              <a:rPr dirty="0" err="1"/>
              <a:t>почве</a:t>
            </a:r>
            <a:r>
              <a:rPr dirty="0"/>
              <a:t>.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000" dirty="0"/>
          </a:p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Страховая</a:t>
            </a:r>
            <a:r>
              <a:rPr dirty="0"/>
              <a:t> </a:t>
            </a:r>
            <a:r>
              <a:rPr dirty="0" err="1"/>
              <a:t>защита</a:t>
            </a:r>
            <a:r>
              <a:rPr dirty="0"/>
              <a:t>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Часто</a:t>
            </a:r>
            <a:r>
              <a:rPr dirty="0"/>
              <a:t>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пренебрегаем</a:t>
            </a:r>
            <a:r>
              <a:rPr dirty="0"/>
              <a:t> </a:t>
            </a:r>
            <a:r>
              <a:rPr dirty="0" err="1"/>
              <a:t>страхованием</a:t>
            </a:r>
            <a:r>
              <a:rPr dirty="0"/>
              <a:t> </a:t>
            </a:r>
            <a:r>
              <a:rPr dirty="0" err="1"/>
              <a:t>жизни</a:t>
            </a:r>
            <a:r>
              <a:rPr dirty="0"/>
              <a:t>, </a:t>
            </a:r>
            <a:r>
              <a:rPr dirty="0" err="1"/>
              <a:t>максимум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у</a:t>
            </a:r>
            <a:r>
              <a:rPr dirty="0"/>
              <a:t> </a:t>
            </a:r>
            <a:r>
              <a:rPr dirty="0" err="1"/>
              <a:t>нас</a:t>
            </a:r>
            <a:r>
              <a:rPr dirty="0"/>
              <a:t> </a:t>
            </a:r>
            <a:r>
              <a:rPr dirty="0" err="1"/>
              <a:t>есть</a:t>
            </a:r>
            <a:r>
              <a:rPr dirty="0"/>
              <a:t>, —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полис</a:t>
            </a:r>
            <a:r>
              <a:rPr dirty="0"/>
              <a:t> ОМС.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один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кормильцев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хуже</a:t>
            </a:r>
            <a:r>
              <a:rPr dirty="0"/>
              <a:t>, </a:t>
            </a:r>
            <a:r>
              <a:rPr dirty="0" err="1"/>
              <a:t>единственный</a:t>
            </a:r>
            <a:r>
              <a:rPr dirty="0"/>
              <a:t> </a:t>
            </a:r>
            <a:r>
              <a:rPr dirty="0" err="1"/>
              <a:t>кормилец</a:t>
            </a:r>
            <a:r>
              <a:rPr dirty="0"/>
              <a:t> </a:t>
            </a:r>
            <a:r>
              <a:rPr dirty="0" err="1"/>
              <a:t>вдруг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сможет</a:t>
            </a:r>
            <a:r>
              <a:rPr dirty="0"/>
              <a:t> </a:t>
            </a:r>
            <a:r>
              <a:rPr dirty="0" err="1"/>
              <a:t>обеспечивать</a:t>
            </a:r>
            <a:r>
              <a:rPr dirty="0"/>
              <a:t> </a:t>
            </a:r>
            <a:r>
              <a:rPr dirty="0" err="1"/>
              <a:t>семью</a:t>
            </a:r>
            <a:r>
              <a:rPr dirty="0"/>
              <a:t>, </a:t>
            </a:r>
            <a:r>
              <a:rPr dirty="0" err="1"/>
              <a:t>бюджет</a:t>
            </a:r>
            <a:r>
              <a:rPr dirty="0"/>
              <a:t> </a:t>
            </a:r>
            <a:r>
              <a:rPr dirty="0" err="1"/>
              <a:t>неумолимо</a:t>
            </a:r>
            <a:r>
              <a:rPr dirty="0"/>
              <a:t> «</a:t>
            </a:r>
            <a:r>
              <a:rPr dirty="0" err="1"/>
              <a:t>поедет</a:t>
            </a:r>
            <a:r>
              <a:rPr dirty="0"/>
              <a:t>». </a:t>
            </a:r>
            <a:r>
              <a:rPr dirty="0" err="1"/>
              <a:t>Страховка</a:t>
            </a:r>
            <a:r>
              <a:rPr dirty="0"/>
              <a:t> </a:t>
            </a:r>
            <a:r>
              <a:rPr dirty="0" err="1"/>
              <a:t>сгладит</a:t>
            </a:r>
            <a:r>
              <a:rPr dirty="0"/>
              <a:t> </a:t>
            </a:r>
            <a:r>
              <a:rPr dirty="0" err="1"/>
              <a:t>последствия</a:t>
            </a:r>
            <a:r>
              <a:rPr dirty="0"/>
              <a:t> </a:t>
            </a:r>
            <a:r>
              <a:rPr dirty="0" err="1"/>
              <a:t>утраты</a:t>
            </a:r>
            <a:r>
              <a:rPr dirty="0"/>
              <a:t> </a:t>
            </a:r>
            <a:r>
              <a:rPr dirty="0" err="1"/>
              <a:t>трудоспособности</a:t>
            </a:r>
            <a:r>
              <a:rPr dirty="0"/>
              <a:t>.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/>
              <a:t> </a:t>
            </a:r>
            <a:endParaRPr sz="1000" dirty="0"/>
          </a:p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Самостоятельно</a:t>
            </a:r>
            <a:r>
              <a:rPr dirty="0"/>
              <a:t> </a:t>
            </a:r>
            <a:r>
              <a:rPr dirty="0" err="1"/>
              <a:t>копить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пенсию</a:t>
            </a:r>
            <a:r>
              <a:rPr dirty="0"/>
              <a:t>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привыкли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пенсионные</a:t>
            </a:r>
            <a:r>
              <a:rPr dirty="0"/>
              <a:t> </a:t>
            </a:r>
            <a:r>
              <a:rPr dirty="0" err="1"/>
              <a:t>отчисления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нас</a:t>
            </a:r>
            <a:r>
              <a:rPr dirty="0"/>
              <a:t> </a:t>
            </a:r>
            <a:r>
              <a:rPr dirty="0" err="1"/>
              <a:t>делает</a:t>
            </a:r>
            <a:r>
              <a:rPr dirty="0"/>
              <a:t> </a:t>
            </a:r>
            <a:r>
              <a:rPr dirty="0" err="1"/>
              <a:t>работодатель</a:t>
            </a:r>
            <a:r>
              <a:rPr dirty="0"/>
              <a:t>.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означает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старости</a:t>
            </a:r>
            <a:r>
              <a:rPr dirty="0"/>
              <a:t>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будем</a:t>
            </a:r>
            <a:r>
              <a:rPr dirty="0"/>
              <a:t> </a:t>
            </a:r>
            <a:r>
              <a:rPr dirty="0" err="1"/>
              <a:t>хорошо</a:t>
            </a:r>
            <a:r>
              <a:rPr dirty="0"/>
              <a:t> </a:t>
            </a:r>
            <a:r>
              <a:rPr dirty="0" err="1"/>
              <a:t>обеспечены</a:t>
            </a:r>
            <a:r>
              <a:rPr dirty="0"/>
              <a:t>. </a:t>
            </a:r>
            <a:r>
              <a:rPr dirty="0" err="1"/>
              <a:t>Возможно</a:t>
            </a:r>
            <a:r>
              <a:rPr dirty="0"/>
              <a:t>, </a:t>
            </a:r>
            <a:r>
              <a:rPr dirty="0" err="1"/>
              <a:t>пора</a:t>
            </a:r>
            <a:r>
              <a:rPr dirty="0"/>
              <a:t> </a:t>
            </a:r>
            <a:r>
              <a:rPr dirty="0" err="1"/>
              <a:t>завести</a:t>
            </a:r>
            <a:r>
              <a:rPr dirty="0"/>
              <a:t> </a:t>
            </a:r>
            <a:r>
              <a:rPr dirty="0" err="1"/>
              <a:t>графу</a:t>
            </a:r>
            <a:r>
              <a:rPr dirty="0"/>
              <a:t> «</a:t>
            </a:r>
            <a:r>
              <a:rPr dirty="0" err="1"/>
              <a:t>пенсия</a:t>
            </a:r>
            <a:r>
              <a:rPr dirty="0"/>
              <a:t>»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вашем</a:t>
            </a:r>
            <a:r>
              <a:rPr dirty="0"/>
              <a:t> </a:t>
            </a:r>
            <a:r>
              <a:rPr dirty="0" err="1"/>
              <a:t>финплане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начать</a:t>
            </a:r>
            <a:r>
              <a:rPr dirty="0"/>
              <a:t> </a:t>
            </a:r>
            <a:r>
              <a:rPr dirty="0" err="1"/>
              <a:t>делать</a:t>
            </a:r>
            <a:r>
              <a:rPr dirty="0"/>
              <a:t> </a:t>
            </a:r>
            <a:r>
              <a:rPr dirty="0" err="1"/>
              <a:t>накопления</a:t>
            </a:r>
            <a:r>
              <a:rPr dirty="0"/>
              <a:t>? </a:t>
            </a:r>
          </a:p>
          <a:p>
            <a:pPr>
              <a:lnSpc>
                <a:spcPct val="90000"/>
              </a:lnSpc>
              <a:defRPr sz="13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45B1878C-5194-2E46-84A9-3AFECBA3EAB1}"/>
              </a:ext>
            </a:extLst>
          </p:cNvPr>
          <p:cNvGrpSpPr/>
          <p:nvPr/>
        </p:nvGrpSpPr>
        <p:grpSpPr>
          <a:xfrm>
            <a:off x="516316" y="4878128"/>
            <a:ext cx="8678484" cy="261610"/>
            <a:chOff x="516316" y="4878128"/>
            <a:chExt cx="8678484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1400D52B-8E63-604A-A44A-E7668DAE1E1A}"/>
                </a:ext>
              </a:extLst>
            </p:cNvPr>
            <p:cNvSpPr/>
            <p:nvPr/>
          </p:nvSpPr>
          <p:spPr>
            <a:xfrm>
              <a:off x="516316" y="4878128"/>
              <a:ext cx="21339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roxima Nova Rg" panose="02000506030000020004" pitchFamily="2" charset="0"/>
                </a:rPr>
                <a:t>ФИНАНСОВЫЙ ПЛАН СЕМЬИ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B186A797-58C1-C64C-BAAE-391E31A70019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34" y="5008933"/>
              <a:ext cx="6544566" cy="0"/>
            </a:xfrm>
            <a:prstGeom prst="line">
              <a:avLst/>
            </a:prstGeom>
            <a:noFill/>
            <a:ln w="127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xmlns="" id="{95CF3689-6566-8941-A488-40E1A19169DF}"/>
              </a:ext>
            </a:extLst>
          </p:cNvPr>
          <p:cNvSpPr txBox="1"/>
          <p:nvPr/>
        </p:nvSpPr>
        <p:spPr>
          <a:xfrm>
            <a:off x="177347" y="4831987"/>
            <a:ext cx="4251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11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Rectangle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47" name="Shape 60"/>
          <p:cNvSpPr txBox="1"/>
          <p:nvPr/>
        </p:nvSpPr>
        <p:spPr>
          <a:xfrm>
            <a:off x="706437" y="453734"/>
            <a:ext cx="2526607" cy="1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 fontScale="92500"/>
          </a:bodyPr>
          <a:lstStyle>
            <a:lvl1pPr>
              <a:defRPr sz="4300">
                <a:solidFill>
                  <a:schemeClr val="accent5">
                    <a:lumOff val="10098"/>
                  </a:scheme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Слайд 10</a:t>
            </a:r>
          </a:p>
        </p:txBody>
      </p:sp>
      <p:sp>
        <p:nvSpPr>
          <p:cNvPr id="748" name="Line"/>
          <p:cNvSpPr/>
          <p:nvPr/>
        </p:nvSpPr>
        <p:spPr>
          <a:xfrm>
            <a:off x="3299767" y="433238"/>
            <a:ext cx="1390" cy="907654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9" name="Прямоугольник 30"/>
          <p:cNvSpPr txBox="1"/>
          <p:nvPr/>
        </p:nvSpPr>
        <p:spPr>
          <a:xfrm>
            <a:off x="541427" y="1465256"/>
            <a:ext cx="7807526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Сбережения</a:t>
            </a:r>
            <a:endParaRPr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Сбережения</a:t>
            </a:r>
            <a:r>
              <a:rPr dirty="0"/>
              <a:t> </a:t>
            </a:r>
            <a:r>
              <a:rPr dirty="0" err="1"/>
              <a:t>обеспечат</a:t>
            </a:r>
            <a:r>
              <a:rPr dirty="0"/>
              <a:t> </a:t>
            </a:r>
            <a:r>
              <a:rPr dirty="0" err="1"/>
              <a:t>финансовую</a:t>
            </a:r>
            <a:r>
              <a:rPr dirty="0"/>
              <a:t> «</a:t>
            </a:r>
            <a:r>
              <a:rPr dirty="0" err="1"/>
              <a:t>подушку</a:t>
            </a:r>
            <a:r>
              <a:rPr dirty="0"/>
              <a:t> </a:t>
            </a:r>
            <a:r>
              <a:rPr dirty="0" err="1"/>
              <a:t>безопасности</a:t>
            </a:r>
            <a:r>
              <a:rPr dirty="0"/>
              <a:t>»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случае</a:t>
            </a:r>
            <a:r>
              <a:rPr dirty="0"/>
              <a:t> </a:t>
            </a:r>
            <a:r>
              <a:rPr dirty="0" err="1"/>
              <a:t>потери</a:t>
            </a:r>
            <a:r>
              <a:rPr dirty="0"/>
              <a:t> </a:t>
            </a:r>
            <a:r>
              <a:rPr dirty="0" err="1"/>
              <a:t>работы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внезапных</a:t>
            </a:r>
            <a:r>
              <a:rPr dirty="0"/>
              <a:t> </a:t>
            </a:r>
            <a:r>
              <a:rPr dirty="0" err="1"/>
              <a:t>срочных</a:t>
            </a:r>
            <a:r>
              <a:rPr dirty="0"/>
              <a:t> </a:t>
            </a:r>
            <a:r>
              <a:rPr dirty="0" err="1"/>
              <a:t>трат</a:t>
            </a:r>
            <a:r>
              <a:rPr dirty="0"/>
              <a:t>. </a:t>
            </a:r>
            <a:r>
              <a:rPr dirty="0" err="1"/>
              <a:t>Источником</a:t>
            </a:r>
            <a:r>
              <a:rPr dirty="0"/>
              <a:t> </a:t>
            </a:r>
            <a:r>
              <a:rPr dirty="0" err="1"/>
              <a:t>сбережений</a:t>
            </a:r>
            <a:r>
              <a:rPr dirty="0"/>
              <a:t> </a:t>
            </a:r>
            <a:r>
              <a:rPr dirty="0" err="1"/>
              <a:t>могут</a:t>
            </a:r>
            <a:r>
              <a:rPr dirty="0"/>
              <a:t> </a:t>
            </a:r>
            <a:r>
              <a:rPr dirty="0" err="1"/>
              <a:t>стать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деньги</a:t>
            </a:r>
            <a:r>
              <a:rPr dirty="0"/>
              <a:t>, </a:t>
            </a:r>
            <a:r>
              <a:rPr dirty="0" err="1"/>
              <a:t>отложенные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зарплаты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скрытые</a:t>
            </a:r>
            <a:r>
              <a:rPr dirty="0"/>
              <a:t> </a:t>
            </a:r>
            <a:r>
              <a:rPr dirty="0" err="1"/>
              <a:t>возможности</a:t>
            </a:r>
            <a:r>
              <a:rPr dirty="0"/>
              <a:t>, </a:t>
            </a:r>
            <a:r>
              <a:rPr dirty="0" err="1"/>
              <a:t>например</a:t>
            </a:r>
            <a:r>
              <a:rPr dirty="0"/>
              <a:t> </a:t>
            </a:r>
            <a:r>
              <a:rPr dirty="0" err="1"/>
              <a:t>получение</a:t>
            </a:r>
            <a:r>
              <a:rPr dirty="0"/>
              <a:t> </a:t>
            </a:r>
            <a:r>
              <a:rPr dirty="0" err="1"/>
              <a:t>налоговых</a:t>
            </a:r>
            <a:r>
              <a:rPr dirty="0"/>
              <a:t> </a:t>
            </a:r>
            <a:r>
              <a:rPr dirty="0" err="1"/>
              <a:t>вычетов</a:t>
            </a:r>
            <a:r>
              <a:rPr dirty="0"/>
              <a:t>, </a:t>
            </a:r>
            <a:r>
              <a:rPr dirty="0" err="1"/>
              <a:t>открытие</a:t>
            </a:r>
            <a:r>
              <a:rPr dirty="0"/>
              <a:t> </a:t>
            </a:r>
            <a:r>
              <a:rPr dirty="0" err="1"/>
              <a:t>вклада</a:t>
            </a:r>
            <a:r>
              <a:rPr dirty="0"/>
              <a:t> </a:t>
            </a:r>
            <a:r>
              <a:rPr dirty="0" err="1"/>
              <a:t>индивидуального</a:t>
            </a:r>
            <a:r>
              <a:rPr dirty="0"/>
              <a:t> </a:t>
            </a:r>
            <a:r>
              <a:rPr dirty="0" err="1"/>
              <a:t>инвестиционного</a:t>
            </a:r>
            <a:r>
              <a:rPr dirty="0"/>
              <a:t> </a:t>
            </a:r>
            <a:r>
              <a:rPr dirty="0" err="1"/>
              <a:t>счета</a:t>
            </a:r>
            <a:r>
              <a:rPr dirty="0"/>
              <a:t>. </a:t>
            </a:r>
            <a:r>
              <a:rPr dirty="0" err="1"/>
              <a:t>Эти</a:t>
            </a:r>
            <a:r>
              <a:rPr dirty="0"/>
              <a:t> </a:t>
            </a:r>
            <a:r>
              <a:rPr dirty="0" err="1"/>
              <a:t>инструменты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приумножат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частично</a:t>
            </a:r>
            <a:r>
              <a:rPr dirty="0"/>
              <a:t> </a:t>
            </a:r>
            <a:r>
              <a:rPr dirty="0" err="1"/>
              <a:t>уберегут</a:t>
            </a:r>
            <a:r>
              <a:rPr dirty="0"/>
              <a:t> </a:t>
            </a:r>
            <a:r>
              <a:rPr dirty="0" err="1"/>
              <a:t>ваши</a:t>
            </a:r>
            <a:r>
              <a:rPr dirty="0"/>
              <a:t> </a:t>
            </a:r>
            <a:r>
              <a:rPr dirty="0" err="1"/>
              <a:t>накопления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инфляции</a:t>
            </a:r>
            <a:r>
              <a:rPr dirty="0"/>
              <a:t>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/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Инфляция</a:t>
            </a:r>
            <a:r>
              <a:rPr dirty="0"/>
              <a:t>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Повышение</a:t>
            </a:r>
            <a:r>
              <a:rPr dirty="0"/>
              <a:t> </a:t>
            </a:r>
            <a:r>
              <a:rPr dirty="0" err="1"/>
              <a:t>общего</a:t>
            </a:r>
            <a:r>
              <a:rPr dirty="0"/>
              <a:t> </a:t>
            </a:r>
            <a:r>
              <a:rPr dirty="0" err="1"/>
              <a:t>уровня</a:t>
            </a:r>
            <a:r>
              <a:rPr dirty="0"/>
              <a:t> </a:t>
            </a:r>
            <a:r>
              <a:rPr dirty="0" err="1"/>
              <a:t>цен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товары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услуги</a:t>
            </a:r>
            <a:r>
              <a:rPr dirty="0"/>
              <a:t> </a:t>
            </a:r>
            <a:r>
              <a:rPr dirty="0" err="1"/>
              <a:t>напрямую</a:t>
            </a:r>
            <a:r>
              <a:rPr dirty="0"/>
              <a:t> </a:t>
            </a:r>
            <a:r>
              <a:rPr dirty="0" err="1"/>
              <a:t>влияет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ваш</a:t>
            </a:r>
            <a:r>
              <a:rPr dirty="0"/>
              <a:t> </a:t>
            </a:r>
            <a:r>
              <a:rPr dirty="0" err="1"/>
              <a:t>план</a:t>
            </a:r>
            <a:r>
              <a:rPr dirty="0"/>
              <a:t>.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начале</a:t>
            </a:r>
            <a:r>
              <a:rPr dirty="0"/>
              <a:t> </a:t>
            </a:r>
            <a:r>
              <a:rPr dirty="0" err="1"/>
              <a:t>года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могли</a:t>
            </a:r>
            <a:r>
              <a:rPr dirty="0"/>
              <a:t> </a:t>
            </a:r>
            <a:r>
              <a:rPr dirty="0" err="1"/>
              <a:t>купить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свою</a:t>
            </a:r>
            <a:r>
              <a:rPr dirty="0"/>
              <a:t> </a:t>
            </a:r>
            <a:r>
              <a:rPr dirty="0" err="1"/>
              <a:t>зарплату</a:t>
            </a:r>
            <a:r>
              <a:rPr dirty="0"/>
              <a:t> </a:t>
            </a:r>
            <a:r>
              <a:rPr dirty="0" err="1"/>
              <a:t>одно</a:t>
            </a:r>
            <a:r>
              <a:rPr dirty="0"/>
              <a:t> </a:t>
            </a:r>
            <a:r>
              <a:rPr dirty="0" err="1"/>
              <a:t>количество</a:t>
            </a:r>
            <a:r>
              <a:rPr dirty="0"/>
              <a:t> </a:t>
            </a:r>
            <a:r>
              <a:rPr dirty="0" err="1"/>
              <a:t>товаров</a:t>
            </a:r>
            <a:r>
              <a:rPr dirty="0"/>
              <a:t>, </a:t>
            </a:r>
            <a:br>
              <a:rPr dirty="0"/>
            </a:br>
            <a:r>
              <a:rPr dirty="0" err="1"/>
              <a:t>то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конце</a:t>
            </a:r>
            <a:r>
              <a:rPr dirty="0"/>
              <a:t> </a:t>
            </a:r>
            <a:r>
              <a:rPr dirty="0" err="1"/>
              <a:t>года</a:t>
            </a:r>
            <a:r>
              <a:rPr dirty="0"/>
              <a:t> </a:t>
            </a:r>
            <a:r>
              <a:rPr dirty="0" err="1"/>
              <a:t>количество</a:t>
            </a:r>
            <a:r>
              <a:rPr dirty="0"/>
              <a:t> </a:t>
            </a:r>
            <a:r>
              <a:rPr dirty="0" err="1"/>
              <a:t>этих</a:t>
            </a:r>
            <a:r>
              <a:rPr dirty="0"/>
              <a:t> </a:t>
            </a:r>
            <a:r>
              <a:rPr dirty="0" err="1"/>
              <a:t>товаров</a:t>
            </a:r>
            <a:r>
              <a:rPr dirty="0"/>
              <a:t> </a:t>
            </a:r>
            <a:r>
              <a:rPr dirty="0" err="1"/>
              <a:t>уменьшится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столько</a:t>
            </a:r>
            <a:r>
              <a:rPr dirty="0"/>
              <a:t>,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сколько</a:t>
            </a:r>
            <a:r>
              <a:rPr dirty="0"/>
              <a:t> </a:t>
            </a:r>
            <a:r>
              <a:rPr dirty="0" err="1"/>
              <a:t>возросла</a:t>
            </a:r>
            <a:r>
              <a:rPr dirty="0"/>
              <a:t> </a:t>
            </a:r>
            <a:r>
              <a:rPr dirty="0" err="1"/>
              <a:t>инфляция</a:t>
            </a:r>
            <a:r>
              <a:rPr dirty="0"/>
              <a:t>.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ваш</a:t>
            </a:r>
            <a:r>
              <a:rPr dirty="0"/>
              <a:t> </a:t>
            </a:r>
            <a:r>
              <a:rPr dirty="0" err="1"/>
              <a:t>план</a:t>
            </a:r>
            <a:r>
              <a:rPr dirty="0"/>
              <a:t> </a:t>
            </a:r>
            <a:r>
              <a:rPr dirty="0" err="1"/>
              <a:t>отражал</a:t>
            </a:r>
            <a:r>
              <a:rPr dirty="0"/>
              <a:t> </a:t>
            </a:r>
            <a:r>
              <a:rPr dirty="0" err="1"/>
              <a:t>реальную</a:t>
            </a:r>
            <a:r>
              <a:rPr dirty="0"/>
              <a:t> </a:t>
            </a:r>
            <a:r>
              <a:rPr dirty="0" err="1"/>
              <a:t>картину</a:t>
            </a:r>
            <a:r>
              <a:rPr dirty="0"/>
              <a:t>, </a:t>
            </a:r>
            <a:r>
              <a:rPr dirty="0" err="1"/>
              <a:t>закладывайте</a:t>
            </a:r>
            <a:r>
              <a:rPr dirty="0"/>
              <a:t> </a:t>
            </a:r>
            <a:r>
              <a:rPr dirty="0" err="1"/>
              <a:t>возможные</a:t>
            </a:r>
            <a:r>
              <a:rPr dirty="0"/>
              <a:t> </a:t>
            </a:r>
            <a:r>
              <a:rPr dirty="0" err="1"/>
              <a:t>потери</a:t>
            </a:r>
            <a:r>
              <a:rPr dirty="0"/>
              <a:t> </a:t>
            </a:r>
            <a:r>
              <a:rPr dirty="0" err="1"/>
              <a:t>бюджета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инфляции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план</a:t>
            </a:r>
            <a:r>
              <a:rPr dirty="0"/>
              <a:t>.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01A2D75-5405-C34D-BBDA-E06D36B85AFB}"/>
              </a:ext>
            </a:extLst>
          </p:cNvPr>
          <p:cNvGrpSpPr/>
          <p:nvPr/>
        </p:nvGrpSpPr>
        <p:grpSpPr>
          <a:xfrm>
            <a:off x="516316" y="4878128"/>
            <a:ext cx="8678484" cy="261610"/>
            <a:chOff x="516316" y="4878128"/>
            <a:chExt cx="8678484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9EA62706-9338-4C4F-8886-D599E636F89C}"/>
                </a:ext>
              </a:extLst>
            </p:cNvPr>
            <p:cNvSpPr/>
            <p:nvPr/>
          </p:nvSpPr>
          <p:spPr>
            <a:xfrm>
              <a:off x="516316" y="4878128"/>
              <a:ext cx="21339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roxima Nova Rg" panose="02000506030000020004" pitchFamily="2" charset="0"/>
                </a:rPr>
                <a:t>ФИНАНСОВЫЙ ПЛАН СЕМЬИ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73327843-F9CB-0F4F-9F97-0E078153145B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34" y="5008933"/>
              <a:ext cx="6544566" cy="0"/>
            </a:xfrm>
            <a:prstGeom prst="line">
              <a:avLst/>
            </a:prstGeom>
            <a:noFill/>
            <a:ln w="127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xmlns="" id="{091E1978-866F-E54A-B9AD-9AB739AF6882}"/>
              </a:ext>
            </a:extLst>
          </p:cNvPr>
          <p:cNvSpPr txBox="1"/>
          <p:nvPr/>
        </p:nvSpPr>
        <p:spPr>
          <a:xfrm>
            <a:off x="177347" y="4831987"/>
            <a:ext cx="4251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12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Rectangle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52" name="Shape 60"/>
          <p:cNvSpPr txBox="1"/>
          <p:nvPr/>
        </p:nvSpPr>
        <p:spPr>
          <a:xfrm>
            <a:off x="706437" y="453734"/>
            <a:ext cx="2526607" cy="1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 fontScale="92500"/>
          </a:bodyPr>
          <a:lstStyle>
            <a:lvl1pPr>
              <a:defRPr sz="4300">
                <a:solidFill>
                  <a:schemeClr val="accent5">
                    <a:lumOff val="10098"/>
                  </a:scheme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Слайд 10</a:t>
            </a:r>
          </a:p>
        </p:txBody>
      </p:sp>
      <p:sp>
        <p:nvSpPr>
          <p:cNvPr id="753" name="Line"/>
          <p:cNvSpPr/>
          <p:nvPr/>
        </p:nvSpPr>
        <p:spPr>
          <a:xfrm>
            <a:off x="3299767" y="433238"/>
            <a:ext cx="1390" cy="907654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4" name="Прямоугольник 30"/>
          <p:cNvSpPr txBox="1"/>
          <p:nvPr/>
        </p:nvSpPr>
        <p:spPr>
          <a:xfrm>
            <a:off x="516757" y="1552344"/>
            <a:ext cx="7193858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Формируйте</a:t>
            </a:r>
            <a:r>
              <a:rPr dirty="0"/>
              <a:t> </a:t>
            </a:r>
            <a:r>
              <a:rPr dirty="0" err="1"/>
              <a:t>активы</a:t>
            </a:r>
            <a:r>
              <a:rPr dirty="0"/>
              <a:t> и </a:t>
            </a:r>
            <a:r>
              <a:rPr dirty="0" err="1"/>
              <a:t>избавляйтесь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пассивов</a:t>
            </a:r>
            <a:r>
              <a:rPr dirty="0"/>
              <a:t> </a:t>
            </a:r>
            <a:endParaRPr lang="ru-RU" dirty="0" smtClean="0"/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покупки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имущество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условно</a:t>
            </a:r>
            <a:r>
              <a:rPr dirty="0"/>
              <a:t> </a:t>
            </a:r>
            <a:r>
              <a:rPr dirty="0" err="1"/>
              <a:t>разделить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две</a:t>
            </a:r>
            <a:r>
              <a:rPr dirty="0"/>
              <a:t> </a:t>
            </a:r>
            <a:r>
              <a:rPr dirty="0" err="1"/>
              <a:t>категории</a:t>
            </a:r>
            <a:r>
              <a:rPr dirty="0"/>
              <a:t>: </a:t>
            </a:r>
            <a:r>
              <a:rPr dirty="0" err="1"/>
              <a:t>активы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пассивы</a:t>
            </a:r>
            <a:r>
              <a:rPr dirty="0"/>
              <a:t>. </a:t>
            </a:r>
            <a:r>
              <a:rPr dirty="0" err="1"/>
              <a:t>Активы</a:t>
            </a:r>
            <a:r>
              <a:rPr dirty="0"/>
              <a:t> —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то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так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иначе</a:t>
            </a:r>
            <a:r>
              <a:rPr dirty="0"/>
              <a:t> </a:t>
            </a:r>
            <a:r>
              <a:rPr dirty="0" err="1"/>
              <a:t>увеличивает</a:t>
            </a:r>
            <a:r>
              <a:rPr dirty="0"/>
              <a:t> </a:t>
            </a:r>
            <a:r>
              <a:rPr dirty="0" err="1"/>
              <a:t>ваш</a:t>
            </a:r>
            <a:r>
              <a:rPr dirty="0"/>
              <a:t> </a:t>
            </a:r>
            <a:r>
              <a:rPr dirty="0" err="1"/>
              <a:t>доход</a:t>
            </a:r>
            <a:r>
              <a:rPr dirty="0"/>
              <a:t>,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а</a:t>
            </a:r>
            <a:r>
              <a:rPr dirty="0"/>
              <a:t> </a:t>
            </a:r>
            <a:r>
              <a:rPr dirty="0" err="1"/>
              <a:t>пассивы</a:t>
            </a:r>
            <a:r>
              <a:rPr dirty="0"/>
              <a:t> — </a:t>
            </a:r>
            <a:r>
              <a:rPr dirty="0" err="1"/>
              <a:t>то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приносит</a:t>
            </a:r>
            <a:r>
              <a:rPr dirty="0"/>
              <a:t> </a:t>
            </a:r>
            <a:r>
              <a:rPr dirty="0" err="1"/>
              <a:t>дохода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уменьшает</a:t>
            </a:r>
            <a:r>
              <a:rPr dirty="0"/>
              <a:t>. </a:t>
            </a:r>
            <a:r>
              <a:rPr dirty="0" err="1"/>
              <a:t>Например</a:t>
            </a:r>
            <a:r>
              <a:rPr dirty="0"/>
              <a:t>, </a:t>
            </a:r>
            <a:r>
              <a:rPr dirty="0" err="1"/>
              <a:t>автомобиль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активом</a:t>
            </a:r>
            <a:r>
              <a:rPr dirty="0"/>
              <a:t>,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он</a:t>
            </a:r>
            <a:r>
              <a:rPr dirty="0"/>
              <a:t> </a:t>
            </a:r>
            <a:r>
              <a:rPr dirty="0" err="1"/>
              <a:t>помогает</a:t>
            </a:r>
            <a:r>
              <a:rPr dirty="0"/>
              <a:t> </a:t>
            </a:r>
            <a:r>
              <a:rPr dirty="0" err="1"/>
              <a:t>вам</a:t>
            </a:r>
            <a:r>
              <a:rPr dirty="0"/>
              <a:t> </a:t>
            </a:r>
            <a:r>
              <a:rPr dirty="0" err="1"/>
              <a:t>лучше</a:t>
            </a:r>
            <a:r>
              <a:rPr dirty="0"/>
              <a:t> </a:t>
            </a:r>
            <a:r>
              <a:rPr dirty="0" err="1"/>
              <a:t>работать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больше</a:t>
            </a:r>
            <a:r>
              <a:rPr dirty="0"/>
              <a:t> </a:t>
            </a:r>
            <a:r>
              <a:rPr dirty="0" err="1"/>
              <a:t>зарабатывать</a:t>
            </a:r>
            <a:r>
              <a:rPr dirty="0"/>
              <a:t>,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пассивом</a:t>
            </a:r>
            <a:r>
              <a:rPr dirty="0"/>
              <a:t>,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покупаете</a:t>
            </a:r>
            <a:r>
              <a:rPr dirty="0"/>
              <a:t> </a:t>
            </a:r>
            <a:r>
              <a:rPr dirty="0" err="1"/>
              <a:t>его</a:t>
            </a:r>
            <a:r>
              <a:rPr dirty="0"/>
              <a:t>, </a:t>
            </a:r>
            <a:r>
              <a:rPr dirty="0" err="1"/>
              <a:t>например</a:t>
            </a:r>
            <a:r>
              <a:rPr dirty="0"/>
              <a:t>,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поддержания</a:t>
            </a:r>
            <a:r>
              <a:rPr dirty="0"/>
              <a:t> </a:t>
            </a:r>
            <a:r>
              <a:rPr dirty="0" err="1"/>
              <a:t>статуса</a:t>
            </a:r>
            <a:r>
              <a:rPr dirty="0"/>
              <a:t>. </a:t>
            </a:r>
            <a:endParaRPr lang="ru-RU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Квартира</a:t>
            </a:r>
            <a:r>
              <a:rPr dirty="0"/>
              <a:t>, </a:t>
            </a:r>
            <a:r>
              <a:rPr dirty="0" err="1"/>
              <a:t>которая</a:t>
            </a:r>
            <a:r>
              <a:rPr dirty="0"/>
              <a:t> </a:t>
            </a:r>
            <a:r>
              <a:rPr dirty="0" err="1"/>
              <a:t>стоит</a:t>
            </a:r>
            <a:r>
              <a:rPr dirty="0"/>
              <a:t> </a:t>
            </a:r>
            <a:r>
              <a:rPr dirty="0" err="1"/>
              <a:t>пустой</a:t>
            </a:r>
            <a:r>
              <a:rPr dirty="0"/>
              <a:t>, — </a:t>
            </a:r>
            <a:r>
              <a:rPr dirty="0" err="1"/>
              <a:t>пассив</a:t>
            </a:r>
            <a:r>
              <a:rPr dirty="0"/>
              <a:t>, </a:t>
            </a:r>
            <a:r>
              <a:rPr dirty="0" err="1"/>
              <a:t>так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вам</a:t>
            </a:r>
            <a:r>
              <a:rPr dirty="0"/>
              <a:t> </a:t>
            </a:r>
            <a:r>
              <a:rPr dirty="0" err="1"/>
              <a:t>приходится</a:t>
            </a:r>
            <a:r>
              <a:rPr dirty="0"/>
              <a:t> </a:t>
            </a:r>
            <a:r>
              <a:rPr dirty="0" err="1"/>
              <a:t>оплачивать</a:t>
            </a:r>
            <a:r>
              <a:rPr dirty="0"/>
              <a:t> ЖКХ, </a:t>
            </a:r>
            <a:r>
              <a:rPr dirty="0" err="1"/>
              <a:t>а</a:t>
            </a:r>
            <a:r>
              <a:rPr dirty="0"/>
              <a:t>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сдаете</a:t>
            </a:r>
            <a:r>
              <a:rPr dirty="0"/>
              <a:t> </a:t>
            </a:r>
            <a:r>
              <a:rPr dirty="0" err="1"/>
              <a:t>ее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получаете</a:t>
            </a:r>
            <a:r>
              <a:rPr dirty="0"/>
              <a:t> </a:t>
            </a:r>
            <a:r>
              <a:rPr dirty="0" err="1"/>
              <a:t>дополнительный</a:t>
            </a:r>
            <a:r>
              <a:rPr dirty="0"/>
              <a:t> </a:t>
            </a:r>
            <a:r>
              <a:rPr dirty="0" err="1"/>
              <a:t>доход</a:t>
            </a:r>
            <a:r>
              <a:rPr dirty="0"/>
              <a:t> — </a:t>
            </a:r>
            <a:r>
              <a:rPr dirty="0" err="1"/>
              <a:t>актив</a:t>
            </a:r>
            <a:r>
              <a:rPr dirty="0"/>
              <a:t>. </a:t>
            </a:r>
            <a:r>
              <a:rPr dirty="0" err="1"/>
              <a:t>Конечно</a:t>
            </a:r>
            <a:r>
              <a:rPr dirty="0"/>
              <a:t>,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стоит</a:t>
            </a:r>
            <a:r>
              <a:rPr dirty="0"/>
              <a:t> </a:t>
            </a:r>
            <a:r>
              <a:rPr dirty="0" err="1"/>
              <a:t>оценивать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этой</a:t>
            </a:r>
            <a:r>
              <a:rPr dirty="0"/>
              <a:t> </a:t>
            </a:r>
            <a:r>
              <a:rPr dirty="0" err="1"/>
              <a:t>точки</a:t>
            </a:r>
            <a:r>
              <a:rPr dirty="0"/>
              <a:t> </a:t>
            </a:r>
            <a:r>
              <a:rPr dirty="0" err="1"/>
              <a:t>зрения</a:t>
            </a:r>
            <a:r>
              <a:rPr dirty="0"/>
              <a:t> </a:t>
            </a:r>
            <a:r>
              <a:rPr dirty="0" err="1"/>
              <a:t>каждую</a:t>
            </a:r>
            <a:r>
              <a:rPr dirty="0"/>
              <a:t> </a:t>
            </a:r>
            <a:r>
              <a:rPr dirty="0" err="1"/>
              <a:t>вещь</a:t>
            </a:r>
            <a:r>
              <a:rPr dirty="0"/>
              <a:t>. </a:t>
            </a:r>
            <a:r>
              <a:rPr dirty="0" err="1"/>
              <a:t>Важно</a:t>
            </a:r>
            <a:r>
              <a:rPr dirty="0"/>
              <a:t> </a:t>
            </a:r>
            <a:r>
              <a:rPr dirty="0" err="1"/>
              <a:t>понимать</a:t>
            </a:r>
            <a:r>
              <a:rPr dirty="0"/>
              <a:t> </a:t>
            </a:r>
            <a:r>
              <a:rPr dirty="0" err="1"/>
              <a:t>сам</a:t>
            </a:r>
            <a:r>
              <a:rPr dirty="0"/>
              <a:t> </a:t>
            </a:r>
            <a:r>
              <a:rPr dirty="0" err="1"/>
              <a:t>принцип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стараться</a:t>
            </a:r>
            <a:r>
              <a:rPr dirty="0"/>
              <a:t> </a:t>
            </a:r>
            <a:r>
              <a:rPr dirty="0" err="1"/>
              <a:t>обзаводиться</a:t>
            </a:r>
            <a:r>
              <a:rPr dirty="0"/>
              <a:t> </a:t>
            </a:r>
            <a:r>
              <a:rPr dirty="0" err="1"/>
              <a:t>активами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переводить</a:t>
            </a:r>
            <a:r>
              <a:rPr dirty="0"/>
              <a:t> </a:t>
            </a:r>
            <a:r>
              <a:rPr dirty="0" err="1"/>
              <a:t>вещи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состояние</a:t>
            </a:r>
            <a:r>
              <a:rPr dirty="0"/>
              <a:t> </a:t>
            </a:r>
            <a:r>
              <a:rPr dirty="0" err="1"/>
              <a:t>активов</a:t>
            </a:r>
            <a:r>
              <a:rPr dirty="0"/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4C7788F-10EE-F741-9A0E-4FAE35238288}"/>
              </a:ext>
            </a:extLst>
          </p:cNvPr>
          <p:cNvGrpSpPr/>
          <p:nvPr/>
        </p:nvGrpSpPr>
        <p:grpSpPr>
          <a:xfrm>
            <a:off x="516316" y="4878128"/>
            <a:ext cx="8678484" cy="261610"/>
            <a:chOff x="516316" y="4878128"/>
            <a:chExt cx="8678484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538395E-B5D7-9D46-BE82-A1C6F4117C60}"/>
                </a:ext>
              </a:extLst>
            </p:cNvPr>
            <p:cNvSpPr/>
            <p:nvPr/>
          </p:nvSpPr>
          <p:spPr>
            <a:xfrm>
              <a:off x="516316" y="4878128"/>
              <a:ext cx="21339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roxima Nova Rg" panose="02000506030000020004" pitchFamily="2" charset="0"/>
                </a:rPr>
                <a:t>ФИНАНСОВЫЙ ПЛАН СЕМЬИ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0CFD8A14-AD5C-AE4A-88F3-AD39A710E2EA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34" y="5008933"/>
              <a:ext cx="6544566" cy="0"/>
            </a:xfrm>
            <a:prstGeom prst="line">
              <a:avLst/>
            </a:prstGeom>
            <a:noFill/>
            <a:ln w="127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xmlns="" id="{6A377E58-7021-8C4C-AEF1-8DFE08A77F93}"/>
              </a:ext>
            </a:extLst>
          </p:cNvPr>
          <p:cNvSpPr txBox="1"/>
          <p:nvPr/>
        </p:nvSpPr>
        <p:spPr>
          <a:xfrm>
            <a:off x="177347" y="4831987"/>
            <a:ext cx="4251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13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Rectangle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57" name="Shape 60"/>
          <p:cNvSpPr txBox="1"/>
          <p:nvPr/>
        </p:nvSpPr>
        <p:spPr>
          <a:xfrm>
            <a:off x="706437" y="453734"/>
            <a:ext cx="2526607" cy="1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 fontScale="92500"/>
          </a:bodyPr>
          <a:lstStyle>
            <a:lvl1pPr>
              <a:defRPr sz="4300">
                <a:solidFill>
                  <a:schemeClr val="accent5">
                    <a:lumOff val="10098"/>
                  </a:scheme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Слайд 11</a:t>
            </a:r>
          </a:p>
        </p:txBody>
      </p:sp>
      <p:sp>
        <p:nvSpPr>
          <p:cNvPr id="758" name="Line"/>
          <p:cNvSpPr/>
          <p:nvPr/>
        </p:nvSpPr>
        <p:spPr>
          <a:xfrm>
            <a:off x="3299767" y="433238"/>
            <a:ext cx="1390" cy="907654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9" name="Прямоугольник 30"/>
          <p:cNvSpPr txBox="1"/>
          <p:nvPr/>
        </p:nvSpPr>
        <p:spPr>
          <a:xfrm>
            <a:off x="550136" y="1947856"/>
            <a:ext cx="7193858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Важно</a:t>
            </a:r>
            <a:r>
              <a:rPr dirty="0"/>
              <a:t> </a:t>
            </a:r>
            <a:r>
              <a:rPr dirty="0" err="1"/>
              <a:t>помнить</a:t>
            </a:r>
            <a:r>
              <a:rPr dirty="0"/>
              <a:t>: </a:t>
            </a:r>
            <a:r>
              <a:rPr dirty="0" err="1"/>
              <a:t>экономия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значит</a:t>
            </a:r>
            <a:r>
              <a:rPr dirty="0"/>
              <a:t> </a:t>
            </a:r>
            <a:r>
              <a:rPr dirty="0" err="1"/>
              <a:t>ограничения</a:t>
            </a:r>
            <a:r>
              <a:rPr dirty="0"/>
              <a:t> </a:t>
            </a:r>
            <a:r>
              <a:rPr lang="ru-RU" dirty="0" smtClean="0"/>
              <a:t> </a:t>
            </a:r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Большинство</a:t>
            </a:r>
            <a:r>
              <a:rPr dirty="0"/>
              <a:t> </a:t>
            </a:r>
            <a:r>
              <a:rPr dirty="0" err="1"/>
              <a:t>покупок</a:t>
            </a:r>
            <a:r>
              <a:rPr dirty="0"/>
              <a:t> </a:t>
            </a:r>
            <a:r>
              <a:rPr dirty="0" err="1"/>
              <a:t>люди</a:t>
            </a:r>
            <a:r>
              <a:rPr dirty="0"/>
              <a:t> </a:t>
            </a:r>
            <a:r>
              <a:rPr dirty="0" err="1"/>
              <a:t>совершают</a:t>
            </a:r>
            <a:r>
              <a:rPr dirty="0"/>
              <a:t> </a:t>
            </a:r>
            <a:r>
              <a:rPr dirty="0" err="1"/>
              <a:t>спонтанно</a:t>
            </a:r>
            <a:r>
              <a:rPr dirty="0"/>
              <a:t>. </a:t>
            </a:r>
            <a:r>
              <a:rPr dirty="0" err="1"/>
              <a:t>А</a:t>
            </a:r>
            <a:r>
              <a:rPr dirty="0"/>
              <a:t> </a:t>
            </a:r>
            <a:r>
              <a:rPr dirty="0" err="1"/>
              <a:t>незапланированные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траты</a:t>
            </a:r>
            <a:r>
              <a:rPr dirty="0"/>
              <a:t> </a:t>
            </a:r>
            <a:r>
              <a:rPr dirty="0" err="1"/>
              <a:t>часто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становятся</a:t>
            </a:r>
            <a:r>
              <a:rPr dirty="0"/>
              <a:t> </a:t>
            </a:r>
            <a:r>
              <a:rPr dirty="0" err="1"/>
              <a:t>причинами</a:t>
            </a:r>
            <a:r>
              <a:rPr dirty="0"/>
              <a:t> </a:t>
            </a:r>
            <a:r>
              <a:rPr dirty="0" err="1"/>
              <a:t>дыр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бюджете</a:t>
            </a:r>
            <a:r>
              <a:rPr dirty="0"/>
              <a:t>. </a:t>
            </a:r>
            <a:r>
              <a:rPr dirty="0" err="1"/>
              <a:t>Делайте</a:t>
            </a:r>
            <a:r>
              <a:rPr dirty="0"/>
              <a:t> </a:t>
            </a:r>
            <a:r>
              <a:rPr dirty="0" err="1"/>
              <a:t>покупки</a:t>
            </a:r>
            <a:r>
              <a:rPr dirty="0"/>
              <a:t> </a:t>
            </a:r>
            <a:r>
              <a:rPr dirty="0" err="1"/>
              <a:t>реже</a:t>
            </a:r>
            <a:r>
              <a:rPr dirty="0"/>
              <a:t>, </a:t>
            </a:r>
            <a:r>
              <a:rPr dirty="0" err="1"/>
              <a:t>планируйте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заранее</a:t>
            </a:r>
            <a:r>
              <a:rPr dirty="0"/>
              <a:t>, </a:t>
            </a:r>
            <a:r>
              <a:rPr dirty="0" err="1"/>
              <a:t>ищите</a:t>
            </a:r>
            <a:r>
              <a:rPr dirty="0"/>
              <a:t> </a:t>
            </a:r>
            <a:r>
              <a:rPr dirty="0" err="1"/>
              <a:t>магазины</a:t>
            </a:r>
            <a:r>
              <a:rPr dirty="0"/>
              <a:t>, </a:t>
            </a:r>
            <a:r>
              <a:rPr dirty="0" err="1"/>
              <a:t>где</a:t>
            </a:r>
            <a:r>
              <a:rPr dirty="0"/>
              <a:t> </a:t>
            </a:r>
            <a:r>
              <a:rPr dirty="0" err="1"/>
              <a:t>нужный</a:t>
            </a:r>
            <a:r>
              <a:rPr dirty="0"/>
              <a:t> </a:t>
            </a:r>
            <a:r>
              <a:rPr dirty="0" err="1"/>
              <a:t>товар</a:t>
            </a:r>
            <a:r>
              <a:rPr dirty="0"/>
              <a:t> </a:t>
            </a:r>
            <a:r>
              <a:rPr dirty="0" err="1"/>
              <a:t>стоит</a:t>
            </a:r>
            <a:r>
              <a:rPr dirty="0"/>
              <a:t> </a:t>
            </a:r>
            <a:r>
              <a:rPr dirty="0" err="1"/>
              <a:t>дешевле</a:t>
            </a:r>
            <a:r>
              <a:rPr dirty="0"/>
              <a:t>. </a:t>
            </a:r>
            <a:r>
              <a:rPr dirty="0" err="1"/>
              <a:t>Следите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распродажами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акциями</a:t>
            </a:r>
            <a:r>
              <a:rPr dirty="0"/>
              <a:t>. </a:t>
            </a:r>
            <a:r>
              <a:rPr dirty="0" err="1"/>
              <a:t>Экономить</a:t>
            </a:r>
            <a:r>
              <a:rPr dirty="0"/>
              <a:t> —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стыдно</a:t>
            </a:r>
            <a:r>
              <a:rPr dirty="0"/>
              <a:t>, </a:t>
            </a:r>
            <a:r>
              <a:rPr dirty="0" err="1"/>
              <a:t>составлять</a:t>
            </a:r>
            <a:r>
              <a:rPr dirty="0"/>
              <a:t> </a:t>
            </a:r>
            <a:r>
              <a:rPr dirty="0" err="1"/>
              <a:t>список</a:t>
            </a:r>
            <a:r>
              <a:rPr dirty="0"/>
              <a:t> </a:t>
            </a:r>
            <a:r>
              <a:rPr dirty="0" err="1"/>
              <a:t>покупок</a:t>
            </a:r>
            <a:r>
              <a:rPr dirty="0"/>
              <a:t> — </a:t>
            </a:r>
            <a:r>
              <a:rPr dirty="0" err="1"/>
              <a:t>предусмотрительно</a:t>
            </a:r>
            <a:r>
              <a:rPr dirty="0"/>
              <a:t>, </a:t>
            </a:r>
            <a:r>
              <a:rPr dirty="0" err="1"/>
              <a:t>а</a:t>
            </a:r>
            <a:r>
              <a:rPr dirty="0"/>
              <a:t> </a:t>
            </a:r>
            <a:r>
              <a:rPr dirty="0" err="1"/>
              <a:t>покупать</a:t>
            </a:r>
            <a:r>
              <a:rPr dirty="0"/>
              <a:t> </a:t>
            </a:r>
            <a:r>
              <a:rPr dirty="0" err="1"/>
              <a:t>нужную</a:t>
            </a:r>
            <a:r>
              <a:rPr dirty="0"/>
              <a:t> </a:t>
            </a:r>
            <a:r>
              <a:rPr dirty="0" err="1"/>
              <a:t>вещь</a:t>
            </a:r>
            <a:r>
              <a:rPr dirty="0"/>
              <a:t> </a:t>
            </a:r>
            <a:r>
              <a:rPr dirty="0" err="1"/>
              <a:t>дешевле</a:t>
            </a:r>
            <a:r>
              <a:rPr dirty="0"/>
              <a:t>,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чем</a:t>
            </a:r>
            <a:r>
              <a:rPr dirty="0"/>
              <a:t> </a:t>
            </a:r>
            <a:r>
              <a:rPr dirty="0" err="1"/>
              <a:t>ожидал</a:t>
            </a:r>
            <a:r>
              <a:rPr dirty="0"/>
              <a:t>, — </a:t>
            </a:r>
            <a:r>
              <a:rPr dirty="0" err="1"/>
              <a:t>приятно</a:t>
            </a:r>
            <a:r>
              <a:rPr dirty="0"/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8158F7E-75ED-7E40-9B49-C9CDD7E3FA80}"/>
              </a:ext>
            </a:extLst>
          </p:cNvPr>
          <p:cNvGrpSpPr/>
          <p:nvPr/>
        </p:nvGrpSpPr>
        <p:grpSpPr>
          <a:xfrm>
            <a:off x="516316" y="4878128"/>
            <a:ext cx="8678484" cy="261610"/>
            <a:chOff x="516316" y="4878128"/>
            <a:chExt cx="8678484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6300EBD-60FD-3A4C-BBC6-D85BACC3C872}"/>
                </a:ext>
              </a:extLst>
            </p:cNvPr>
            <p:cNvSpPr/>
            <p:nvPr/>
          </p:nvSpPr>
          <p:spPr>
            <a:xfrm>
              <a:off x="516316" y="4878128"/>
              <a:ext cx="21339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roxima Nova Rg" panose="02000506030000020004" pitchFamily="2" charset="0"/>
                </a:rPr>
                <a:t>ФИНАНСОВЫЙ ПЛАН СЕМЬИ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02DDDB91-3432-A44B-88EA-530E49FC6F0C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34" y="5008933"/>
              <a:ext cx="6544566" cy="0"/>
            </a:xfrm>
            <a:prstGeom prst="line">
              <a:avLst/>
            </a:prstGeom>
            <a:noFill/>
            <a:ln w="127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xmlns="" id="{4CF32171-CFE5-9442-98E0-54142D213BC1}"/>
              </a:ext>
            </a:extLst>
          </p:cNvPr>
          <p:cNvSpPr txBox="1"/>
          <p:nvPr/>
        </p:nvSpPr>
        <p:spPr>
          <a:xfrm>
            <a:off x="177347" y="4831987"/>
            <a:ext cx="4251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14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Rectangle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62" name="Shape 60"/>
          <p:cNvSpPr txBox="1"/>
          <p:nvPr/>
        </p:nvSpPr>
        <p:spPr>
          <a:xfrm>
            <a:off x="706437" y="453734"/>
            <a:ext cx="2526607" cy="1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 fontScale="92500"/>
          </a:bodyPr>
          <a:lstStyle>
            <a:lvl1pPr>
              <a:defRPr sz="4300">
                <a:solidFill>
                  <a:schemeClr val="accent5">
                    <a:lumOff val="10098"/>
                  </a:scheme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Слайд 12</a:t>
            </a:r>
          </a:p>
        </p:txBody>
      </p:sp>
      <p:sp>
        <p:nvSpPr>
          <p:cNvPr id="763" name="Line"/>
          <p:cNvSpPr/>
          <p:nvPr/>
        </p:nvSpPr>
        <p:spPr>
          <a:xfrm>
            <a:off x="3299767" y="433238"/>
            <a:ext cx="1390" cy="907654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4" name="Прямоугольник 30"/>
          <p:cNvSpPr txBox="1"/>
          <p:nvPr/>
        </p:nvSpPr>
        <p:spPr>
          <a:xfrm>
            <a:off x="550136" y="2078485"/>
            <a:ext cx="7193858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Следуйте</a:t>
            </a:r>
            <a:r>
              <a:rPr dirty="0"/>
              <a:t> </a:t>
            </a:r>
            <a:r>
              <a:rPr dirty="0" err="1" smtClean="0"/>
              <a:t>плану</a:t>
            </a:r>
            <a:endParaRPr lang="ru-RU" dirty="0" smtClean="0"/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Заполняйте</a:t>
            </a:r>
            <a:r>
              <a:rPr dirty="0"/>
              <a:t> </a:t>
            </a:r>
            <a:r>
              <a:rPr dirty="0" err="1"/>
              <a:t>графы</a:t>
            </a:r>
            <a:r>
              <a:rPr dirty="0"/>
              <a:t> «</a:t>
            </a:r>
            <a:r>
              <a:rPr dirty="0" err="1"/>
              <a:t>доходы</a:t>
            </a:r>
            <a:r>
              <a:rPr dirty="0"/>
              <a:t>/</a:t>
            </a:r>
            <a:r>
              <a:rPr dirty="0" err="1"/>
              <a:t>расходы</a:t>
            </a:r>
            <a:r>
              <a:rPr dirty="0"/>
              <a:t>», </a:t>
            </a:r>
            <a:r>
              <a:rPr dirty="0" err="1"/>
              <a:t>регулярно</a:t>
            </a:r>
            <a:r>
              <a:rPr dirty="0"/>
              <a:t> </a:t>
            </a:r>
            <a:r>
              <a:rPr dirty="0" err="1"/>
              <a:t>актуализируйте</a:t>
            </a:r>
            <a:r>
              <a:rPr dirty="0"/>
              <a:t> </a:t>
            </a:r>
            <a:r>
              <a:rPr dirty="0" err="1"/>
              <a:t>приоритеты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цели</a:t>
            </a:r>
            <a:r>
              <a:rPr dirty="0"/>
              <a:t>.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стоит</a:t>
            </a:r>
            <a:r>
              <a:rPr dirty="0"/>
              <a:t> </a:t>
            </a:r>
            <a:r>
              <a:rPr dirty="0" err="1"/>
              <a:t>воспринимать</a:t>
            </a:r>
            <a:r>
              <a:rPr dirty="0"/>
              <a:t> </a:t>
            </a:r>
            <a:r>
              <a:rPr dirty="0" err="1"/>
              <a:t>план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догму</a:t>
            </a:r>
            <a:r>
              <a:rPr dirty="0"/>
              <a:t>. </a:t>
            </a:r>
            <a:r>
              <a:rPr dirty="0" err="1"/>
              <a:t>Мир</a:t>
            </a:r>
            <a:r>
              <a:rPr dirty="0"/>
              <a:t> </a:t>
            </a:r>
            <a:r>
              <a:rPr dirty="0" err="1"/>
              <a:t>вокруг</a:t>
            </a:r>
            <a:r>
              <a:rPr dirty="0"/>
              <a:t> </a:t>
            </a:r>
            <a:r>
              <a:rPr dirty="0" err="1"/>
              <a:t>нас</a:t>
            </a:r>
            <a:r>
              <a:rPr dirty="0"/>
              <a:t> </a:t>
            </a:r>
            <a:r>
              <a:rPr dirty="0" err="1"/>
              <a:t>меняется</a:t>
            </a:r>
            <a:r>
              <a:rPr dirty="0"/>
              <a:t>, </a:t>
            </a:r>
            <a:r>
              <a:rPr dirty="0" err="1"/>
              <a:t>меняются</a:t>
            </a:r>
            <a:r>
              <a:rPr dirty="0"/>
              <a:t> </a:t>
            </a:r>
            <a:r>
              <a:rPr dirty="0" err="1"/>
              <a:t>наши</a:t>
            </a:r>
            <a:r>
              <a:rPr dirty="0"/>
              <a:t> </a:t>
            </a:r>
            <a:r>
              <a:rPr dirty="0" err="1"/>
              <a:t>приоритеты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возможности</a:t>
            </a:r>
            <a:r>
              <a:rPr dirty="0"/>
              <a:t>, </a:t>
            </a:r>
            <a:r>
              <a:rPr dirty="0" err="1"/>
              <a:t>цели</a:t>
            </a:r>
            <a:r>
              <a:rPr dirty="0"/>
              <a:t> </a:t>
            </a:r>
            <a:r>
              <a:rPr dirty="0" err="1"/>
              <a:t>могут</a:t>
            </a:r>
            <a:r>
              <a:rPr dirty="0"/>
              <a:t> </a:t>
            </a:r>
            <a:r>
              <a:rPr dirty="0" err="1"/>
              <a:t>терять</a:t>
            </a:r>
            <a:r>
              <a:rPr dirty="0"/>
              <a:t> </a:t>
            </a:r>
            <a:r>
              <a:rPr dirty="0" err="1"/>
              <a:t>актуальность</a:t>
            </a:r>
            <a:r>
              <a:rPr dirty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забывайте</a:t>
            </a:r>
            <a:r>
              <a:rPr dirty="0"/>
              <a:t> </a:t>
            </a:r>
            <a:r>
              <a:rPr dirty="0" err="1"/>
              <a:t>постоянно</a:t>
            </a:r>
            <a:r>
              <a:rPr dirty="0"/>
              <a:t> </a:t>
            </a:r>
            <a:r>
              <a:rPr dirty="0" err="1"/>
              <a:t>обращаться</a:t>
            </a:r>
            <a:r>
              <a:rPr dirty="0"/>
              <a:t> </a:t>
            </a: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нему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вовремя</a:t>
            </a:r>
            <a:r>
              <a:rPr dirty="0"/>
              <a:t> </a:t>
            </a:r>
            <a:r>
              <a:rPr dirty="0" err="1"/>
              <a:t>вносить</a:t>
            </a:r>
            <a:r>
              <a:rPr dirty="0"/>
              <a:t> </a:t>
            </a:r>
            <a:r>
              <a:rPr dirty="0" err="1"/>
              <a:t>изменения</a:t>
            </a:r>
            <a:r>
              <a:rPr dirty="0"/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491C7121-A68D-B442-B0E8-239F2EFABCEF}"/>
              </a:ext>
            </a:extLst>
          </p:cNvPr>
          <p:cNvGrpSpPr/>
          <p:nvPr/>
        </p:nvGrpSpPr>
        <p:grpSpPr>
          <a:xfrm>
            <a:off x="516316" y="4878128"/>
            <a:ext cx="8678484" cy="261610"/>
            <a:chOff x="516316" y="4878128"/>
            <a:chExt cx="8678484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CFC4723C-DE0C-4B4E-9ED1-64C4DECFAE06}"/>
                </a:ext>
              </a:extLst>
            </p:cNvPr>
            <p:cNvSpPr/>
            <p:nvPr/>
          </p:nvSpPr>
          <p:spPr>
            <a:xfrm>
              <a:off x="516316" y="4878128"/>
              <a:ext cx="21339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roxima Nova Rg" panose="02000506030000020004" pitchFamily="2" charset="0"/>
                </a:rPr>
                <a:t>ФИНАНСОВЫЙ ПЛАН СЕМЬИ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D188C8AB-B3B9-EF4D-936F-70B714154119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34" y="5008933"/>
              <a:ext cx="6544566" cy="0"/>
            </a:xfrm>
            <a:prstGeom prst="line">
              <a:avLst/>
            </a:prstGeom>
            <a:noFill/>
            <a:ln w="127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xmlns="" id="{C06DC6EF-174B-F644-9C32-8AD70A43E84E}"/>
              </a:ext>
            </a:extLst>
          </p:cNvPr>
          <p:cNvSpPr txBox="1"/>
          <p:nvPr/>
        </p:nvSpPr>
        <p:spPr>
          <a:xfrm>
            <a:off x="177347" y="4831987"/>
            <a:ext cx="4251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15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Rectangle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67" name="Shape 60"/>
          <p:cNvSpPr txBox="1"/>
          <p:nvPr/>
        </p:nvSpPr>
        <p:spPr>
          <a:xfrm>
            <a:off x="706437" y="453734"/>
            <a:ext cx="2526607" cy="1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 fontScale="92500"/>
          </a:bodyPr>
          <a:lstStyle>
            <a:lvl1pPr>
              <a:defRPr sz="4300">
                <a:solidFill>
                  <a:schemeClr val="accent5">
                    <a:lumOff val="10098"/>
                  </a:scheme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Слайд 13</a:t>
            </a:r>
          </a:p>
        </p:txBody>
      </p:sp>
      <p:sp>
        <p:nvSpPr>
          <p:cNvPr id="768" name="Line"/>
          <p:cNvSpPr/>
          <p:nvPr/>
        </p:nvSpPr>
        <p:spPr>
          <a:xfrm>
            <a:off x="3299767" y="433238"/>
            <a:ext cx="1390" cy="907654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9" name="Прямоугольник 30"/>
          <p:cNvSpPr txBox="1"/>
          <p:nvPr/>
        </p:nvSpPr>
        <p:spPr>
          <a:xfrm>
            <a:off x="542883" y="1900685"/>
            <a:ext cx="7193858" cy="1668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Давайте</a:t>
            </a:r>
            <a:r>
              <a:rPr dirty="0"/>
              <a:t> </a:t>
            </a:r>
            <a:r>
              <a:rPr dirty="0" err="1"/>
              <a:t>подведем</a:t>
            </a:r>
            <a:r>
              <a:rPr dirty="0"/>
              <a:t> </a:t>
            </a:r>
            <a:r>
              <a:rPr dirty="0" err="1"/>
              <a:t>итоги</a:t>
            </a:r>
            <a:r>
              <a:rPr dirty="0"/>
              <a:t>:</a:t>
            </a:r>
          </a:p>
          <a:p>
            <a:pPr algn="just"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dirty="0"/>
          </a:p>
          <a:p>
            <a:pPr marL="171450" indent="-171450" algn="just">
              <a:lnSpc>
                <a:spcPct val="130000"/>
              </a:lnSpc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Финансовый</a:t>
            </a:r>
            <a:r>
              <a:rPr dirty="0"/>
              <a:t> </a:t>
            </a:r>
            <a:r>
              <a:rPr dirty="0" err="1"/>
              <a:t>план</a:t>
            </a:r>
            <a:r>
              <a:rPr dirty="0"/>
              <a:t> </a:t>
            </a:r>
            <a:r>
              <a:rPr dirty="0" err="1"/>
              <a:t>семьи</a:t>
            </a:r>
            <a:r>
              <a:rPr dirty="0"/>
              <a:t> </a:t>
            </a:r>
            <a:r>
              <a:rPr dirty="0" err="1"/>
              <a:t>поможет</a:t>
            </a:r>
            <a:r>
              <a:rPr dirty="0"/>
              <a:t> </a:t>
            </a:r>
            <a:r>
              <a:rPr dirty="0" err="1"/>
              <a:t>получить</a:t>
            </a:r>
            <a:r>
              <a:rPr dirty="0"/>
              <a:t> </a:t>
            </a:r>
            <a:r>
              <a:rPr dirty="0" err="1"/>
              <a:t>больше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те</a:t>
            </a:r>
            <a:r>
              <a:rPr dirty="0"/>
              <a:t> </a:t>
            </a:r>
            <a:r>
              <a:rPr dirty="0" err="1"/>
              <a:t>же</a:t>
            </a:r>
            <a:r>
              <a:rPr dirty="0"/>
              <a:t> </a:t>
            </a:r>
            <a:r>
              <a:rPr dirty="0" err="1"/>
              <a:t>деньги</a:t>
            </a:r>
            <a:r>
              <a:rPr dirty="0"/>
              <a:t>.</a:t>
            </a:r>
          </a:p>
          <a:p>
            <a:pPr marL="171450" indent="-171450" algn="just">
              <a:lnSpc>
                <a:spcPct val="130000"/>
              </a:lnSpc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План</a:t>
            </a:r>
            <a:r>
              <a:rPr dirty="0"/>
              <a:t> </a:t>
            </a:r>
            <a:r>
              <a:rPr dirty="0" err="1"/>
              <a:t>защитит</a:t>
            </a:r>
            <a:r>
              <a:rPr dirty="0"/>
              <a:t> </a:t>
            </a:r>
            <a:r>
              <a:rPr dirty="0" err="1"/>
              <a:t>вашу</a:t>
            </a:r>
            <a:r>
              <a:rPr dirty="0"/>
              <a:t> </a:t>
            </a:r>
            <a:r>
              <a:rPr dirty="0" err="1"/>
              <a:t>семью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кризисов</a:t>
            </a:r>
            <a:r>
              <a:rPr dirty="0"/>
              <a:t>.</a:t>
            </a:r>
          </a:p>
          <a:p>
            <a:pPr marL="171450" indent="-171450" algn="just">
              <a:lnSpc>
                <a:spcPct val="130000"/>
              </a:lnSpc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План</a:t>
            </a:r>
            <a:r>
              <a:rPr dirty="0"/>
              <a:t> —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догма</a:t>
            </a:r>
            <a:r>
              <a:rPr dirty="0"/>
              <a:t>, </a:t>
            </a:r>
            <a:r>
              <a:rPr dirty="0" err="1"/>
              <a:t>он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меняться</a:t>
            </a:r>
            <a:r>
              <a:rPr dirty="0"/>
              <a:t>.</a:t>
            </a:r>
          </a:p>
          <a:p>
            <a:pPr marL="171450" indent="-171450" algn="just">
              <a:lnSpc>
                <a:spcPct val="130000"/>
              </a:lnSpc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План</a:t>
            </a:r>
            <a:r>
              <a:rPr dirty="0"/>
              <a:t> —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сложный</a:t>
            </a:r>
            <a:r>
              <a:rPr dirty="0"/>
              <a:t> </a:t>
            </a:r>
            <a:r>
              <a:rPr dirty="0" err="1"/>
              <a:t>документ</a:t>
            </a:r>
            <a:r>
              <a:rPr dirty="0"/>
              <a:t>,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вести</a:t>
            </a:r>
            <a:r>
              <a:rPr dirty="0"/>
              <a:t> </a:t>
            </a:r>
            <a:r>
              <a:rPr dirty="0" err="1"/>
              <a:t>любой</a:t>
            </a:r>
            <a:r>
              <a:rPr dirty="0"/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C629655C-162F-B346-B56A-EA8BAAFD7976}"/>
              </a:ext>
            </a:extLst>
          </p:cNvPr>
          <p:cNvGrpSpPr/>
          <p:nvPr/>
        </p:nvGrpSpPr>
        <p:grpSpPr>
          <a:xfrm>
            <a:off x="516316" y="4878128"/>
            <a:ext cx="8678484" cy="261610"/>
            <a:chOff x="516316" y="4878128"/>
            <a:chExt cx="8678484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85C5506D-9FDF-BF40-8EFE-7490A077101D}"/>
                </a:ext>
              </a:extLst>
            </p:cNvPr>
            <p:cNvSpPr/>
            <p:nvPr/>
          </p:nvSpPr>
          <p:spPr>
            <a:xfrm>
              <a:off x="516316" y="4878128"/>
              <a:ext cx="21339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roxima Nova Rg" panose="02000506030000020004" pitchFamily="2" charset="0"/>
                </a:rPr>
                <a:t>ФИНАНСОВЫЙ ПЛАН СЕМЬИ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3AC07C8D-05B6-5044-BA45-9452A43B73D5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34" y="5008933"/>
              <a:ext cx="6544566" cy="0"/>
            </a:xfrm>
            <a:prstGeom prst="line">
              <a:avLst/>
            </a:prstGeom>
            <a:noFill/>
            <a:ln w="127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xmlns="" id="{81F27467-A21E-DA42-B7C7-E7A88ACD83FE}"/>
              </a:ext>
            </a:extLst>
          </p:cNvPr>
          <p:cNvSpPr txBox="1"/>
          <p:nvPr/>
        </p:nvSpPr>
        <p:spPr>
          <a:xfrm>
            <a:off x="177347" y="4831987"/>
            <a:ext cx="4251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16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Rectangle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72" name="Shape 60"/>
          <p:cNvSpPr txBox="1"/>
          <p:nvPr/>
        </p:nvSpPr>
        <p:spPr>
          <a:xfrm>
            <a:off x="706437" y="453734"/>
            <a:ext cx="2526607" cy="1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 fontScale="92500"/>
          </a:bodyPr>
          <a:lstStyle>
            <a:lvl1pPr>
              <a:defRPr sz="4300">
                <a:solidFill>
                  <a:schemeClr val="accent5">
                    <a:lumOff val="10098"/>
                  </a:scheme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Слайд 14</a:t>
            </a:r>
          </a:p>
        </p:txBody>
      </p:sp>
      <p:sp>
        <p:nvSpPr>
          <p:cNvPr id="773" name="Line"/>
          <p:cNvSpPr/>
          <p:nvPr/>
        </p:nvSpPr>
        <p:spPr>
          <a:xfrm>
            <a:off x="3299767" y="433238"/>
            <a:ext cx="1390" cy="907654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4" name="Прямоугольник 30"/>
          <p:cNvSpPr txBox="1"/>
          <p:nvPr/>
        </p:nvSpPr>
        <p:spPr>
          <a:xfrm>
            <a:off x="550136" y="1964185"/>
            <a:ext cx="8008238" cy="196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Больше</a:t>
            </a:r>
            <a:r>
              <a:rPr dirty="0"/>
              <a:t> </a:t>
            </a:r>
            <a:r>
              <a:rPr dirty="0" err="1"/>
              <a:t>о</a:t>
            </a:r>
            <a:r>
              <a:rPr dirty="0"/>
              <a:t> </a:t>
            </a:r>
            <a:r>
              <a:rPr dirty="0" err="1"/>
              <a:t>финанcах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cможете</a:t>
            </a:r>
            <a:r>
              <a:rPr dirty="0"/>
              <a:t> </a:t>
            </a:r>
            <a:r>
              <a:rPr dirty="0" err="1"/>
              <a:t>узнать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сайте</a:t>
            </a:r>
            <a:r>
              <a:rPr dirty="0"/>
              <a:t> </a:t>
            </a:r>
            <a:r>
              <a:rPr dirty="0" err="1"/>
              <a:t>Fincult.info</a:t>
            </a:r>
            <a:r>
              <a:rPr dirty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информационно-просветительский</a:t>
            </a:r>
            <a:r>
              <a:rPr dirty="0"/>
              <a:t> </a:t>
            </a:r>
            <a:r>
              <a:rPr dirty="0" err="1"/>
              <a:t>ресурс</a:t>
            </a:r>
            <a:r>
              <a:rPr dirty="0"/>
              <a:t>, </a:t>
            </a:r>
            <a:r>
              <a:rPr dirty="0" err="1"/>
              <a:t>созданный</a:t>
            </a:r>
            <a:r>
              <a:rPr dirty="0"/>
              <a:t> </a:t>
            </a:r>
            <a:r>
              <a:rPr dirty="0" err="1"/>
              <a:t>Центральным</a:t>
            </a:r>
            <a:r>
              <a:rPr dirty="0"/>
              <a:t> </a:t>
            </a:r>
            <a:r>
              <a:rPr dirty="0" err="1"/>
              <a:t>банком</a:t>
            </a:r>
            <a:r>
              <a:rPr dirty="0"/>
              <a:t> </a:t>
            </a:r>
            <a:r>
              <a:rPr dirty="0" err="1"/>
              <a:t>Российской</a:t>
            </a:r>
            <a:r>
              <a:rPr dirty="0"/>
              <a:t> </a:t>
            </a:r>
            <a:r>
              <a:rPr dirty="0" err="1"/>
              <a:t>Федерации</a:t>
            </a:r>
            <a:r>
              <a:rPr dirty="0" smtClean="0"/>
              <a:t>.</a:t>
            </a:r>
            <a:endParaRPr lang="ru-RU" dirty="0" smtClean="0"/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/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ваши</a:t>
            </a:r>
            <a:r>
              <a:rPr dirty="0"/>
              <a:t> </a:t>
            </a:r>
            <a:r>
              <a:rPr dirty="0" err="1"/>
              <a:t>права</a:t>
            </a:r>
            <a:r>
              <a:rPr dirty="0"/>
              <a:t> </a:t>
            </a:r>
            <a:r>
              <a:rPr dirty="0" err="1"/>
              <a:t>нарушены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у </a:t>
            </a:r>
            <a:r>
              <a:rPr dirty="0" err="1"/>
              <a:t>вас</a:t>
            </a:r>
            <a:r>
              <a:rPr dirty="0"/>
              <a:t> </a:t>
            </a:r>
            <a:r>
              <a:rPr dirty="0" err="1"/>
              <a:t>есть</a:t>
            </a:r>
            <a:r>
              <a:rPr dirty="0"/>
              <a:t> </a:t>
            </a:r>
            <a:r>
              <a:rPr dirty="0" err="1"/>
              <a:t>вопросы</a:t>
            </a:r>
            <a:r>
              <a:rPr dirty="0"/>
              <a:t>, </a:t>
            </a:r>
            <a:r>
              <a:rPr dirty="0" err="1"/>
              <a:t>касающиеся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 Банка России, </a:t>
            </a:r>
            <a:r>
              <a:rPr dirty="0" err="1"/>
              <a:t>воспользуйтесь</a:t>
            </a:r>
            <a:r>
              <a:rPr dirty="0"/>
              <a:t> </a:t>
            </a:r>
            <a:r>
              <a:rPr dirty="0" err="1"/>
              <a:t>интернет</a:t>
            </a:r>
            <a:r>
              <a:rPr dirty="0"/>
              <a:t> - </a:t>
            </a:r>
            <a:r>
              <a:rPr dirty="0" err="1"/>
              <a:t>приемной</a:t>
            </a:r>
            <a:r>
              <a:rPr dirty="0"/>
              <a:t> </a:t>
            </a:r>
            <a:r>
              <a:rPr lang="ru-RU" dirty="0" smtClean="0"/>
              <a:t>на сайте </a:t>
            </a:r>
            <a:r>
              <a:rPr dirty="0" smtClean="0"/>
              <a:t>cbr.ru/Reception</a:t>
            </a:r>
            <a:r>
              <a:rPr dirty="0"/>
              <a:t>/ </a:t>
            </a:r>
            <a:r>
              <a:rPr dirty="0" err="1" smtClean="0"/>
              <a:t>или</a:t>
            </a:r>
            <a:r>
              <a:rPr dirty="0" smtClean="0"/>
              <a:t> </a:t>
            </a:r>
            <a:r>
              <a:rPr dirty="0" err="1"/>
              <a:t>позвоните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номеру</a:t>
            </a:r>
            <a:r>
              <a:rPr dirty="0"/>
              <a:t>   </a:t>
            </a:r>
            <a:r>
              <a:rPr lang="ru-RU" sz="1500" dirty="0">
                <a:solidFill>
                  <a:schemeClr val="bg1"/>
                </a:solidFill>
                <a:latin typeface="Proxima Nova"/>
              </a:rPr>
              <a:t>8 800 </a:t>
            </a:r>
            <a:r>
              <a:rPr lang="ru-RU" sz="1500" dirty="0" smtClean="0">
                <a:solidFill>
                  <a:schemeClr val="bg1"/>
                </a:solidFill>
                <a:latin typeface="Proxima Nova"/>
              </a:rPr>
              <a:t>300-30-00.</a:t>
            </a:r>
            <a:endParaRPr dirty="0"/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/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Спасибо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внимание</a:t>
            </a:r>
            <a:r>
              <a:rPr dirty="0"/>
              <a:t> !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54594F89-BF75-244A-8612-70D4D5E673A2}"/>
              </a:ext>
            </a:extLst>
          </p:cNvPr>
          <p:cNvGrpSpPr/>
          <p:nvPr/>
        </p:nvGrpSpPr>
        <p:grpSpPr>
          <a:xfrm>
            <a:off x="516316" y="4878128"/>
            <a:ext cx="8678484" cy="261610"/>
            <a:chOff x="516316" y="4878128"/>
            <a:chExt cx="8678484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3B5FEF63-F751-9347-BB70-D9E51FE55255}"/>
                </a:ext>
              </a:extLst>
            </p:cNvPr>
            <p:cNvSpPr/>
            <p:nvPr/>
          </p:nvSpPr>
          <p:spPr>
            <a:xfrm>
              <a:off x="516316" y="4878128"/>
              <a:ext cx="21339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roxima Nova Rg" panose="02000506030000020004" pitchFamily="2" charset="0"/>
                </a:rPr>
                <a:t>ФИНАНСОВЫЙ ПЛАН СЕМЬИ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196DD94B-1FB2-1E4F-9921-C7AD249E2E69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34" y="5008933"/>
              <a:ext cx="6544566" cy="0"/>
            </a:xfrm>
            <a:prstGeom prst="line">
              <a:avLst/>
            </a:prstGeom>
            <a:noFill/>
            <a:ln w="127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xmlns="" id="{02D03AAA-7688-3448-8155-13A05FE9AFBB}"/>
              </a:ext>
            </a:extLst>
          </p:cNvPr>
          <p:cNvSpPr txBox="1"/>
          <p:nvPr/>
        </p:nvSpPr>
        <p:spPr>
          <a:xfrm>
            <a:off x="177347" y="4831987"/>
            <a:ext cx="4251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17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xmlns="" id="{0624E7D6-E520-A940-B8FB-B990CE2DCD2A}"/>
              </a:ext>
            </a:extLst>
          </p:cNvPr>
          <p:cNvSpPr/>
          <p:nvPr/>
        </p:nvSpPr>
        <p:spPr>
          <a:xfrm>
            <a:off x="0" y="-6350"/>
            <a:ext cx="9144000" cy="51562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55D2D2-1D72-AD44-B20D-CF7F86592348}"/>
              </a:ext>
            </a:extLst>
          </p:cNvPr>
          <p:cNvSpPr/>
          <p:nvPr/>
        </p:nvSpPr>
        <p:spPr>
          <a:xfrm>
            <a:off x="0" y="3375183"/>
            <a:ext cx="9222377" cy="1768318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Изображение" descr="Изображение">
            <a:extLst>
              <a:ext uri="{FF2B5EF4-FFF2-40B4-BE49-F238E27FC236}">
                <a16:creationId xmlns:a16="http://schemas.microsoft.com/office/drawing/2014/main" xmlns="" id="{DB588B9B-878E-A34F-BE85-EEB97F7C01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018"/>
          <a:stretch>
            <a:fillRect/>
          </a:stretch>
        </p:blipFill>
        <p:spPr>
          <a:xfrm>
            <a:off x="2964697" y="3834607"/>
            <a:ext cx="1905339" cy="693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Изображение" descr="Изображение">
            <a:extLst>
              <a:ext uri="{FF2B5EF4-FFF2-40B4-BE49-F238E27FC236}">
                <a16:creationId xmlns:a16="http://schemas.microsoft.com/office/drawing/2014/main" xmlns="" id="{3EA7458F-1AA2-4A4A-A6D5-9DC3379D63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479"/>
          <a:stretch>
            <a:fillRect/>
          </a:stretch>
        </p:blipFill>
        <p:spPr>
          <a:xfrm>
            <a:off x="4895097" y="3917157"/>
            <a:ext cx="1905339" cy="5030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08542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Rectangle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97" name="Shape 60"/>
          <p:cNvSpPr txBox="1"/>
          <p:nvPr/>
        </p:nvSpPr>
        <p:spPr>
          <a:xfrm>
            <a:off x="706437" y="453734"/>
            <a:ext cx="2526607" cy="1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4300">
                <a:solidFill>
                  <a:schemeClr val="accent5">
                    <a:lumOff val="10098"/>
                  </a:scheme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Слайд 1</a:t>
            </a:r>
          </a:p>
        </p:txBody>
      </p:sp>
      <p:sp>
        <p:nvSpPr>
          <p:cNvPr id="698" name="Line"/>
          <p:cNvSpPr/>
          <p:nvPr/>
        </p:nvSpPr>
        <p:spPr>
          <a:xfrm>
            <a:off x="3299767" y="433238"/>
            <a:ext cx="1390" cy="907654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9" name="Прямоугольник 30"/>
          <p:cNvSpPr txBox="1"/>
          <p:nvPr/>
        </p:nvSpPr>
        <p:spPr>
          <a:xfrm>
            <a:off x="516316" y="1900685"/>
            <a:ext cx="7394785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Деньги</a:t>
            </a:r>
            <a:r>
              <a:rPr dirty="0"/>
              <a:t> </a:t>
            </a:r>
            <a:r>
              <a:rPr dirty="0" err="1"/>
              <a:t>кончаются</a:t>
            </a:r>
            <a:r>
              <a:rPr dirty="0"/>
              <a:t> </a:t>
            </a:r>
            <a:r>
              <a:rPr dirty="0" err="1"/>
              <a:t>раньше</a:t>
            </a:r>
            <a:r>
              <a:rPr dirty="0"/>
              <a:t>, </a:t>
            </a:r>
            <a:r>
              <a:rPr dirty="0" err="1"/>
              <a:t>чем</a:t>
            </a:r>
            <a:r>
              <a:rPr dirty="0"/>
              <a:t> </a:t>
            </a:r>
            <a:r>
              <a:rPr dirty="0" err="1"/>
              <a:t>получаете</a:t>
            </a:r>
            <a:r>
              <a:rPr dirty="0"/>
              <a:t> </a:t>
            </a:r>
            <a:r>
              <a:rPr dirty="0" err="1"/>
              <a:t>очередную</a:t>
            </a:r>
            <a:r>
              <a:rPr dirty="0"/>
              <a:t> </a:t>
            </a:r>
            <a:r>
              <a:rPr dirty="0" err="1"/>
              <a:t>зарплату</a:t>
            </a:r>
            <a:r>
              <a:rPr dirty="0"/>
              <a:t>, </a:t>
            </a:r>
            <a:r>
              <a:rPr lang="ru-RU" dirty="0"/>
              <a:t/>
            </a:r>
            <a:br>
              <a:rPr lang="ru-RU" dirty="0"/>
            </a:br>
            <a:r>
              <a:rPr dirty="0"/>
              <a:t>и </a:t>
            </a:r>
            <a:r>
              <a:rPr dirty="0" err="1"/>
              <a:t>кажется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ваш</a:t>
            </a:r>
            <a:r>
              <a:rPr dirty="0"/>
              <a:t> </a:t>
            </a:r>
            <a:r>
              <a:rPr dirty="0" err="1"/>
              <a:t>доход</a:t>
            </a:r>
            <a:r>
              <a:rPr dirty="0"/>
              <a:t> </a:t>
            </a:r>
            <a:r>
              <a:rPr dirty="0" err="1"/>
              <a:t>невозможно</a:t>
            </a:r>
            <a:r>
              <a:rPr dirty="0"/>
              <a:t> </a:t>
            </a:r>
            <a:r>
              <a:rPr dirty="0" err="1"/>
              <a:t>прожить</a:t>
            </a:r>
            <a:r>
              <a:rPr dirty="0"/>
              <a:t>? </a:t>
            </a:r>
            <a:r>
              <a:rPr dirty="0" err="1" smtClean="0"/>
              <a:t>При</a:t>
            </a:r>
            <a:r>
              <a:rPr dirty="0" smtClean="0"/>
              <a:t> </a:t>
            </a:r>
            <a:r>
              <a:rPr dirty="0" err="1"/>
              <a:t>этом</a:t>
            </a:r>
            <a:r>
              <a:rPr dirty="0"/>
              <a:t> </a:t>
            </a:r>
            <a:r>
              <a:rPr dirty="0" err="1"/>
              <a:t>хочется</a:t>
            </a:r>
            <a:r>
              <a:rPr dirty="0"/>
              <a:t> </a:t>
            </a:r>
            <a:r>
              <a:rPr dirty="0" err="1"/>
              <a:t>приобрести</a:t>
            </a:r>
            <a:r>
              <a:rPr dirty="0"/>
              <a:t> </a:t>
            </a:r>
            <a:r>
              <a:rPr dirty="0" err="1"/>
              <a:t>что-то</a:t>
            </a:r>
            <a:r>
              <a:rPr dirty="0"/>
              <a:t> </a:t>
            </a:r>
            <a:r>
              <a:rPr dirty="0" err="1"/>
              <a:t>новое</a:t>
            </a:r>
            <a:r>
              <a:rPr dirty="0"/>
              <a:t>, </a:t>
            </a:r>
            <a:r>
              <a:rPr dirty="0" err="1"/>
              <a:t>большое</a:t>
            </a:r>
            <a:r>
              <a:rPr dirty="0"/>
              <a:t> </a:t>
            </a:r>
            <a:r>
              <a:rPr dirty="0" smtClean="0"/>
              <a:t>и </a:t>
            </a:r>
            <a:r>
              <a:rPr dirty="0" err="1"/>
              <a:t>грандиозное</a:t>
            </a:r>
            <a:r>
              <a:rPr dirty="0" smtClean="0"/>
              <a:t>?</a:t>
            </a:r>
            <a:endParaRPr lang="ru-RU" dirty="0" smtClean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smtClean="0"/>
              <a:t> </a:t>
            </a:r>
            <a:r>
              <a:rPr dirty="0" err="1"/>
              <a:t>Возможно</a:t>
            </a:r>
            <a:r>
              <a:rPr dirty="0"/>
              <a:t>, </a:t>
            </a:r>
            <a:r>
              <a:rPr dirty="0" err="1"/>
              <a:t>вам</a:t>
            </a:r>
            <a:r>
              <a:rPr dirty="0"/>
              <a:t> </a:t>
            </a:r>
            <a:r>
              <a:rPr dirty="0" err="1"/>
              <a:t>просто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хватает</a:t>
            </a:r>
            <a:r>
              <a:rPr dirty="0"/>
              <a:t> </a:t>
            </a:r>
            <a:r>
              <a:rPr dirty="0" err="1"/>
              <a:t>финансового</a:t>
            </a:r>
            <a:r>
              <a:rPr dirty="0"/>
              <a:t> </a:t>
            </a:r>
            <a:r>
              <a:rPr dirty="0" err="1"/>
              <a:t>плана</a:t>
            </a:r>
            <a:r>
              <a:rPr dirty="0"/>
              <a:t>. С </a:t>
            </a:r>
            <a:r>
              <a:rPr dirty="0" err="1"/>
              <a:t>ним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будете</a:t>
            </a:r>
            <a:r>
              <a:rPr dirty="0"/>
              <a:t> </a:t>
            </a:r>
            <a:r>
              <a:rPr dirty="0" err="1"/>
              <a:t>знать</a:t>
            </a:r>
            <a:r>
              <a:rPr dirty="0"/>
              <a:t> </a:t>
            </a:r>
            <a:r>
              <a:rPr dirty="0" err="1"/>
              <a:t>точно</a:t>
            </a:r>
            <a:r>
              <a:rPr dirty="0"/>
              <a:t>,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уходят</a:t>
            </a:r>
            <a:r>
              <a:rPr dirty="0"/>
              <a:t> </a:t>
            </a:r>
            <a:r>
              <a:rPr dirty="0" err="1"/>
              <a:t>деньги</a:t>
            </a:r>
            <a:r>
              <a:rPr dirty="0"/>
              <a:t>, </a:t>
            </a:r>
            <a:r>
              <a:rPr dirty="0" err="1"/>
              <a:t>сможете</a:t>
            </a:r>
            <a:r>
              <a:rPr dirty="0"/>
              <a:t> </a:t>
            </a:r>
            <a:r>
              <a:rPr dirty="0" err="1"/>
              <a:t>спланировать</a:t>
            </a:r>
            <a:r>
              <a:rPr dirty="0"/>
              <a:t> </a:t>
            </a:r>
            <a:r>
              <a:rPr dirty="0" err="1"/>
              <a:t>крупные</a:t>
            </a:r>
            <a:r>
              <a:rPr dirty="0"/>
              <a:t> </a:t>
            </a:r>
            <a:r>
              <a:rPr dirty="0" err="1"/>
              <a:t>покупки</a:t>
            </a:r>
            <a:r>
              <a:rPr dirty="0"/>
              <a:t>, </a:t>
            </a:r>
            <a:r>
              <a:rPr dirty="0" err="1"/>
              <a:t>поймете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сэкономить</a:t>
            </a:r>
            <a:r>
              <a:rPr dirty="0"/>
              <a:t> и </a:t>
            </a:r>
            <a:r>
              <a:rPr dirty="0" err="1"/>
              <a:t>приумножить</a:t>
            </a:r>
            <a:r>
              <a:rPr dirty="0"/>
              <a:t> </a:t>
            </a:r>
            <a:r>
              <a:rPr dirty="0" err="1"/>
              <a:t>деньги</a:t>
            </a:r>
            <a:r>
              <a:rPr dirty="0"/>
              <a:t>, а </a:t>
            </a:r>
            <a:r>
              <a:rPr dirty="0" err="1"/>
              <a:t>также</a:t>
            </a:r>
            <a:r>
              <a:rPr dirty="0"/>
              <a:t> </a:t>
            </a:r>
            <a:r>
              <a:rPr dirty="0" err="1"/>
              <a:t>защитите</a:t>
            </a: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> и </a:t>
            </a:r>
            <a:r>
              <a:rPr dirty="0" err="1"/>
              <a:t>свою</a:t>
            </a:r>
            <a:r>
              <a:rPr dirty="0"/>
              <a:t> </a:t>
            </a:r>
            <a:r>
              <a:rPr dirty="0" err="1"/>
              <a:t>семью</a:t>
            </a:r>
            <a:r>
              <a:rPr dirty="0"/>
              <a:t> </a:t>
            </a:r>
            <a:r>
              <a:rPr dirty="0" err="1" smtClean="0"/>
              <a:t>от</a:t>
            </a:r>
            <a:r>
              <a:rPr dirty="0" smtClean="0"/>
              <a:t> </a:t>
            </a:r>
            <a:r>
              <a:rPr dirty="0" err="1"/>
              <a:t>финансовых</a:t>
            </a:r>
            <a:r>
              <a:rPr dirty="0"/>
              <a:t> </a:t>
            </a:r>
            <a:r>
              <a:rPr dirty="0" err="1"/>
              <a:t>рисков</a:t>
            </a:r>
            <a:r>
              <a:rPr dirty="0"/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65A9245F-3465-304D-87C8-EFF38C28425A}"/>
              </a:ext>
            </a:extLst>
          </p:cNvPr>
          <p:cNvGrpSpPr/>
          <p:nvPr/>
        </p:nvGrpSpPr>
        <p:grpSpPr>
          <a:xfrm>
            <a:off x="516316" y="4878128"/>
            <a:ext cx="8678484" cy="261610"/>
            <a:chOff x="516316" y="4878128"/>
            <a:chExt cx="8678484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D5C95B96-4309-EE48-BDBF-37F17ED7CDE9}"/>
                </a:ext>
              </a:extLst>
            </p:cNvPr>
            <p:cNvSpPr/>
            <p:nvPr/>
          </p:nvSpPr>
          <p:spPr>
            <a:xfrm>
              <a:off x="516316" y="4878128"/>
              <a:ext cx="21339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roxima Nova Rg" panose="02000506030000020004" pitchFamily="2" charset="0"/>
                </a:rPr>
                <a:t>ФИНАНСОВЫЙ ПЛАН СЕМЬИ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74B9E19F-8C7B-9B44-8283-B6D09CF626D2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34" y="5008933"/>
              <a:ext cx="6544566" cy="0"/>
            </a:xfrm>
            <a:prstGeom prst="line">
              <a:avLst/>
            </a:prstGeom>
            <a:noFill/>
            <a:ln w="127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xmlns="" id="{2637AF95-4DDC-044C-8E49-526B3E12AD99}"/>
              </a:ext>
            </a:extLst>
          </p:cNvPr>
          <p:cNvSpPr txBox="1"/>
          <p:nvPr/>
        </p:nvSpPr>
        <p:spPr>
          <a:xfrm>
            <a:off x="177347" y="4831987"/>
            <a:ext cx="4251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Rectangle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02" name="Shape 60"/>
          <p:cNvSpPr txBox="1"/>
          <p:nvPr/>
        </p:nvSpPr>
        <p:spPr>
          <a:xfrm>
            <a:off x="706437" y="453734"/>
            <a:ext cx="2526607" cy="1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4300">
                <a:solidFill>
                  <a:schemeClr val="accent5">
                    <a:lumOff val="10098"/>
                  </a:scheme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Слайд 2</a:t>
            </a:r>
          </a:p>
        </p:txBody>
      </p:sp>
      <p:sp>
        <p:nvSpPr>
          <p:cNvPr id="703" name="Line"/>
          <p:cNvSpPr/>
          <p:nvPr/>
        </p:nvSpPr>
        <p:spPr>
          <a:xfrm>
            <a:off x="3299767" y="433238"/>
            <a:ext cx="1390" cy="907654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4" name="Прямоугольник 30"/>
          <p:cNvSpPr txBox="1"/>
          <p:nvPr/>
        </p:nvSpPr>
        <p:spPr>
          <a:xfrm>
            <a:off x="496074" y="1900685"/>
            <a:ext cx="7246494" cy="263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такое</a:t>
            </a:r>
            <a:r>
              <a:rPr dirty="0"/>
              <a:t> </a:t>
            </a:r>
            <a:r>
              <a:rPr dirty="0" err="1"/>
              <a:t>семейный</a:t>
            </a:r>
            <a:r>
              <a:rPr dirty="0"/>
              <a:t> </a:t>
            </a:r>
            <a:r>
              <a:rPr dirty="0" err="1"/>
              <a:t>финансовый</a:t>
            </a:r>
            <a:r>
              <a:rPr dirty="0"/>
              <a:t> </a:t>
            </a:r>
            <a:r>
              <a:rPr dirty="0" err="1"/>
              <a:t>план</a:t>
            </a:r>
            <a:r>
              <a:rPr dirty="0"/>
              <a:t>? </a:t>
            </a:r>
            <a:endParaRPr lang="ru-RU" dirty="0" smtClean="0"/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долгосрочный</a:t>
            </a:r>
            <a:r>
              <a:rPr dirty="0"/>
              <a:t> </a:t>
            </a:r>
            <a:r>
              <a:rPr dirty="0" err="1"/>
              <a:t>прогноз</a:t>
            </a:r>
            <a:r>
              <a:rPr dirty="0"/>
              <a:t> </a:t>
            </a:r>
            <a:r>
              <a:rPr dirty="0" err="1"/>
              <a:t>финансовых</a:t>
            </a:r>
            <a:r>
              <a:rPr dirty="0"/>
              <a:t> </a:t>
            </a:r>
            <a:r>
              <a:rPr dirty="0" err="1"/>
              <a:t>потоков</a:t>
            </a:r>
            <a:r>
              <a:rPr dirty="0"/>
              <a:t> </a:t>
            </a:r>
            <a:r>
              <a:rPr dirty="0" err="1"/>
              <a:t>семьи</a:t>
            </a:r>
            <a:r>
              <a:rPr dirty="0"/>
              <a:t> —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ним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планируете</a:t>
            </a:r>
            <a:r>
              <a:rPr dirty="0"/>
              <a:t>, </a:t>
            </a:r>
            <a:r>
              <a:rPr dirty="0" err="1"/>
              <a:t>сколько</a:t>
            </a:r>
            <a:r>
              <a:rPr dirty="0"/>
              <a:t> </a:t>
            </a:r>
            <a:r>
              <a:rPr dirty="0" err="1"/>
              <a:t>денег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определенный</a:t>
            </a:r>
            <a:r>
              <a:rPr dirty="0"/>
              <a:t> </a:t>
            </a:r>
            <a:r>
              <a:rPr dirty="0" err="1"/>
              <a:t>период</a:t>
            </a:r>
            <a:r>
              <a:rPr dirty="0"/>
              <a:t> </a:t>
            </a:r>
            <a:r>
              <a:rPr dirty="0" err="1"/>
              <a:t>заработаете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потратите</a:t>
            </a:r>
            <a:r>
              <a:rPr dirty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инструмент</a:t>
            </a:r>
            <a:r>
              <a:rPr dirty="0"/>
              <a:t>, </a:t>
            </a:r>
            <a:r>
              <a:rPr dirty="0" err="1"/>
              <a:t>который</a:t>
            </a:r>
            <a:r>
              <a:rPr dirty="0"/>
              <a:t> </a:t>
            </a:r>
            <a:r>
              <a:rPr dirty="0" err="1"/>
              <a:t>помогает</a:t>
            </a:r>
            <a:r>
              <a:rPr dirty="0"/>
              <a:t> </a:t>
            </a:r>
            <a:r>
              <a:rPr dirty="0" err="1"/>
              <a:t>тратить</a:t>
            </a:r>
            <a:r>
              <a:rPr dirty="0"/>
              <a:t> </a:t>
            </a:r>
            <a:r>
              <a:rPr dirty="0" err="1"/>
              <a:t>деньги</a:t>
            </a:r>
            <a:r>
              <a:rPr dirty="0"/>
              <a:t> </a:t>
            </a:r>
            <a:r>
              <a:rPr dirty="0" err="1"/>
              <a:t>разумно</a:t>
            </a:r>
            <a:r>
              <a:rPr dirty="0"/>
              <a:t>, </a:t>
            </a:r>
            <a:r>
              <a:rPr dirty="0" err="1"/>
              <a:t>ваш</a:t>
            </a:r>
            <a:r>
              <a:rPr dirty="0"/>
              <a:t> </a:t>
            </a:r>
            <a:r>
              <a:rPr dirty="0" err="1"/>
              <a:t>финансовый</a:t>
            </a:r>
            <a:r>
              <a:rPr dirty="0"/>
              <a:t> </a:t>
            </a:r>
            <a:r>
              <a:rPr dirty="0" err="1"/>
              <a:t>прогноз</a:t>
            </a:r>
            <a:r>
              <a:rPr dirty="0"/>
              <a:t> и </a:t>
            </a:r>
            <a:r>
              <a:rPr dirty="0" err="1"/>
              <a:t>защита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кризисов</a:t>
            </a:r>
            <a:r>
              <a:rPr dirty="0" smtClean="0"/>
              <a:t>.</a:t>
            </a:r>
            <a:endParaRPr lang="ru-RU" dirty="0" smtClean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Часто</a:t>
            </a:r>
            <a:r>
              <a:rPr dirty="0"/>
              <a:t> </a:t>
            </a:r>
            <a:r>
              <a:rPr dirty="0" err="1"/>
              <a:t>считают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финансовый</a:t>
            </a:r>
            <a:r>
              <a:rPr dirty="0"/>
              <a:t> </a:t>
            </a:r>
            <a:r>
              <a:rPr dirty="0" err="1"/>
              <a:t>план</a:t>
            </a:r>
            <a:r>
              <a:rPr dirty="0"/>
              <a:t> </a:t>
            </a:r>
            <a:r>
              <a:rPr dirty="0" err="1"/>
              <a:t>нужен</a:t>
            </a:r>
            <a:r>
              <a:rPr dirty="0"/>
              <a:t>,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тратить</a:t>
            </a:r>
            <a:r>
              <a:rPr dirty="0"/>
              <a:t> </a:t>
            </a:r>
            <a:r>
              <a:rPr dirty="0" err="1"/>
              <a:t>меньше</a:t>
            </a:r>
            <a:r>
              <a:rPr dirty="0"/>
              <a:t>.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самом</a:t>
            </a:r>
            <a:r>
              <a:rPr dirty="0"/>
              <a:t> </a:t>
            </a:r>
            <a:r>
              <a:rPr dirty="0" err="1"/>
              <a:t>деле</a:t>
            </a:r>
            <a:r>
              <a:rPr dirty="0"/>
              <a:t> </a:t>
            </a:r>
            <a:r>
              <a:rPr dirty="0" err="1"/>
              <a:t>он</a:t>
            </a:r>
            <a:r>
              <a:rPr dirty="0"/>
              <a:t> </a:t>
            </a:r>
            <a:r>
              <a:rPr dirty="0" err="1"/>
              <a:t>нужен</a:t>
            </a:r>
            <a:r>
              <a:rPr dirty="0"/>
              <a:t>,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те</a:t>
            </a:r>
            <a:r>
              <a:rPr dirty="0"/>
              <a:t> </a:t>
            </a:r>
            <a:r>
              <a:rPr dirty="0" err="1"/>
              <a:t>же</a:t>
            </a:r>
            <a:r>
              <a:rPr dirty="0"/>
              <a:t> </a:t>
            </a:r>
            <a:r>
              <a:rPr dirty="0" err="1"/>
              <a:t>деньги</a:t>
            </a:r>
            <a:r>
              <a:rPr dirty="0"/>
              <a:t> </a:t>
            </a:r>
            <a:r>
              <a:rPr dirty="0" err="1"/>
              <a:t>получать</a:t>
            </a:r>
            <a:r>
              <a:rPr dirty="0"/>
              <a:t> </a:t>
            </a:r>
            <a:r>
              <a:rPr dirty="0" err="1"/>
              <a:t>больше</a:t>
            </a:r>
            <a:r>
              <a:rPr dirty="0"/>
              <a:t>. </a:t>
            </a: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тому</a:t>
            </a:r>
            <a:r>
              <a:rPr dirty="0"/>
              <a:t> </a:t>
            </a:r>
            <a:r>
              <a:rPr dirty="0" err="1"/>
              <a:t>же</a:t>
            </a:r>
            <a:r>
              <a:rPr dirty="0"/>
              <a:t> </a:t>
            </a:r>
            <a:r>
              <a:rPr dirty="0" err="1"/>
              <a:t>финансовый</a:t>
            </a:r>
            <a:r>
              <a:rPr dirty="0"/>
              <a:t> </a:t>
            </a:r>
            <a:r>
              <a:rPr dirty="0" err="1"/>
              <a:t>план</a:t>
            </a:r>
            <a:r>
              <a:rPr dirty="0"/>
              <a:t> </a:t>
            </a:r>
            <a:r>
              <a:rPr dirty="0" err="1"/>
              <a:t>избавит</a:t>
            </a:r>
            <a:r>
              <a:rPr dirty="0"/>
              <a:t> </a:t>
            </a:r>
            <a:r>
              <a:rPr dirty="0" err="1"/>
              <a:t>вас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неожиданностей</a:t>
            </a:r>
            <a:r>
              <a:rPr dirty="0"/>
              <a:t>, </a:t>
            </a:r>
            <a:r>
              <a:rPr dirty="0" err="1"/>
              <a:t>например</a:t>
            </a:r>
            <a:r>
              <a:rPr dirty="0"/>
              <a:t> </a:t>
            </a:r>
            <a:r>
              <a:rPr dirty="0" err="1"/>
              <a:t>продления</a:t>
            </a:r>
            <a:r>
              <a:rPr dirty="0"/>
              <a:t> </a:t>
            </a:r>
            <a:r>
              <a:rPr dirty="0" err="1"/>
              <a:t>полиса</a:t>
            </a:r>
            <a:r>
              <a:rPr dirty="0"/>
              <a:t> ОСАГО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необходимости</a:t>
            </a:r>
            <a:r>
              <a:rPr dirty="0"/>
              <a:t> </a:t>
            </a:r>
            <a:r>
              <a:rPr dirty="0" err="1"/>
              <a:t>заплатить</a:t>
            </a:r>
            <a:r>
              <a:rPr dirty="0"/>
              <a:t> </a:t>
            </a:r>
            <a:r>
              <a:rPr dirty="0" err="1"/>
              <a:t>имущественный</a:t>
            </a:r>
            <a:r>
              <a:rPr dirty="0"/>
              <a:t> </a:t>
            </a:r>
            <a:r>
              <a:rPr dirty="0" err="1"/>
              <a:t>налог</a:t>
            </a:r>
            <a:r>
              <a:rPr dirty="0"/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350ACF73-0BC3-924E-A908-0497F2193615}"/>
              </a:ext>
            </a:extLst>
          </p:cNvPr>
          <p:cNvGrpSpPr/>
          <p:nvPr/>
        </p:nvGrpSpPr>
        <p:grpSpPr>
          <a:xfrm>
            <a:off x="516316" y="4878128"/>
            <a:ext cx="8678484" cy="261610"/>
            <a:chOff x="516316" y="4878128"/>
            <a:chExt cx="8678484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80666B25-01EE-954A-9770-268A986BE295}"/>
                </a:ext>
              </a:extLst>
            </p:cNvPr>
            <p:cNvSpPr/>
            <p:nvPr/>
          </p:nvSpPr>
          <p:spPr>
            <a:xfrm>
              <a:off x="516316" y="4878128"/>
              <a:ext cx="21339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roxima Nova Rg" panose="02000506030000020004" pitchFamily="2" charset="0"/>
                </a:rPr>
                <a:t>ФИНАНСОВЫЙ ПЛАН СЕМЬИ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28B29750-580C-884F-9C0E-C375F1FFFDD2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34" y="5008933"/>
              <a:ext cx="6544566" cy="0"/>
            </a:xfrm>
            <a:prstGeom prst="line">
              <a:avLst/>
            </a:prstGeom>
            <a:noFill/>
            <a:ln w="127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xmlns="" id="{87620A59-C869-FC4A-B975-229F3986EB57}"/>
              </a:ext>
            </a:extLst>
          </p:cNvPr>
          <p:cNvSpPr txBox="1"/>
          <p:nvPr/>
        </p:nvSpPr>
        <p:spPr>
          <a:xfrm>
            <a:off x="177347" y="4831987"/>
            <a:ext cx="4251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Rectangle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07" name="Shape 60"/>
          <p:cNvSpPr txBox="1"/>
          <p:nvPr/>
        </p:nvSpPr>
        <p:spPr>
          <a:xfrm>
            <a:off x="706437" y="453734"/>
            <a:ext cx="2526607" cy="1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4300">
                <a:solidFill>
                  <a:schemeClr val="accent5">
                    <a:lumOff val="10098"/>
                  </a:scheme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Слайд 3</a:t>
            </a:r>
          </a:p>
        </p:txBody>
      </p:sp>
      <p:sp>
        <p:nvSpPr>
          <p:cNvPr id="708" name="Line"/>
          <p:cNvSpPr/>
          <p:nvPr/>
        </p:nvSpPr>
        <p:spPr>
          <a:xfrm>
            <a:off x="3299767" y="433238"/>
            <a:ext cx="1390" cy="907654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9" name="Прямоугольник 30"/>
          <p:cNvSpPr txBox="1"/>
          <p:nvPr/>
        </p:nvSpPr>
        <p:spPr>
          <a:xfrm>
            <a:off x="541427" y="1519685"/>
            <a:ext cx="7594504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В </a:t>
            </a:r>
            <a:r>
              <a:rPr dirty="0" err="1"/>
              <a:t>каких</a:t>
            </a:r>
            <a:r>
              <a:rPr dirty="0"/>
              <a:t> </a:t>
            </a:r>
            <a:r>
              <a:rPr dirty="0" err="1"/>
              <a:t>случаях</a:t>
            </a:r>
            <a:r>
              <a:rPr dirty="0"/>
              <a:t> </a:t>
            </a:r>
            <a:r>
              <a:rPr dirty="0" err="1"/>
              <a:t>пригодится</a:t>
            </a:r>
            <a:r>
              <a:rPr dirty="0"/>
              <a:t> </a:t>
            </a:r>
            <a:r>
              <a:rPr dirty="0" err="1"/>
              <a:t>финансовый</a:t>
            </a:r>
            <a:r>
              <a:rPr dirty="0"/>
              <a:t> </a:t>
            </a:r>
            <a:r>
              <a:rPr dirty="0" err="1"/>
              <a:t>план</a:t>
            </a:r>
            <a:r>
              <a:rPr dirty="0"/>
              <a:t>? </a:t>
            </a:r>
            <a:endParaRPr lang="ru-RU" dirty="0" smtClean="0"/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Во</a:t>
            </a:r>
            <a:r>
              <a:rPr dirty="0"/>
              <a:t> </a:t>
            </a:r>
            <a:r>
              <a:rPr dirty="0" err="1"/>
              <a:t>всех</a:t>
            </a:r>
            <a:r>
              <a:rPr dirty="0"/>
              <a:t>. </a:t>
            </a:r>
            <a:r>
              <a:rPr dirty="0" err="1"/>
              <a:t>Например</a:t>
            </a:r>
            <a:r>
              <a:rPr dirty="0"/>
              <a:t>,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задумали</a:t>
            </a:r>
            <a:r>
              <a:rPr dirty="0"/>
              <a:t> </a:t>
            </a:r>
            <a:r>
              <a:rPr dirty="0" err="1"/>
              <a:t>продать</a:t>
            </a:r>
            <a:r>
              <a:rPr dirty="0"/>
              <a:t> </a:t>
            </a:r>
            <a:r>
              <a:rPr dirty="0" err="1"/>
              <a:t>старый</a:t>
            </a:r>
            <a:r>
              <a:rPr dirty="0"/>
              <a:t> </a:t>
            </a:r>
            <a:r>
              <a:rPr dirty="0" err="1"/>
              <a:t>автомобиль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купить</a:t>
            </a:r>
            <a:r>
              <a:rPr dirty="0"/>
              <a:t> </a:t>
            </a:r>
            <a:r>
              <a:rPr dirty="0" err="1"/>
              <a:t>новый</a:t>
            </a:r>
            <a:r>
              <a:rPr dirty="0"/>
              <a:t> </a:t>
            </a:r>
            <a:br>
              <a:rPr dirty="0"/>
            </a:b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течение</a:t>
            </a:r>
            <a:r>
              <a:rPr dirty="0"/>
              <a:t> </a:t>
            </a:r>
            <a:r>
              <a:rPr dirty="0" err="1"/>
              <a:t>полугода</a:t>
            </a:r>
            <a:r>
              <a:rPr dirty="0"/>
              <a:t>. </a:t>
            </a:r>
            <a:r>
              <a:rPr dirty="0" err="1"/>
              <a:t>Вам</a:t>
            </a:r>
            <a:r>
              <a:rPr dirty="0"/>
              <a:t> </a:t>
            </a: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дополнительно</a:t>
            </a:r>
            <a:r>
              <a:rPr dirty="0"/>
              <a:t> 300 000 </a:t>
            </a:r>
            <a:r>
              <a:rPr dirty="0" err="1"/>
              <a:t>рублей</a:t>
            </a:r>
            <a:r>
              <a:rPr dirty="0"/>
              <a:t>. </a:t>
            </a:r>
            <a:r>
              <a:rPr dirty="0" err="1"/>
              <a:t>У</a:t>
            </a:r>
            <a:r>
              <a:rPr dirty="0"/>
              <a:t> </a:t>
            </a:r>
            <a:r>
              <a:rPr dirty="0" err="1"/>
              <a:t>вас</a:t>
            </a:r>
            <a:r>
              <a:rPr dirty="0"/>
              <a:t> </a:t>
            </a:r>
            <a:r>
              <a:rPr dirty="0" err="1"/>
              <a:t>сразу</a:t>
            </a:r>
            <a:r>
              <a:rPr dirty="0"/>
              <a:t> </a:t>
            </a:r>
            <a:r>
              <a:rPr dirty="0" err="1"/>
              <a:t>возникают</a:t>
            </a:r>
            <a:r>
              <a:rPr dirty="0"/>
              <a:t> </a:t>
            </a:r>
            <a:r>
              <a:rPr dirty="0" err="1"/>
              <a:t>вопросы</a:t>
            </a:r>
            <a:r>
              <a:rPr dirty="0"/>
              <a:t>: «</a:t>
            </a:r>
            <a:r>
              <a:rPr dirty="0" err="1"/>
              <a:t>Накопить</a:t>
            </a:r>
            <a:r>
              <a:rPr dirty="0"/>
              <a:t>, </a:t>
            </a:r>
            <a:r>
              <a:rPr dirty="0" err="1"/>
              <a:t>взять</a:t>
            </a:r>
            <a:r>
              <a:rPr dirty="0"/>
              <a:t> </a:t>
            </a:r>
            <a:r>
              <a:rPr dirty="0" err="1"/>
              <a:t>деньги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долг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купить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кредит</a:t>
            </a:r>
            <a:r>
              <a:rPr dirty="0"/>
              <a:t>?», </a:t>
            </a:r>
            <a:br>
              <a:rPr dirty="0"/>
            </a:br>
            <a:r>
              <a:rPr dirty="0"/>
              <a:t>«</a:t>
            </a:r>
            <a:r>
              <a:rPr dirty="0" err="1"/>
              <a:t>Успеем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полгода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больше</a:t>
            </a:r>
            <a:r>
              <a:rPr dirty="0"/>
              <a:t> </a:t>
            </a:r>
            <a:r>
              <a:rPr dirty="0" err="1"/>
              <a:t>времени</a:t>
            </a:r>
            <a:r>
              <a:rPr dirty="0"/>
              <a:t>?»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Финансовый</a:t>
            </a:r>
            <a:r>
              <a:rPr dirty="0"/>
              <a:t> </a:t>
            </a:r>
            <a:r>
              <a:rPr dirty="0" err="1"/>
              <a:t>план</a:t>
            </a:r>
            <a:r>
              <a:rPr dirty="0"/>
              <a:t> </a:t>
            </a:r>
            <a:r>
              <a:rPr dirty="0" err="1"/>
              <a:t>поможет</a:t>
            </a:r>
            <a:r>
              <a:rPr dirty="0"/>
              <a:t> </a:t>
            </a:r>
            <a:r>
              <a:rPr dirty="0" err="1"/>
              <a:t>понять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распределить</a:t>
            </a:r>
            <a:r>
              <a:rPr dirty="0"/>
              <a:t> </a:t>
            </a:r>
            <a:r>
              <a:rPr dirty="0" err="1"/>
              <a:t>доходы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расходы</a:t>
            </a:r>
            <a:r>
              <a:rPr dirty="0"/>
              <a:t>,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получалось</a:t>
            </a:r>
            <a:r>
              <a:rPr dirty="0"/>
              <a:t> </a:t>
            </a:r>
            <a:r>
              <a:rPr dirty="0" err="1"/>
              <a:t>откладывать</a:t>
            </a:r>
            <a:r>
              <a:rPr dirty="0"/>
              <a:t>, </a:t>
            </a:r>
            <a:r>
              <a:rPr dirty="0" err="1"/>
              <a:t>сумеете</a:t>
            </a:r>
            <a:r>
              <a:rPr dirty="0"/>
              <a:t> </a:t>
            </a:r>
            <a:r>
              <a:rPr dirty="0" err="1"/>
              <a:t>ли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накопить</a:t>
            </a:r>
            <a:r>
              <a:rPr dirty="0"/>
              <a:t> </a:t>
            </a:r>
            <a:r>
              <a:rPr dirty="0" err="1"/>
              <a:t>всю</a:t>
            </a:r>
            <a:r>
              <a:rPr dirty="0"/>
              <a:t> </a:t>
            </a:r>
            <a:r>
              <a:rPr dirty="0" err="1"/>
              <a:t>сумму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поставленный</a:t>
            </a:r>
            <a:r>
              <a:rPr dirty="0"/>
              <a:t> </a:t>
            </a:r>
            <a:r>
              <a:rPr dirty="0" err="1"/>
              <a:t>срок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изменятся</a:t>
            </a:r>
            <a:r>
              <a:rPr dirty="0"/>
              <a:t> </a:t>
            </a:r>
            <a:r>
              <a:rPr dirty="0" err="1"/>
              <a:t>ваши</a:t>
            </a:r>
            <a:r>
              <a:rPr dirty="0"/>
              <a:t> </a:t>
            </a:r>
            <a:r>
              <a:rPr dirty="0" err="1"/>
              <a:t>расходы</a:t>
            </a:r>
            <a:r>
              <a:rPr dirty="0"/>
              <a:t>,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придется</a:t>
            </a:r>
            <a:r>
              <a:rPr dirty="0"/>
              <a:t> </a:t>
            </a:r>
            <a:r>
              <a:rPr dirty="0" err="1"/>
              <a:t>ежемесячно</a:t>
            </a:r>
            <a:r>
              <a:rPr dirty="0"/>
              <a:t> </a:t>
            </a:r>
            <a:r>
              <a:rPr dirty="0" err="1"/>
              <a:t>платить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кредиту</a:t>
            </a:r>
            <a:r>
              <a:rPr dirty="0"/>
              <a:t>. </a:t>
            </a:r>
            <a:br>
              <a:rPr dirty="0"/>
            </a:br>
            <a:r>
              <a:rPr dirty="0" err="1"/>
              <a:t>Даже</a:t>
            </a:r>
            <a:r>
              <a:rPr dirty="0"/>
              <a:t>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ваша</a:t>
            </a:r>
            <a:r>
              <a:rPr dirty="0"/>
              <a:t> </a:t>
            </a:r>
            <a:r>
              <a:rPr dirty="0" err="1"/>
              <a:t>семья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испытывает</a:t>
            </a:r>
            <a:r>
              <a:rPr dirty="0"/>
              <a:t> </a:t>
            </a:r>
            <a:r>
              <a:rPr dirty="0" err="1"/>
              <a:t>затруднений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финансами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деньги</a:t>
            </a:r>
            <a:r>
              <a:rPr dirty="0"/>
              <a:t> </a:t>
            </a:r>
            <a:r>
              <a:rPr dirty="0" err="1"/>
              <a:t>есть</a:t>
            </a:r>
            <a:r>
              <a:rPr dirty="0"/>
              <a:t> </a:t>
            </a:r>
            <a:r>
              <a:rPr dirty="0" err="1"/>
              <a:t>всегда</a:t>
            </a:r>
            <a:r>
              <a:rPr dirty="0"/>
              <a:t>, </a:t>
            </a:r>
            <a:r>
              <a:rPr dirty="0" err="1"/>
              <a:t>план</a:t>
            </a:r>
            <a:r>
              <a:rPr dirty="0"/>
              <a:t> </a:t>
            </a:r>
            <a:r>
              <a:rPr dirty="0" err="1"/>
              <a:t>будет</a:t>
            </a:r>
            <a:r>
              <a:rPr dirty="0"/>
              <a:t> </a:t>
            </a:r>
            <a:r>
              <a:rPr dirty="0" err="1"/>
              <a:t>полезен</a:t>
            </a:r>
            <a:r>
              <a:rPr dirty="0"/>
              <a:t>,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упускать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виду</a:t>
            </a:r>
            <a:r>
              <a:rPr dirty="0"/>
              <a:t> </a:t>
            </a:r>
            <a:r>
              <a:rPr dirty="0" err="1"/>
              <a:t>стратегические</a:t>
            </a:r>
            <a:r>
              <a:rPr dirty="0"/>
              <a:t> </a:t>
            </a:r>
            <a:r>
              <a:rPr dirty="0" err="1"/>
              <a:t>цели</a:t>
            </a:r>
            <a:r>
              <a:rPr dirty="0"/>
              <a:t> (</a:t>
            </a:r>
            <a:r>
              <a:rPr dirty="0" err="1"/>
              <a:t>например</a:t>
            </a:r>
            <a:r>
              <a:rPr dirty="0"/>
              <a:t>, </a:t>
            </a:r>
            <a:r>
              <a:rPr dirty="0" err="1"/>
              <a:t>отложить</a:t>
            </a:r>
            <a:r>
              <a:rPr dirty="0"/>
              <a:t> «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старость</a:t>
            </a:r>
            <a:r>
              <a:rPr dirty="0"/>
              <a:t>»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образование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)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возможности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увеличения</a:t>
            </a:r>
            <a:r>
              <a:rPr dirty="0"/>
              <a:t> </a:t>
            </a:r>
            <a:r>
              <a:rPr dirty="0" err="1"/>
              <a:t>доходов</a:t>
            </a:r>
            <a:r>
              <a:rPr dirty="0"/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C53BF48E-3544-9B45-82F6-083E41273083}"/>
              </a:ext>
            </a:extLst>
          </p:cNvPr>
          <p:cNvGrpSpPr/>
          <p:nvPr/>
        </p:nvGrpSpPr>
        <p:grpSpPr>
          <a:xfrm>
            <a:off x="516316" y="4878128"/>
            <a:ext cx="8678484" cy="261610"/>
            <a:chOff x="516316" y="4878128"/>
            <a:chExt cx="8678484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CC0690A-6D68-2144-9C21-8A91E4645DE5}"/>
                </a:ext>
              </a:extLst>
            </p:cNvPr>
            <p:cNvSpPr/>
            <p:nvPr/>
          </p:nvSpPr>
          <p:spPr>
            <a:xfrm>
              <a:off x="516316" y="4878128"/>
              <a:ext cx="21339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roxima Nova Rg" panose="02000506030000020004" pitchFamily="2" charset="0"/>
                </a:rPr>
                <a:t>ФИНАНСОВЫЙ ПЛАН СЕМЬИ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ECC79884-D1B5-0F4F-892B-7ADF04CE3966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34" y="5008933"/>
              <a:ext cx="6544566" cy="0"/>
            </a:xfrm>
            <a:prstGeom prst="line">
              <a:avLst/>
            </a:prstGeom>
            <a:noFill/>
            <a:ln w="127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xmlns="" id="{BDF4C65A-435E-6C4F-A93E-7CF36B188995}"/>
              </a:ext>
            </a:extLst>
          </p:cNvPr>
          <p:cNvSpPr txBox="1"/>
          <p:nvPr/>
        </p:nvSpPr>
        <p:spPr>
          <a:xfrm>
            <a:off x="177347" y="4831987"/>
            <a:ext cx="4251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Rectangle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12" name="Shape 60"/>
          <p:cNvSpPr txBox="1"/>
          <p:nvPr/>
        </p:nvSpPr>
        <p:spPr>
          <a:xfrm>
            <a:off x="706437" y="453734"/>
            <a:ext cx="2526607" cy="1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4300">
                <a:solidFill>
                  <a:schemeClr val="accent5">
                    <a:lumOff val="10098"/>
                  </a:scheme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Слайд 4</a:t>
            </a:r>
          </a:p>
        </p:txBody>
      </p:sp>
      <p:sp>
        <p:nvSpPr>
          <p:cNvPr id="713" name="Line"/>
          <p:cNvSpPr/>
          <p:nvPr/>
        </p:nvSpPr>
        <p:spPr>
          <a:xfrm>
            <a:off x="3299767" y="433238"/>
            <a:ext cx="1390" cy="907654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4" name="Прямоугольник 30"/>
          <p:cNvSpPr txBox="1"/>
          <p:nvPr/>
        </p:nvSpPr>
        <p:spPr>
          <a:xfrm>
            <a:off x="512765" y="2319785"/>
            <a:ext cx="5295258" cy="1246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Финансовый</a:t>
            </a:r>
            <a:r>
              <a:rPr dirty="0"/>
              <a:t> </a:t>
            </a:r>
            <a:r>
              <a:rPr dirty="0" err="1"/>
              <a:t>план</a:t>
            </a:r>
            <a:r>
              <a:rPr dirty="0"/>
              <a:t> —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несложно</a:t>
            </a:r>
            <a:r>
              <a:rPr dirty="0" smtClean="0"/>
              <a:t>.</a:t>
            </a:r>
            <a:endParaRPr lang="ru-RU" dirty="0" smtClean="0"/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Важна</a:t>
            </a:r>
            <a:r>
              <a:rPr dirty="0"/>
              <a:t> </a:t>
            </a:r>
            <a:r>
              <a:rPr dirty="0" err="1"/>
              <a:t>лишь</a:t>
            </a:r>
            <a:r>
              <a:rPr dirty="0"/>
              <a:t> </a:t>
            </a:r>
            <a:r>
              <a:rPr dirty="0" err="1"/>
              <a:t>последовательность</a:t>
            </a:r>
            <a:r>
              <a:rPr dirty="0"/>
              <a:t>, </a:t>
            </a:r>
            <a:r>
              <a:rPr dirty="0" err="1"/>
              <a:t>аккуратность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внимание</a:t>
            </a:r>
            <a:r>
              <a:rPr dirty="0"/>
              <a:t> </a:t>
            </a: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деталям</a:t>
            </a:r>
            <a:r>
              <a:rPr dirty="0"/>
              <a:t>. </a:t>
            </a:r>
            <a:r>
              <a:rPr dirty="0" err="1"/>
              <a:t>Да</a:t>
            </a:r>
            <a:r>
              <a:rPr dirty="0"/>
              <a:t>,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кропотливое</a:t>
            </a:r>
            <a:r>
              <a:rPr dirty="0"/>
              <a:t>, </a:t>
            </a:r>
            <a:r>
              <a:rPr dirty="0" err="1"/>
              <a:t>порой</a:t>
            </a:r>
            <a:r>
              <a:rPr dirty="0"/>
              <a:t> </a:t>
            </a:r>
            <a:r>
              <a:rPr dirty="0" err="1"/>
              <a:t>утомительное</a:t>
            </a:r>
            <a:r>
              <a:rPr dirty="0"/>
              <a:t> </a:t>
            </a:r>
            <a:r>
              <a:rPr dirty="0" err="1"/>
              <a:t>занятие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поверьте</a:t>
            </a:r>
            <a:r>
              <a:rPr dirty="0"/>
              <a:t>, </a:t>
            </a:r>
            <a:r>
              <a:rPr dirty="0" err="1"/>
              <a:t>оно</a:t>
            </a:r>
            <a:r>
              <a:rPr dirty="0"/>
              <a:t> </a:t>
            </a:r>
            <a:r>
              <a:rPr dirty="0" err="1"/>
              <a:t>того</a:t>
            </a:r>
            <a:r>
              <a:rPr dirty="0"/>
              <a:t> </a:t>
            </a:r>
            <a:r>
              <a:rPr dirty="0" err="1"/>
              <a:t>стоит</a:t>
            </a:r>
            <a:r>
              <a:rPr dirty="0"/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9C32D6B-D33E-AE4A-AD4F-6E829A084669}"/>
              </a:ext>
            </a:extLst>
          </p:cNvPr>
          <p:cNvGrpSpPr/>
          <p:nvPr/>
        </p:nvGrpSpPr>
        <p:grpSpPr>
          <a:xfrm>
            <a:off x="516316" y="4878128"/>
            <a:ext cx="8678484" cy="261610"/>
            <a:chOff x="516316" y="4878128"/>
            <a:chExt cx="8678484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D23E591A-5D09-FB46-A690-326F75E39815}"/>
                </a:ext>
              </a:extLst>
            </p:cNvPr>
            <p:cNvSpPr/>
            <p:nvPr/>
          </p:nvSpPr>
          <p:spPr>
            <a:xfrm>
              <a:off x="516316" y="4878128"/>
              <a:ext cx="21339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roxima Nova Rg" panose="02000506030000020004" pitchFamily="2" charset="0"/>
                </a:rPr>
                <a:t>ФИНАНСОВЫЙ ПЛАН СЕМЬИ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5A67F7C2-A8BB-EE4A-9462-17B65289AB01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34" y="5008933"/>
              <a:ext cx="6544566" cy="0"/>
            </a:xfrm>
            <a:prstGeom prst="line">
              <a:avLst/>
            </a:prstGeom>
            <a:noFill/>
            <a:ln w="127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xmlns="" id="{F8CDD4EF-1FF1-444A-AC75-70BA040B55AC}"/>
              </a:ext>
            </a:extLst>
          </p:cNvPr>
          <p:cNvSpPr txBox="1"/>
          <p:nvPr/>
        </p:nvSpPr>
        <p:spPr>
          <a:xfrm>
            <a:off x="177347" y="4831987"/>
            <a:ext cx="4251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5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Rectangle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17" name="Shape 60"/>
          <p:cNvSpPr txBox="1"/>
          <p:nvPr/>
        </p:nvSpPr>
        <p:spPr>
          <a:xfrm>
            <a:off x="706437" y="453734"/>
            <a:ext cx="2526607" cy="1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4300">
                <a:solidFill>
                  <a:schemeClr val="accent5">
                    <a:lumOff val="10098"/>
                  </a:scheme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Слайд 5</a:t>
            </a:r>
          </a:p>
        </p:txBody>
      </p:sp>
      <p:sp>
        <p:nvSpPr>
          <p:cNvPr id="718" name="Line"/>
          <p:cNvSpPr/>
          <p:nvPr/>
        </p:nvSpPr>
        <p:spPr>
          <a:xfrm>
            <a:off x="3299767" y="433238"/>
            <a:ext cx="1390" cy="907654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9" name="Прямоугольник 30"/>
          <p:cNvSpPr txBox="1"/>
          <p:nvPr/>
        </p:nvSpPr>
        <p:spPr>
          <a:xfrm>
            <a:off x="512765" y="2319785"/>
            <a:ext cx="5295258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чего</a:t>
            </a:r>
            <a:r>
              <a:rPr dirty="0"/>
              <a:t> </a:t>
            </a:r>
            <a:r>
              <a:rPr dirty="0" err="1"/>
              <a:t>начать</a:t>
            </a:r>
            <a:r>
              <a:rPr dirty="0"/>
              <a:t> </a:t>
            </a:r>
            <a:r>
              <a:rPr dirty="0" err="1"/>
              <a:t>создание</a:t>
            </a:r>
            <a:r>
              <a:rPr dirty="0"/>
              <a:t> </a:t>
            </a:r>
            <a:r>
              <a:rPr dirty="0" err="1"/>
              <a:t>финансового</a:t>
            </a:r>
            <a:r>
              <a:rPr dirty="0"/>
              <a:t> </a:t>
            </a:r>
            <a:r>
              <a:rPr dirty="0" err="1"/>
              <a:t>плана</a:t>
            </a:r>
            <a:r>
              <a:rPr dirty="0"/>
              <a:t>? </a:t>
            </a:r>
            <a:br>
              <a:rPr dirty="0"/>
            </a:br>
            <a:r>
              <a:rPr dirty="0" err="1"/>
              <a:t>Вот</a:t>
            </a:r>
            <a:r>
              <a:rPr dirty="0"/>
              <a:t> </a:t>
            </a:r>
            <a:r>
              <a:rPr dirty="0" err="1"/>
              <a:t>четыре</a:t>
            </a:r>
            <a:r>
              <a:rPr dirty="0"/>
              <a:t> </a:t>
            </a:r>
            <a:r>
              <a:rPr dirty="0" err="1"/>
              <a:t>простых</a:t>
            </a:r>
            <a:r>
              <a:rPr dirty="0"/>
              <a:t> </a:t>
            </a:r>
            <a:r>
              <a:rPr dirty="0" err="1"/>
              <a:t>шага</a:t>
            </a:r>
            <a:r>
              <a:rPr dirty="0"/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E29B31F-6F1B-C74C-9166-CF85876DFDB4}"/>
              </a:ext>
            </a:extLst>
          </p:cNvPr>
          <p:cNvGrpSpPr/>
          <p:nvPr/>
        </p:nvGrpSpPr>
        <p:grpSpPr>
          <a:xfrm>
            <a:off x="516316" y="4878128"/>
            <a:ext cx="8678484" cy="261610"/>
            <a:chOff x="516316" y="4878128"/>
            <a:chExt cx="8678484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E58298B-861E-E043-88C6-97B9FE76B3AF}"/>
                </a:ext>
              </a:extLst>
            </p:cNvPr>
            <p:cNvSpPr/>
            <p:nvPr/>
          </p:nvSpPr>
          <p:spPr>
            <a:xfrm>
              <a:off x="516316" y="4878128"/>
              <a:ext cx="21339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roxima Nova Rg" panose="02000506030000020004" pitchFamily="2" charset="0"/>
                </a:rPr>
                <a:t>ФИНАНСОВЫЙ ПЛАН СЕМЬИ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5DA85D9C-BA25-5F40-854A-0398C2191712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34" y="5008933"/>
              <a:ext cx="6544566" cy="0"/>
            </a:xfrm>
            <a:prstGeom prst="line">
              <a:avLst/>
            </a:prstGeom>
            <a:noFill/>
            <a:ln w="127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xmlns="" id="{B827A51D-9074-1849-8598-6C15ADDC0BB6}"/>
              </a:ext>
            </a:extLst>
          </p:cNvPr>
          <p:cNvSpPr txBox="1"/>
          <p:nvPr/>
        </p:nvSpPr>
        <p:spPr>
          <a:xfrm>
            <a:off x="177347" y="4831987"/>
            <a:ext cx="4251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6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Rectangle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22" name="Shape 60"/>
          <p:cNvSpPr txBox="1"/>
          <p:nvPr/>
        </p:nvSpPr>
        <p:spPr>
          <a:xfrm>
            <a:off x="706437" y="453734"/>
            <a:ext cx="2526607" cy="1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4300">
                <a:solidFill>
                  <a:schemeClr val="accent5">
                    <a:lumOff val="10098"/>
                  </a:scheme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Слайд 6</a:t>
            </a:r>
          </a:p>
        </p:txBody>
      </p:sp>
      <p:sp>
        <p:nvSpPr>
          <p:cNvPr id="723" name="Line"/>
          <p:cNvSpPr/>
          <p:nvPr/>
        </p:nvSpPr>
        <p:spPr>
          <a:xfrm>
            <a:off x="3299767" y="433238"/>
            <a:ext cx="1390" cy="907654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4" name="Прямоугольник 30"/>
          <p:cNvSpPr txBox="1"/>
          <p:nvPr/>
        </p:nvSpPr>
        <p:spPr>
          <a:xfrm>
            <a:off x="527668" y="1341885"/>
            <a:ext cx="8088663" cy="3624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Шаг</a:t>
            </a:r>
            <a:r>
              <a:rPr dirty="0"/>
              <a:t> 1. </a:t>
            </a:r>
            <a:r>
              <a:rPr dirty="0" err="1"/>
              <a:t>Начните</a:t>
            </a:r>
            <a:r>
              <a:rPr dirty="0"/>
              <a:t> </a:t>
            </a:r>
            <a:r>
              <a:rPr dirty="0" err="1"/>
              <a:t>вести</a:t>
            </a:r>
            <a:r>
              <a:rPr dirty="0"/>
              <a:t> </a:t>
            </a:r>
            <a:r>
              <a:rPr dirty="0" err="1"/>
              <a:t>таблицу</a:t>
            </a:r>
            <a:r>
              <a:rPr dirty="0"/>
              <a:t> </a:t>
            </a:r>
            <a:r>
              <a:rPr dirty="0" err="1"/>
              <a:t>учета</a:t>
            </a:r>
            <a:r>
              <a:rPr dirty="0"/>
              <a:t> </a:t>
            </a:r>
            <a:r>
              <a:rPr dirty="0" err="1"/>
              <a:t>доходов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расходов</a:t>
            </a:r>
            <a:r>
              <a:rPr dirty="0"/>
              <a:t>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Двух-трех</a:t>
            </a:r>
            <a:r>
              <a:rPr dirty="0"/>
              <a:t> </a:t>
            </a:r>
            <a:r>
              <a:rPr dirty="0" err="1"/>
              <a:t>месяцев</a:t>
            </a:r>
            <a:r>
              <a:rPr dirty="0"/>
              <a:t> </a:t>
            </a:r>
            <a:r>
              <a:rPr dirty="0" err="1"/>
              <a:t>вполне</a:t>
            </a:r>
            <a:r>
              <a:rPr dirty="0"/>
              <a:t> </a:t>
            </a:r>
            <a:r>
              <a:rPr dirty="0" err="1"/>
              <a:t>достаточно</a:t>
            </a:r>
            <a:r>
              <a:rPr dirty="0"/>
              <a:t>,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понять</a:t>
            </a:r>
            <a:r>
              <a:rPr dirty="0"/>
              <a:t>, </a:t>
            </a:r>
            <a:r>
              <a:rPr dirty="0" err="1"/>
              <a:t>сколько</a:t>
            </a:r>
            <a:r>
              <a:rPr dirty="0"/>
              <a:t> </a:t>
            </a:r>
            <a:r>
              <a:rPr dirty="0" err="1"/>
              <a:t>денег</a:t>
            </a:r>
            <a:r>
              <a:rPr dirty="0"/>
              <a:t> </a:t>
            </a:r>
            <a:r>
              <a:rPr dirty="0" err="1"/>
              <a:t>ваша</a:t>
            </a:r>
            <a:r>
              <a:rPr dirty="0"/>
              <a:t> </a:t>
            </a:r>
            <a:r>
              <a:rPr dirty="0" err="1"/>
              <a:t>семья</a:t>
            </a:r>
            <a:r>
              <a:rPr dirty="0"/>
              <a:t> </a:t>
            </a:r>
            <a:r>
              <a:rPr dirty="0" err="1"/>
              <a:t>зарабатывает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месяц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расходуете</a:t>
            </a:r>
            <a:r>
              <a:rPr dirty="0"/>
              <a:t>.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понимание</a:t>
            </a:r>
            <a:r>
              <a:rPr dirty="0"/>
              <a:t> </a:t>
            </a:r>
            <a:r>
              <a:rPr dirty="0" err="1"/>
              <a:t>обернется</a:t>
            </a:r>
            <a:r>
              <a:rPr dirty="0"/>
              <a:t> </a:t>
            </a:r>
            <a:r>
              <a:rPr dirty="0" err="1"/>
              <a:t>выгодой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вас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вашей</a:t>
            </a:r>
            <a:r>
              <a:rPr dirty="0"/>
              <a:t> </a:t>
            </a:r>
            <a:r>
              <a:rPr dirty="0" err="1"/>
              <a:t>семьи</a:t>
            </a:r>
            <a:r>
              <a:rPr dirty="0"/>
              <a:t>.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помните</a:t>
            </a:r>
            <a:r>
              <a:rPr dirty="0"/>
              <a:t> – </a:t>
            </a:r>
            <a:r>
              <a:rPr dirty="0" err="1"/>
              <a:t>эти</a:t>
            </a:r>
            <a:r>
              <a:rPr dirty="0"/>
              <a:t> </a:t>
            </a:r>
            <a:r>
              <a:rPr dirty="0" err="1"/>
              <a:t>два-три</a:t>
            </a:r>
            <a:r>
              <a:rPr dirty="0"/>
              <a:t> </a:t>
            </a:r>
            <a:r>
              <a:rPr dirty="0" err="1"/>
              <a:t>месяца</a:t>
            </a:r>
            <a:r>
              <a:rPr dirty="0"/>
              <a:t> </a:t>
            </a:r>
            <a:r>
              <a:rPr dirty="0" err="1"/>
              <a:t>учет</a:t>
            </a:r>
            <a:r>
              <a:rPr dirty="0"/>
              <a:t> </a:t>
            </a: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вести</a:t>
            </a:r>
            <a:r>
              <a:rPr dirty="0"/>
              <a:t> </a:t>
            </a:r>
            <a:r>
              <a:rPr dirty="0" err="1"/>
              <a:t>ежедневно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записывать</a:t>
            </a:r>
            <a:r>
              <a:rPr dirty="0"/>
              <a:t> </a:t>
            </a:r>
            <a:r>
              <a:rPr dirty="0" err="1"/>
              <a:t>даже</a:t>
            </a:r>
            <a:r>
              <a:rPr dirty="0"/>
              <a:t> </a:t>
            </a:r>
            <a:r>
              <a:rPr dirty="0" err="1"/>
              <a:t>самые</a:t>
            </a:r>
            <a:r>
              <a:rPr dirty="0"/>
              <a:t> </a:t>
            </a:r>
            <a:r>
              <a:rPr dirty="0" err="1"/>
              <a:t>мелкие</a:t>
            </a:r>
            <a:r>
              <a:rPr dirty="0"/>
              <a:t> </a:t>
            </a:r>
            <a:r>
              <a:rPr dirty="0" err="1"/>
              <a:t>расходы</a:t>
            </a:r>
            <a:r>
              <a:rPr dirty="0"/>
              <a:t> —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них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складываются</a:t>
            </a:r>
            <a:r>
              <a:rPr dirty="0"/>
              <a:t> </a:t>
            </a:r>
            <a:r>
              <a:rPr dirty="0" err="1"/>
              <a:t>ежемесячные</a:t>
            </a:r>
            <a:r>
              <a:rPr dirty="0"/>
              <a:t> </a:t>
            </a:r>
            <a:r>
              <a:rPr dirty="0" err="1"/>
              <a:t>траты</a:t>
            </a:r>
            <a:r>
              <a:rPr dirty="0"/>
              <a:t>. </a:t>
            </a:r>
            <a:r>
              <a:rPr dirty="0" err="1"/>
              <a:t>Лучше</a:t>
            </a:r>
            <a:r>
              <a:rPr dirty="0"/>
              <a:t> </a:t>
            </a:r>
            <a:r>
              <a:rPr dirty="0" err="1"/>
              <a:t>распределять</a:t>
            </a:r>
            <a:r>
              <a:rPr dirty="0"/>
              <a:t> </a:t>
            </a:r>
            <a:r>
              <a:rPr dirty="0" err="1"/>
              <a:t>расходы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категориям</a:t>
            </a:r>
            <a:r>
              <a:rPr dirty="0"/>
              <a:t> (</a:t>
            </a:r>
            <a:r>
              <a:rPr dirty="0" err="1"/>
              <a:t>квартплата</a:t>
            </a:r>
            <a:r>
              <a:rPr dirty="0"/>
              <a:t>, </a:t>
            </a:r>
            <a:r>
              <a:rPr dirty="0" err="1"/>
              <a:t>продукты</a:t>
            </a:r>
            <a:r>
              <a:rPr dirty="0"/>
              <a:t> </a:t>
            </a:r>
            <a:r>
              <a:rPr dirty="0" err="1"/>
              <a:t>питания</a:t>
            </a:r>
            <a:r>
              <a:rPr dirty="0"/>
              <a:t>, </a:t>
            </a:r>
            <a:r>
              <a:rPr dirty="0" err="1"/>
              <a:t>развлечения</a:t>
            </a:r>
            <a:r>
              <a:rPr dirty="0"/>
              <a:t>, </a:t>
            </a:r>
            <a:r>
              <a:rPr dirty="0" err="1"/>
              <a:t>медицина</a:t>
            </a:r>
            <a:r>
              <a:rPr dirty="0"/>
              <a:t>, </a:t>
            </a:r>
            <a:r>
              <a:rPr dirty="0" err="1"/>
              <a:t>покупки</a:t>
            </a:r>
            <a:r>
              <a:rPr dirty="0"/>
              <a:t>),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было</a:t>
            </a:r>
            <a:r>
              <a:rPr dirty="0"/>
              <a:t> </a:t>
            </a:r>
            <a:r>
              <a:rPr dirty="0" err="1"/>
              <a:t>проще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анализировать</a:t>
            </a:r>
            <a:r>
              <a:rPr dirty="0"/>
              <a:t>.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000" dirty="0"/>
          </a:p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</a:defRPr>
            </a:pP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упростить</a:t>
            </a:r>
            <a:r>
              <a:rPr dirty="0"/>
              <a:t> </a:t>
            </a:r>
            <a:r>
              <a:rPr dirty="0" err="1"/>
              <a:t>учет</a:t>
            </a:r>
            <a:r>
              <a:rPr dirty="0"/>
              <a:t>? </a:t>
            </a:r>
            <a:endParaRPr dirty="0">
              <a:latin typeface="+mj-lt"/>
              <a:ea typeface="+mj-ea"/>
              <a:cs typeface="+mj-cs"/>
              <a:sym typeface="Arial"/>
            </a:endParaRP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</a:defRPr>
            </a:pPr>
            <a:r>
              <a:rPr dirty="0" err="1"/>
              <a:t>Есть</a:t>
            </a:r>
            <a:r>
              <a:rPr dirty="0"/>
              <a:t> </a:t>
            </a:r>
            <a:r>
              <a:rPr dirty="0" err="1"/>
              <a:t>множество</a:t>
            </a:r>
            <a:r>
              <a:rPr dirty="0"/>
              <a:t> </a:t>
            </a:r>
            <a:r>
              <a:rPr dirty="0" err="1"/>
              <a:t>удобных</a:t>
            </a:r>
            <a:r>
              <a:rPr dirty="0"/>
              <a:t> </a:t>
            </a:r>
            <a:r>
              <a:rPr dirty="0" err="1"/>
              <a:t>программ-планировщиков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компьютеров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смартфонов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помогают</a:t>
            </a:r>
            <a:r>
              <a:rPr dirty="0"/>
              <a:t> </a:t>
            </a:r>
            <a:r>
              <a:rPr dirty="0" err="1"/>
              <a:t>вести</a:t>
            </a:r>
            <a:r>
              <a:rPr dirty="0"/>
              <a:t> </a:t>
            </a:r>
            <a:r>
              <a:rPr dirty="0" err="1"/>
              <a:t>бюджет</a:t>
            </a:r>
            <a:r>
              <a:rPr dirty="0"/>
              <a:t>, </a:t>
            </a:r>
            <a:r>
              <a:rPr dirty="0" err="1"/>
              <a:t>грамотно</a:t>
            </a:r>
            <a:r>
              <a:rPr dirty="0"/>
              <a:t> </a:t>
            </a:r>
            <a:r>
              <a:rPr dirty="0" err="1"/>
              <a:t>распределять</a:t>
            </a:r>
            <a:r>
              <a:rPr dirty="0"/>
              <a:t> </a:t>
            </a:r>
            <a:r>
              <a:rPr dirty="0" err="1"/>
              <a:t>финансы</a:t>
            </a:r>
            <a:r>
              <a:rPr dirty="0"/>
              <a:t>. </a:t>
            </a:r>
            <a:r>
              <a:rPr dirty="0" err="1"/>
              <a:t>Например</a:t>
            </a:r>
            <a:r>
              <a:rPr dirty="0"/>
              <a:t>, </a:t>
            </a:r>
            <a:r>
              <a:rPr dirty="0" err="1"/>
              <a:t>программа</a:t>
            </a:r>
            <a:r>
              <a:rPr dirty="0"/>
              <a:t> </a:t>
            </a:r>
            <a:r>
              <a:rPr dirty="0" err="1"/>
              <a:t>вычитает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общего</a:t>
            </a:r>
            <a:r>
              <a:rPr dirty="0"/>
              <a:t> </a:t>
            </a:r>
            <a:r>
              <a:rPr dirty="0" err="1"/>
              <a:t>дохода</a:t>
            </a:r>
            <a:r>
              <a:rPr dirty="0"/>
              <a:t> </a:t>
            </a:r>
            <a:r>
              <a:rPr dirty="0" err="1"/>
              <a:t>обязательные</a:t>
            </a:r>
            <a:r>
              <a:rPr dirty="0"/>
              <a:t> </a:t>
            </a:r>
            <a:r>
              <a:rPr dirty="0" err="1"/>
              <a:t>траты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квартплату</a:t>
            </a:r>
            <a:r>
              <a:rPr dirty="0"/>
              <a:t>, </a:t>
            </a:r>
            <a:r>
              <a:rPr dirty="0" err="1"/>
              <a:t>образование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кредиты</a:t>
            </a:r>
            <a:r>
              <a:rPr dirty="0"/>
              <a:t>, </a:t>
            </a:r>
            <a:r>
              <a:rPr dirty="0" err="1"/>
              <a:t>а</a:t>
            </a:r>
            <a:r>
              <a:rPr dirty="0"/>
              <a:t> </a:t>
            </a:r>
            <a:r>
              <a:rPr dirty="0" err="1"/>
              <a:t>оставшуюся</a:t>
            </a:r>
            <a:r>
              <a:rPr dirty="0"/>
              <a:t> </a:t>
            </a:r>
            <a:r>
              <a:rPr dirty="0" err="1"/>
              <a:t>сумму</a:t>
            </a:r>
            <a:r>
              <a:rPr dirty="0"/>
              <a:t> </a:t>
            </a:r>
            <a:r>
              <a:rPr dirty="0" err="1"/>
              <a:t>пропорционально</a:t>
            </a:r>
            <a:r>
              <a:rPr dirty="0"/>
              <a:t> </a:t>
            </a:r>
            <a:r>
              <a:rPr dirty="0" err="1"/>
              <a:t>распределяет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дням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неделям</a:t>
            </a:r>
            <a:r>
              <a:rPr dirty="0"/>
              <a:t>. </a:t>
            </a:r>
            <a:r>
              <a:rPr dirty="0" err="1"/>
              <a:t>Планировщик</a:t>
            </a:r>
            <a:r>
              <a:rPr dirty="0"/>
              <a:t> </a:t>
            </a:r>
            <a:r>
              <a:rPr dirty="0" err="1"/>
              <a:t>подскажет</a:t>
            </a:r>
            <a:r>
              <a:rPr dirty="0"/>
              <a:t>, </a:t>
            </a:r>
            <a:r>
              <a:rPr dirty="0" err="1"/>
              <a:t>какую</a:t>
            </a:r>
            <a:r>
              <a:rPr dirty="0"/>
              <a:t> </a:t>
            </a:r>
            <a:r>
              <a:rPr dirty="0" err="1"/>
              <a:t>сумму</a:t>
            </a:r>
            <a:r>
              <a:rPr dirty="0"/>
              <a:t> </a:t>
            </a: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откладывать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крупные</a:t>
            </a:r>
            <a:r>
              <a:rPr dirty="0"/>
              <a:t> </a:t>
            </a:r>
            <a:r>
              <a:rPr dirty="0" err="1"/>
              <a:t>покупки</a:t>
            </a:r>
            <a:r>
              <a:rPr dirty="0"/>
              <a:t>, </a:t>
            </a:r>
            <a:r>
              <a:rPr dirty="0" err="1"/>
              <a:t>наглядно</a:t>
            </a:r>
            <a:r>
              <a:rPr dirty="0"/>
              <a:t> </a:t>
            </a:r>
            <a:r>
              <a:rPr dirty="0" err="1"/>
              <a:t>покажет</a:t>
            </a:r>
            <a:r>
              <a:rPr dirty="0"/>
              <a:t>,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расходуются</a:t>
            </a:r>
            <a:r>
              <a:rPr dirty="0"/>
              <a:t> </a:t>
            </a:r>
            <a:r>
              <a:rPr dirty="0" err="1"/>
              <a:t>деньги</a:t>
            </a:r>
            <a:r>
              <a:rPr dirty="0"/>
              <a:t>. </a:t>
            </a:r>
            <a:r>
              <a:rPr dirty="0" err="1"/>
              <a:t>Есть</a:t>
            </a:r>
            <a:r>
              <a:rPr dirty="0"/>
              <a:t> </a:t>
            </a:r>
            <a:r>
              <a:rPr dirty="0" err="1"/>
              <a:t>программы</a:t>
            </a:r>
            <a:r>
              <a:rPr dirty="0"/>
              <a:t>, </a:t>
            </a:r>
            <a:r>
              <a:rPr dirty="0" err="1"/>
              <a:t>доступ</a:t>
            </a:r>
            <a:r>
              <a:rPr dirty="0"/>
              <a:t> </a:t>
            </a: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которым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у</a:t>
            </a:r>
            <a:r>
              <a:rPr dirty="0"/>
              <a:t> </a:t>
            </a:r>
            <a:r>
              <a:rPr dirty="0" err="1"/>
              <a:t>нескольких</a:t>
            </a:r>
            <a:r>
              <a:rPr dirty="0"/>
              <a:t> </a:t>
            </a:r>
            <a:r>
              <a:rPr dirty="0" err="1"/>
              <a:t>человек</a:t>
            </a:r>
            <a:r>
              <a:rPr dirty="0"/>
              <a:t>. </a:t>
            </a:r>
            <a:r>
              <a:rPr dirty="0" err="1"/>
              <a:t>Поищите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интернете</a:t>
            </a:r>
            <a:r>
              <a:rPr dirty="0"/>
              <a:t>, </a:t>
            </a:r>
            <a:r>
              <a:rPr dirty="0" err="1"/>
              <a:t>поспрашивайте</a:t>
            </a:r>
            <a:r>
              <a:rPr dirty="0"/>
              <a:t> </a:t>
            </a:r>
            <a:r>
              <a:rPr dirty="0" err="1"/>
              <a:t>у</a:t>
            </a:r>
            <a:r>
              <a:rPr dirty="0"/>
              <a:t> </a:t>
            </a:r>
            <a:r>
              <a:rPr dirty="0" err="1"/>
              <a:t>знакомых</a:t>
            </a:r>
            <a:r>
              <a:rPr dirty="0"/>
              <a:t>, </a:t>
            </a:r>
            <a:r>
              <a:rPr dirty="0" err="1"/>
              <a:t>попробуйте</a:t>
            </a:r>
            <a:r>
              <a:rPr dirty="0"/>
              <a:t> </a:t>
            </a:r>
            <a:r>
              <a:rPr dirty="0" err="1"/>
              <a:t>разные</a:t>
            </a:r>
            <a:r>
              <a:rPr dirty="0"/>
              <a:t> </a:t>
            </a:r>
            <a:r>
              <a:rPr dirty="0" err="1"/>
              <a:t>приложения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выберите</a:t>
            </a:r>
            <a:r>
              <a:rPr dirty="0"/>
              <a:t> </a:t>
            </a:r>
            <a:r>
              <a:rPr dirty="0" err="1"/>
              <a:t>подходящий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> </a:t>
            </a:r>
            <a:r>
              <a:rPr dirty="0" err="1"/>
              <a:t>дневник</a:t>
            </a:r>
            <a:r>
              <a:rPr dirty="0"/>
              <a:t> </a:t>
            </a:r>
            <a:r>
              <a:rPr dirty="0" err="1"/>
              <a:t>доходов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расходов</a:t>
            </a:r>
            <a:r>
              <a:rPr dirty="0"/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6DC32186-A397-E341-85B0-CAB7DA5DB03C}"/>
              </a:ext>
            </a:extLst>
          </p:cNvPr>
          <p:cNvGrpSpPr/>
          <p:nvPr/>
        </p:nvGrpSpPr>
        <p:grpSpPr>
          <a:xfrm>
            <a:off x="516316" y="4878128"/>
            <a:ext cx="8678484" cy="261610"/>
            <a:chOff x="516316" y="4878128"/>
            <a:chExt cx="8678484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689EB8AC-7F0E-5042-A546-210C42FBFAF5}"/>
                </a:ext>
              </a:extLst>
            </p:cNvPr>
            <p:cNvSpPr/>
            <p:nvPr/>
          </p:nvSpPr>
          <p:spPr>
            <a:xfrm>
              <a:off x="516316" y="4878128"/>
              <a:ext cx="21339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roxima Nova Rg" panose="02000506030000020004" pitchFamily="2" charset="0"/>
                </a:rPr>
                <a:t>ФИНАНСОВЫЙ ПЛАН СЕМЬИ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AB4B25F8-D90B-FC43-BA2A-44F9106743D4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34" y="5008933"/>
              <a:ext cx="6544566" cy="0"/>
            </a:xfrm>
            <a:prstGeom prst="line">
              <a:avLst/>
            </a:prstGeom>
            <a:noFill/>
            <a:ln w="127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xmlns="" id="{FB5E395D-9ED1-FF41-B594-A019BAD720B1}"/>
              </a:ext>
            </a:extLst>
          </p:cNvPr>
          <p:cNvSpPr txBox="1"/>
          <p:nvPr/>
        </p:nvSpPr>
        <p:spPr>
          <a:xfrm>
            <a:off x="177347" y="4831987"/>
            <a:ext cx="4251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7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Rectangle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27" name="Shape 60"/>
          <p:cNvSpPr txBox="1"/>
          <p:nvPr/>
        </p:nvSpPr>
        <p:spPr>
          <a:xfrm>
            <a:off x="706437" y="453734"/>
            <a:ext cx="2526607" cy="1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4300">
                <a:solidFill>
                  <a:schemeClr val="accent5">
                    <a:lumOff val="10098"/>
                  </a:scheme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Слайд 7</a:t>
            </a:r>
          </a:p>
        </p:txBody>
      </p:sp>
      <p:sp>
        <p:nvSpPr>
          <p:cNvPr id="728" name="Line"/>
          <p:cNvSpPr/>
          <p:nvPr/>
        </p:nvSpPr>
        <p:spPr>
          <a:xfrm>
            <a:off x="3299767" y="433238"/>
            <a:ext cx="1390" cy="907654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9" name="Прямоугольник 30"/>
          <p:cNvSpPr txBox="1"/>
          <p:nvPr/>
        </p:nvSpPr>
        <p:spPr>
          <a:xfrm>
            <a:off x="576263" y="2230885"/>
            <a:ext cx="7112152" cy="927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</a:defRPr>
            </a:pPr>
            <a:r>
              <a:rPr dirty="0" err="1">
                <a:latin typeface="Proxima Nova"/>
              </a:rPr>
              <a:t>Шаг</a:t>
            </a:r>
            <a:r>
              <a:rPr dirty="0">
                <a:latin typeface="Proxima Nova"/>
              </a:rPr>
              <a:t> 2. </a:t>
            </a:r>
            <a:r>
              <a:rPr dirty="0" err="1">
                <a:latin typeface="Proxima Nova"/>
              </a:rPr>
              <a:t>Проанализируйте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доходы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и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расходы</a:t>
            </a:r>
            <a:r>
              <a:rPr dirty="0">
                <a:latin typeface="Proxima Nova"/>
              </a:rPr>
              <a:t> </a:t>
            </a:r>
            <a:endParaRPr dirty="0">
              <a:latin typeface="Proxima Nova"/>
              <a:ea typeface="+mj-ea"/>
              <a:cs typeface="+mj-cs"/>
              <a:sym typeface="Arial"/>
            </a:endParaRP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</a:defRPr>
            </a:pPr>
            <a:r>
              <a:rPr dirty="0" err="1">
                <a:latin typeface="Proxima Nova"/>
              </a:rPr>
              <a:t>Выясните</a:t>
            </a:r>
            <a:r>
              <a:rPr dirty="0">
                <a:latin typeface="Proxima Nova"/>
              </a:rPr>
              <a:t>, </a:t>
            </a:r>
            <a:r>
              <a:rPr dirty="0" err="1">
                <a:latin typeface="Proxima Nova"/>
              </a:rPr>
              <a:t>какие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расходы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у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вас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повторяются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из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месяца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в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месяц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и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сколько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денег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вам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нужно</a:t>
            </a:r>
            <a:r>
              <a:rPr dirty="0">
                <a:latin typeface="Proxima Nova"/>
              </a:rPr>
              <a:t>. </a:t>
            </a:r>
            <a:r>
              <a:rPr dirty="0" err="1">
                <a:latin typeface="Proxima Nova"/>
              </a:rPr>
              <a:t>Определите</a:t>
            </a:r>
            <a:r>
              <a:rPr dirty="0">
                <a:latin typeface="Proxima Nova"/>
              </a:rPr>
              <a:t>, </a:t>
            </a:r>
            <a:r>
              <a:rPr dirty="0" err="1">
                <a:latin typeface="Proxima Nova"/>
              </a:rPr>
              <a:t>сколько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в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среднем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вы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тратите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ежемесячно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на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медицину</a:t>
            </a:r>
            <a:r>
              <a:rPr dirty="0">
                <a:latin typeface="Proxima Nova"/>
              </a:rPr>
              <a:t>, </a:t>
            </a:r>
            <a:r>
              <a:rPr dirty="0" err="1">
                <a:latin typeface="Proxima Nova"/>
              </a:rPr>
              <a:t>одежду</a:t>
            </a:r>
            <a:r>
              <a:rPr dirty="0">
                <a:latin typeface="Proxima Nova"/>
              </a:rPr>
              <a:t>, </a:t>
            </a:r>
            <a:r>
              <a:rPr dirty="0" err="1">
                <a:latin typeface="Proxima Nova"/>
              </a:rPr>
              <a:t>продукты</a:t>
            </a:r>
            <a:r>
              <a:rPr dirty="0">
                <a:latin typeface="Proxima Nova"/>
              </a:rPr>
              <a:t>, </a:t>
            </a:r>
            <a:r>
              <a:rPr dirty="0" err="1">
                <a:latin typeface="Proxima Nova"/>
              </a:rPr>
              <a:t>транспорт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и</a:t>
            </a:r>
            <a:r>
              <a:rPr dirty="0">
                <a:latin typeface="Proxima Nova"/>
              </a:rPr>
              <a:t> </a:t>
            </a:r>
            <a:r>
              <a:rPr dirty="0" err="1">
                <a:latin typeface="Proxima Nova"/>
              </a:rPr>
              <a:t>связь</a:t>
            </a:r>
            <a:r>
              <a:rPr dirty="0">
                <a:latin typeface="Proxima Nova"/>
              </a:rPr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6F71220-8EB0-5440-8CE3-76D403AD1583}"/>
              </a:ext>
            </a:extLst>
          </p:cNvPr>
          <p:cNvGrpSpPr/>
          <p:nvPr/>
        </p:nvGrpSpPr>
        <p:grpSpPr>
          <a:xfrm>
            <a:off x="516316" y="4878128"/>
            <a:ext cx="8678484" cy="261610"/>
            <a:chOff x="516316" y="4878128"/>
            <a:chExt cx="8678484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FCA1643C-AA96-FE43-B576-DB1DB8DD9A3B}"/>
                </a:ext>
              </a:extLst>
            </p:cNvPr>
            <p:cNvSpPr/>
            <p:nvPr/>
          </p:nvSpPr>
          <p:spPr>
            <a:xfrm>
              <a:off x="516316" y="4878128"/>
              <a:ext cx="21339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roxima Nova Rg" panose="02000506030000020004" pitchFamily="2" charset="0"/>
                </a:rPr>
                <a:t>ФИНАНСОВЫЙ ПЛАН СЕМЬИ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41C831DA-4116-F440-A7F8-02C14284C6DF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34" y="5008933"/>
              <a:ext cx="6544566" cy="0"/>
            </a:xfrm>
            <a:prstGeom prst="line">
              <a:avLst/>
            </a:prstGeom>
            <a:noFill/>
            <a:ln w="127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xmlns="" id="{BFA7A7C6-7FA2-5443-9E64-FF010809F92D}"/>
              </a:ext>
            </a:extLst>
          </p:cNvPr>
          <p:cNvSpPr txBox="1"/>
          <p:nvPr/>
        </p:nvSpPr>
        <p:spPr>
          <a:xfrm>
            <a:off x="177347" y="4831987"/>
            <a:ext cx="4251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8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Rectangle"/>
          <p:cNvSpPr/>
          <p:nvPr/>
        </p:nvSpPr>
        <p:spPr>
          <a:xfrm>
            <a:off x="-50800" y="-31750"/>
            <a:ext cx="9245600" cy="5207000"/>
          </a:xfrm>
          <a:prstGeom prst="rect">
            <a:avLst/>
          </a:prstGeom>
          <a:solidFill>
            <a:srgbClr val="000000">
              <a:alpha val="70107"/>
            </a:srgbClr>
          </a:solidFill>
          <a:ln w="12700">
            <a:solidFill>
              <a:srgbClr val="000000">
                <a:alpha val="701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2" name="Shape 60"/>
          <p:cNvSpPr txBox="1"/>
          <p:nvPr/>
        </p:nvSpPr>
        <p:spPr>
          <a:xfrm>
            <a:off x="706437" y="453734"/>
            <a:ext cx="2526607" cy="1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4300">
                <a:solidFill>
                  <a:schemeClr val="accent5">
                    <a:lumOff val="10098"/>
                  </a:scheme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Слайд 8</a:t>
            </a:r>
          </a:p>
        </p:txBody>
      </p:sp>
      <p:sp>
        <p:nvSpPr>
          <p:cNvPr id="733" name="Line"/>
          <p:cNvSpPr/>
          <p:nvPr/>
        </p:nvSpPr>
        <p:spPr>
          <a:xfrm>
            <a:off x="3299767" y="433238"/>
            <a:ext cx="1390" cy="907654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4" name="Прямоугольник 30"/>
          <p:cNvSpPr txBox="1"/>
          <p:nvPr/>
        </p:nvSpPr>
        <p:spPr>
          <a:xfrm>
            <a:off x="550136" y="2239594"/>
            <a:ext cx="7112152" cy="937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err="1"/>
              <a:t>Шаг</a:t>
            </a:r>
            <a:r>
              <a:rPr dirty="0"/>
              <a:t> 3. </a:t>
            </a:r>
            <a:r>
              <a:rPr dirty="0" err="1"/>
              <a:t>Сформулируйте</a:t>
            </a:r>
            <a:r>
              <a:rPr dirty="0"/>
              <a:t> </a:t>
            </a:r>
            <a:r>
              <a:rPr dirty="0" err="1"/>
              <a:t>цели</a:t>
            </a:r>
            <a:endParaRPr sz="4400" dirty="0"/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/>
              <a:t>Цели</a:t>
            </a:r>
            <a:r>
              <a:rPr dirty="0"/>
              <a:t> — </a:t>
            </a:r>
            <a:r>
              <a:rPr dirty="0" err="1"/>
              <a:t>то</a:t>
            </a:r>
            <a:r>
              <a:rPr dirty="0"/>
              <a:t>, </a:t>
            </a:r>
            <a:r>
              <a:rPr dirty="0" err="1"/>
              <a:t>ради</a:t>
            </a:r>
            <a:r>
              <a:rPr dirty="0"/>
              <a:t> </a:t>
            </a:r>
            <a:r>
              <a:rPr dirty="0" err="1"/>
              <a:t>чего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составляете</a:t>
            </a:r>
            <a:r>
              <a:rPr dirty="0"/>
              <a:t> </a:t>
            </a:r>
            <a:r>
              <a:rPr dirty="0" err="1"/>
              <a:t>план</a:t>
            </a:r>
            <a:r>
              <a:rPr dirty="0"/>
              <a:t>. </a:t>
            </a:r>
            <a:r>
              <a:rPr dirty="0" err="1"/>
              <a:t>Определите</a:t>
            </a:r>
            <a:r>
              <a:rPr dirty="0"/>
              <a:t> </a:t>
            </a:r>
            <a:r>
              <a:rPr dirty="0" err="1"/>
              <a:t>срок</a:t>
            </a:r>
            <a:r>
              <a:rPr dirty="0"/>
              <a:t>,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который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планируете</a:t>
            </a:r>
            <a:r>
              <a:rPr dirty="0"/>
              <a:t> </a:t>
            </a:r>
            <a:r>
              <a:rPr dirty="0" err="1"/>
              <a:t>этих</a:t>
            </a:r>
            <a:r>
              <a:rPr dirty="0"/>
              <a:t> </a:t>
            </a:r>
            <a:r>
              <a:rPr dirty="0" err="1"/>
              <a:t>целей</a:t>
            </a:r>
            <a:r>
              <a:rPr dirty="0"/>
              <a:t> </a:t>
            </a:r>
            <a:r>
              <a:rPr dirty="0" err="1"/>
              <a:t>достичь</a:t>
            </a:r>
            <a:r>
              <a:rPr dirty="0"/>
              <a:t>. </a:t>
            </a:r>
            <a:r>
              <a:rPr dirty="0" err="1"/>
              <a:t>Планирование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долгосрочным</a:t>
            </a:r>
            <a:r>
              <a:rPr dirty="0"/>
              <a:t> (</a:t>
            </a:r>
            <a:r>
              <a:rPr dirty="0" err="1"/>
              <a:t>на</a:t>
            </a:r>
            <a:r>
              <a:rPr dirty="0"/>
              <a:t> 5, 10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даже</a:t>
            </a:r>
            <a:r>
              <a:rPr dirty="0"/>
              <a:t> 20 </a:t>
            </a:r>
            <a:r>
              <a:rPr dirty="0" err="1"/>
              <a:t>лет</a:t>
            </a:r>
            <a:r>
              <a:rPr dirty="0"/>
              <a:t>)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краткосрочным</a:t>
            </a:r>
            <a:r>
              <a:rPr dirty="0"/>
              <a:t> —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несколько</a:t>
            </a:r>
            <a:r>
              <a:rPr dirty="0"/>
              <a:t> </a:t>
            </a:r>
            <a:r>
              <a:rPr dirty="0" err="1"/>
              <a:t>месяцев</a:t>
            </a:r>
            <a:r>
              <a:rPr dirty="0"/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6A928D7F-5917-A843-9711-069CEEB99566}"/>
              </a:ext>
            </a:extLst>
          </p:cNvPr>
          <p:cNvGrpSpPr/>
          <p:nvPr/>
        </p:nvGrpSpPr>
        <p:grpSpPr>
          <a:xfrm>
            <a:off x="516316" y="4878128"/>
            <a:ext cx="8678484" cy="261610"/>
            <a:chOff x="516316" y="4878128"/>
            <a:chExt cx="8678484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5827DD9F-700B-1F4A-994A-BAB79EBA4C03}"/>
                </a:ext>
              </a:extLst>
            </p:cNvPr>
            <p:cNvSpPr/>
            <p:nvPr/>
          </p:nvSpPr>
          <p:spPr>
            <a:xfrm>
              <a:off x="516316" y="4878128"/>
              <a:ext cx="21339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roxima Nova Rg" panose="02000506030000020004" pitchFamily="2" charset="0"/>
                </a:rPr>
                <a:t>ФИНАНСОВЫЙ ПЛАН СЕМЬИ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B74837C5-9E2E-C74F-9A87-0104E4156121}"/>
                </a:ext>
              </a:extLst>
            </p:cNvPr>
            <p:cNvCxnSpPr>
              <a:cxnSpLocks/>
            </p:cNvCxnSpPr>
            <p:nvPr/>
          </p:nvCxnSpPr>
          <p:spPr>
            <a:xfrm>
              <a:off x="2650234" y="5008933"/>
              <a:ext cx="6544566" cy="0"/>
            </a:xfrm>
            <a:prstGeom prst="line">
              <a:avLst/>
            </a:prstGeom>
            <a:noFill/>
            <a:ln w="127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xmlns="" id="{11162F48-9AB4-254A-AEE5-D416A1CCCDA7}"/>
              </a:ext>
            </a:extLst>
          </p:cNvPr>
          <p:cNvSpPr txBox="1"/>
          <p:nvPr/>
        </p:nvSpPr>
        <p:spPr>
          <a:xfrm>
            <a:off x="177347" y="4831987"/>
            <a:ext cx="42513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9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602</Words>
  <Application>Microsoft Office PowerPoint</Application>
  <PresentationFormat>Экран (16:9)</PresentationFormat>
  <Paragraphs>115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Proxima Nova</vt:lpstr>
      <vt:lpstr>Proxima Nova Extrabold</vt:lpstr>
      <vt:lpstr>Proxima Nova Light</vt:lpstr>
      <vt:lpstr>Proxima Nova Rg</vt:lpstr>
      <vt:lpstr>Специальное оформление</vt:lpstr>
      <vt:lpstr>ФИНАНСОВЫЙ ПЛАН СЕМЬИ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ФИНАНСОВОЕ МОШЕННИЧЕСТВО</dc:title>
  <cp:lastModifiedBy>Чагина Ольга Викторовна</cp:lastModifiedBy>
  <cp:revision>10</cp:revision>
  <dcterms:modified xsi:type="dcterms:W3CDTF">2022-06-09T11:52:21Z</dcterms:modified>
</cp:coreProperties>
</file>