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5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369"/>
    <p:restoredTop sz="64914"/>
  </p:normalViewPr>
  <p:slideViewPr>
    <p:cSldViewPr snapToGrid="0" snapToObjects="1" showGuides="1">
      <p:cViewPr varScale="1">
        <p:scale>
          <a:sx n="36" d="100"/>
          <a:sy n="36" d="100"/>
        </p:scale>
        <p:origin x="216" y="1144"/>
      </p:cViewPr>
      <p:guideLst>
        <p:guide orient="horz" pos="5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Кредит удобный и популярный финансовый инструмент, позволяющий нам решать огромное количество </a:t>
            </a:r>
            <a:br>
              <a:rPr lang="ru-RU" sz="1200" dirty="0"/>
            </a:br>
            <a:r>
              <a:rPr lang="ru-RU" sz="1200" dirty="0"/>
              <a:t>бытовых проблем в короткие сроки… Однако, кредит – это не подарок, это деньги, предоставляемые кредитной </a:t>
            </a:r>
            <a:br>
              <a:rPr lang="ru-RU" sz="1200" dirty="0"/>
            </a:br>
            <a:r>
              <a:rPr lang="ru-RU" sz="1200" dirty="0"/>
              <a:t>организацией, например, банком своим клиентам в долг и под определенные проценты.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sz="1200" dirty="0"/>
            </a:br>
            <a:r>
              <a:rPr lang="ru-RU" sz="1200" dirty="0"/>
              <a:t>Такой долг необходимо выплачивать частями в установленном режиме, что требует определенной дисциплины. </a:t>
            </a:r>
            <a:br>
              <a:rPr lang="ru-RU" sz="1200" dirty="0"/>
            </a:br>
            <a:r>
              <a:rPr lang="ru-RU" sz="1200" dirty="0"/>
              <a:t>Оформляя тот или иной кредит, каждый из нас берет на себя ответственность по выплате занимаемой </a:t>
            </a:r>
            <a:br>
              <a:rPr lang="ru-RU" sz="1200" dirty="0"/>
            </a:br>
            <a:r>
              <a:rPr lang="ru-RU" sz="1200" dirty="0"/>
              <a:t>у кредитной организации суммы в срок, поэтому:  если вы не уверены, что справитесь с этим, сможете </a:t>
            </a:r>
            <a:br>
              <a:rPr lang="ru-RU" sz="1200" dirty="0"/>
            </a:br>
            <a:r>
              <a:rPr lang="ru-RU" sz="1200" dirty="0"/>
              <a:t>не нарушать график платежей и выплатить все в срок — не берите кредит.</a:t>
            </a:r>
            <a:r>
              <a:rPr lang="ru-RU" sz="1200" b="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 случае, когда вы уверены в собственной платежеспособности и хотите взять кредит, </a:t>
            </a:r>
            <a:br>
              <a:rPr lang="ru-RU" sz="1200" dirty="0"/>
            </a:br>
            <a:r>
              <a:rPr lang="ru-RU" sz="1200" dirty="0"/>
              <a:t>следуйте простым правилам: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не торопитесь</a:t>
            </a:r>
            <a:r>
              <a:rPr lang="ru-RU" sz="1200" b="0" dirty="0"/>
              <a:t> – изучите предложения и подберите тот тип кредита, который максимально отвечает </a:t>
            </a:r>
            <a:br>
              <a:rPr lang="ru-RU" sz="1200" b="0" dirty="0"/>
            </a:br>
            <a:r>
              <a:rPr lang="ru-RU" sz="1200" b="0" dirty="0"/>
              <a:t>вашим желаниям; </a:t>
            </a:r>
            <a:r>
              <a:rPr lang="ru-RU" sz="1200" dirty="0"/>
              <a:t>управляйте рисками</a:t>
            </a:r>
            <a:r>
              <a:rPr lang="ru-RU" sz="1200" b="0" dirty="0"/>
              <a:t>, например,  оформляя кредит на длительный период времени </a:t>
            </a:r>
            <a:br>
              <a:rPr lang="ru-RU" sz="1200" b="0" dirty="0"/>
            </a:br>
            <a:r>
              <a:rPr lang="ru-RU" sz="1200" b="0" dirty="0"/>
              <a:t>будет правильно застраховаться, например, от потери работы и трудоспособности.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40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Правило первое - </a:t>
            </a:r>
            <a:r>
              <a:rPr lang="ru-RU" sz="1200" b="1" dirty="0"/>
              <a:t>не переоценивайте свои финансовые возможности!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Прежде чем взять кредит, подумайте, насколько вам нужны эти деньги, можно ли обойтись </a:t>
            </a:r>
            <a:br>
              <a:rPr lang="ru-RU" sz="1200" dirty="0"/>
            </a:br>
            <a:r>
              <a:rPr lang="ru-RU" sz="1200" dirty="0"/>
              <a:t>без них и как вы будете возвращать полученную сумму. Учитывайте не только свою зарплату, </a:t>
            </a:r>
            <a:br>
              <a:rPr lang="ru-RU" sz="1200" dirty="0"/>
            </a:br>
            <a:r>
              <a:rPr lang="ru-RU" sz="1200" dirty="0"/>
              <a:t>но и возможные сложные обстоятельства. Увольнение, болезнь или кризис могут нарушить </a:t>
            </a:r>
            <a:br>
              <a:rPr lang="ru-RU" sz="1200" dirty="0"/>
            </a:br>
            <a:r>
              <a:rPr lang="ru-RU" sz="1200" dirty="0"/>
              <a:t>самый тщательно продуманный план.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Есть простая формула: размер ежемесячного платежа по кредиту не должен превышать 35% </a:t>
            </a:r>
            <a:br>
              <a:rPr lang="ru-RU" sz="1200" dirty="0"/>
            </a:br>
            <a:r>
              <a:rPr lang="ru-RU" sz="1200" dirty="0"/>
              <a:t>вашего ежемесячного дохода. Ориентируйтесь на нее. А еще лучше составьте финансовый </a:t>
            </a:r>
            <a:br>
              <a:rPr lang="ru-RU" sz="1200" dirty="0"/>
            </a:br>
            <a:r>
              <a:rPr lang="ru-RU" sz="1200" dirty="0"/>
              <a:t>план, чтобы максимально точно прогнозировать доходы и расходы.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249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Второе правило звучит так: </a:t>
            </a:r>
            <a:r>
              <a:rPr lang="ru-RU" sz="1200" b="1" dirty="0"/>
              <a:t>не берите кредит в первом же банке!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Близость отделения или яркая вывеска — не лучший критерий для выбора банка. </a:t>
            </a:r>
            <a:br>
              <a:rPr lang="ru-RU" sz="1200" dirty="0"/>
            </a:b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Рынок полон предложений, поэтому изучите варианты в нескольких организациях. </a:t>
            </a:r>
            <a:br>
              <a:rPr lang="ru-RU" sz="1200" dirty="0"/>
            </a:br>
            <a:r>
              <a:rPr lang="ru-RU" sz="1200" dirty="0"/>
              <a:t>Сравните условия и стоимость, для того чтобы выбрать кредит, который максимально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подходит именно вам. Проверьте, есть ли у банка лицензия Банка России и сотрудничайте </a:t>
            </a:r>
            <a:br>
              <a:rPr lang="ru-RU" sz="1200" dirty="0"/>
            </a:br>
            <a:r>
              <a:rPr lang="ru-RU" sz="1200" dirty="0"/>
              <a:t>с ним только при ее наличии, наведите справки о его репутации и отзывах его клиентов, </a:t>
            </a:r>
            <a:br>
              <a:rPr lang="ru-RU" sz="1200" dirty="0"/>
            </a:br>
            <a:r>
              <a:rPr lang="ru-RU" sz="1200" dirty="0"/>
              <a:t>если вы студент – сообщите об этом сотруднику банка, возможно, для вас действуют </a:t>
            </a:r>
            <a:br>
              <a:rPr lang="ru-RU" sz="1200" dirty="0"/>
            </a:br>
            <a:r>
              <a:rPr lang="ru-RU" sz="1200" dirty="0"/>
              <a:t>особые предложения.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399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Третье правило: </a:t>
            </a:r>
            <a:r>
              <a:rPr lang="ru-RU" sz="1200" b="1" dirty="0"/>
              <a:t>помните о своих правах и осторожности!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Если по каким-то серьезным причинам вы не можете сделать очередной платеж, например, </a:t>
            </a:r>
            <a:br>
              <a:rPr lang="ru-RU" sz="1200" dirty="0"/>
            </a:br>
            <a:r>
              <a:rPr lang="ru-RU" sz="1200" dirty="0"/>
              <a:t>потеряли работу – не скрывайтесь и не меняйте номер телефона, а честно поговорите </a:t>
            </a:r>
            <a:br>
              <a:rPr lang="ru-RU" sz="1200" dirty="0"/>
            </a:br>
            <a:r>
              <a:rPr lang="ru-RU" sz="1200" dirty="0"/>
              <a:t>с представителями банка. Это не значит, что вам простят долг, — вернуть деньги придется </a:t>
            </a:r>
            <a:br>
              <a:rPr lang="ru-RU" sz="1200" dirty="0"/>
            </a:br>
            <a:r>
              <a:rPr lang="ru-RU" sz="1200" dirty="0"/>
              <a:t>в любом случае, но банк может предоставить отсрочку или пересчитать суммы взносов. </a:t>
            </a:r>
            <a:br>
              <a:rPr lang="ru-RU" sz="1200" dirty="0"/>
            </a:br>
            <a:r>
              <a:rPr lang="ru-RU" sz="1200" dirty="0"/>
              <a:t>Например, уменьшит размер ежемесячных платежей за счет увеличения срока кредита.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занимайте деньги у «черных» (то есть сомнительных и тем более нелегальных) кредиторов, </a:t>
            </a:r>
            <a:br>
              <a:rPr lang="ru-RU" sz="1200" dirty="0"/>
            </a:br>
            <a:r>
              <a:rPr lang="ru-RU" sz="1200" dirty="0"/>
              <a:t>но если же вы сделали это и теперь он угрожает вам и нарушает ваши права, </a:t>
            </a:r>
            <a:br>
              <a:rPr lang="ru-RU" sz="1200" dirty="0"/>
            </a:br>
            <a:r>
              <a:rPr lang="ru-RU" sz="1200" dirty="0"/>
              <a:t>обращайтесь в полицию.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444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Четвертое правило: </a:t>
            </a:r>
            <a:r>
              <a:rPr lang="ru-RU" sz="1200" b="1" dirty="0"/>
              <a:t>не подписывайте договор, если не понимаете его условий!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поленитесь прочитать весь текст договора, это сэкономит вам время </a:t>
            </a:r>
            <a:br>
              <a:rPr lang="ru-RU" sz="1200" dirty="0"/>
            </a:br>
            <a:r>
              <a:rPr lang="ru-RU" sz="1200" dirty="0"/>
              <a:t>и в дальнейшем деньги. Внимательно изучите все условия выдачи и погашения кредита.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Обращайте внимание на комиссии, штрафы за просрочку платежей, дополнительные условия </a:t>
            </a:r>
            <a:br>
              <a:rPr lang="ru-RU" sz="1200" dirty="0"/>
            </a:br>
            <a:r>
              <a:rPr lang="ru-RU" sz="1200" dirty="0"/>
              <a:t>вроде страхования. Если что-то непонятно, спрашивайте у сотрудников банка, требуйте </a:t>
            </a:r>
            <a:br>
              <a:rPr lang="ru-RU" sz="1200" dirty="0"/>
            </a:br>
            <a:r>
              <a:rPr lang="ru-RU" sz="1200" dirty="0"/>
              <a:t>объяснить, проконсультируйтесь с юристом.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Подписывайте договор, только когда вы точно поняли все условия. </a:t>
            </a:r>
          </a:p>
          <a:p>
            <a:pPr>
              <a:defRPr sz="13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А теперь давайте посмотрим видео о том, как именно нужно изучать </a:t>
            </a:r>
            <a:br>
              <a:rPr lang="ru-RU" sz="1200" dirty="0"/>
            </a:br>
            <a:r>
              <a:rPr lang="ru-RU" sz="1200" dirty="0"/>
              <a:t>и подписывать договоры.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292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Видеоролик «ЧТО СКРЫВАЕТ МЕЛКИЙ ШРИФТ»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269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Еще одно правило: </a:t>
            </a:r>
            <a:r>
              <a:rPr lang="ru-RU" sz="1200" b="1" dirty="0"/>
              <a:t>не затягивайте с погашением кредита!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Соблюдайте график выплат и не откладывайте очередной платеж на последний момент.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Для того чтобы деньги успели поступить на счет, имеет смысл осуществлять платеж </a:t>
            </a:r>
            <a:br>
              <a:rPr lang="ru-RU" sz="1200" dirty="0"/>
            </a:br>
            <a:r>
              <a:rPr lang="ru-RU" sz="1200" dirty="0"/>
              <a:t>за 5-7 рабочих дней до обозначенной в договоре даты.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лишним будет поставить напоминание в смартфоне или повесить яркий </a:t>
            </a:r>
            <a:r>
              <a:rPr lang="ru-RU" sz="1200" dirty="0" err="1"/>
              <a:t>стикер</a:t>
            </a:r>
            <a:r>
              <a:rPr lang="ru-RU" sz="1200" dirty="0"/>
              <a:t> </a:t>
            </a:r>
            <a:br>
              <a:rPr lang="ru-RU" sz="1200" dirty="0"/>
            </a:br>
            <a:r>
              <a:rPr lang="ru-RU" sz="1200" dirty="0"/>
              <a:t>на видное место. Если появилась возможность погасить кредит заранее, воспользуйтесь </a:t>
            </a:r>
            <a:br>
              <a:rPr lang="ru-RU" sz="1200" dirty="0"/>
            </a:br>
            <a:r>
              <a:rPr lang="ru-RU" sz="1200" dirty="0"/>
              <a:t>ею: это убережет вас от возможных проблем в будущем. Вдруг возникнут сложные </a:t>
            </a:r>
            <a:br>
              <a:rPr lang="ru-RU" sz="1200" dirty="0"/>
            </a:br>
            <a:r>
              <a:rPr lang="ru-RU" sz="1200" dirty="0"/>
              <a:t>обстоятельства и вы не сможете уплатить очередной взнос?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685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Наконец, шестое правило: </a:t>
            </a:r>
            <a:r>
              <a:rPr lang="ru-RU" sz="1200" b="1" dirty="0"/>
              <a:t>не забудьте закрыть кредит</a:t>
            </a:r>
          </a:p>
          <a:p>
            <a:pPr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Если вы сделали последний взнос и, кажется, закрыли кредит, не спешите вздыхать </a:t>
            </a:r>
            <a:br>
              <a:rPr lang="ru-RU" sz="1200" dirty="0"/>
            </a:br>
            <a:r>
              <a:rPr lang="ru-RU" sz="1200" dirty="0"/>
              <a:t>с облегчением. Позвоните на горячую линию банка, еще раз подтвердите закрытие кредита.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Возьмите в банке справку, что кредит закрыт. И не забудьте проверить свою кредитную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историю, тем более, что один раз в год в кредитном бюро ее можно получить бесплатно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588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А теперь рассмотрим ситуацию, что делать если… кредит есть….А денег нет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2513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Некоторые люди, взяв кредит, даже не задаются вопросом: </a:t>
            </a:r>
            <a:br>
              <a:rPr lang="ru-RU" sz="1200" dirty="0"/>
            </a:br>
            <a:r>
              <a:rPr lang="ru-RU" sz="1200" dirty="0"/>
              <a:t>«Что делать, если я не смогу платить и деньги появятся лишь через несколько месяцев?» </a:t>
            </a:r>
            <a:br>
              <a:rPr lang="ru-RU" sz="1200" dirty="0"/>
            </a:br>
            <a:r>
              <a:rPr lang="ru-RU" sz="1200" dirty="0"/>
              <a:t>Кажется, что такого не может случиться. Но в жизни бывает всякое, поэтому лучше </a:t>
            </a:r>
            <a:br>
              <a:rPr lang="ru-RU" sz="1200" dirty="0"/>
            </a:br>
            <a:r>
              <a:rPr lang="ru-RU" sz="1200" dirty="0"/>
              <a:t>заранее знать, что может произойти в такой ситуации.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На самом деле выход только один — </a:t>
            </a:r>
            <a:r>
              <a:rPr lang="ru-RU" sz="1200" b="1" dirty="0"/>
              <a:t>договариваться с банком!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Причина по которой вы просите о послаблениях должна уважительной: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– потеря работы,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– болезнь,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– непредвиденные финансовые сложности.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Однако, и в этой ситуации вы должны быть готовы добросовестно выплатить </a:t>
            </a:r>
            <a:br>
              <a:rPr lang="ru-RU" sz="1200" dirty="0"/>
            </a:br>
            <a:r>
              <a:rPr lang="ru-RU" sz="1200" dirty="0"/>
              <a:t>остаток долга и не отказываться от обязательств – в этом также надо убедить банк.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6708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Договориться с банком возможно, но для этого необходимо обратиться в него первым: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скрываться, не ждать, что долг исчезнет или про вас забудут (даже если вам не звонят </a:t>
            </a:r>
            <a:br>
              <a:rPr lang="ru-RU" sz="1200" dirty="0"/>
            </a:br>
            <a:r>
              <a:rPr lang="ru-RU" sz="1200" dirty="0"/>
              <a:t>коллекторы и не пишут из банка). Проценты начисляются, долг и пени по просрочкам растут, </a:t>
            </a:r>
            <a:br>
              <a:rPr lang="ru-RU" sz="1200" dirty="0"/>
            </a:br>
            <a:r>
              <a:rPr lang="ru-RU" sz="1200" dirty="0"/>
              <a:t>кредитная история ухудшается…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Объясните банку причины возникших трудностей, по возможности предоставьте </a:t>
            </a:r>
            <a:br>
              <a:rPr lang="ru-RU" sz="1200" dirty="0"/>
            </a:br>
            <a:r>
              <a:rPr lang="ru-RU" sz="1200" dirty="0"/>
              <a:t>подтверждающие документы, донесите до банка в какие сроки вы сможете снова </a:t>
            </a:r>
            <a:br>
              <a:rPr lang="ru-RU" sz="1200" dirty="0"/>
            </a:br>
            <a:r>
              <a:rPr lang="ru-RU" sz="1200" dirty="0"/>
              <a:t>платить по кредиту, согласно договору. Такая информация поможет банку понять, </a:t>
            </a:r>
            <a:br>
              <a:rPr lang="ru-RU" sz="1200" dirty="0"/>
            </a:br>
            <a:r>
              <a:rPr lang="ru-RU" sz="1200" dirty="0"/>
              <a:t>когда и откуда у вас появятся деньги.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Однако, не пытайтесь приукрасить перспективы, в первую очередь, чтобы не подорвать </a:t>
            </a:r>
            <a:br>
              <a:rPr lang="ru-RU" sz="1200" dirty="0"/>
            </a:br>
            <a:r>
              <a:rPr lang="ru-RU" sz="1200" dirty="0"/>
              <a:t>доверие банка к вам.  Едва ли банк пойдет вам навстречу более одного раза.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248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Еще одним – похожим на кредит – финансовым инструментом, является заем. </a:t>
            </a:r>
            <a:br>
              <a:rPr lang="ru-RU" sz="1200" dirty="0"/>
            </a:br>
            <a:r>
              <a:rPr lang="ru-RU" sz="1200" dirty="0"/>
              <a:t>И здесь, важно хорошо знать и понимать разницу между этими двумя финансовыми услугами.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Давайте разберемся в чем же между ними разница: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кредит </a:t>
            </a:r>
            <a:r>
              <a:rPr lang="ru-RU" sz="1200" b="0" dirty="0"/>
              <a:t>вы можете оформить в банке, а </a:t>
            </a:r>
            <a:r>
              <a:rPr lang="ru-RU" sz="1200" dirty="0"/>
              <a:t>заем</a:t>
            </a:r>
            <a:r>
              <a:rPr lang="ru-RU" sz="1200" b="0" dirty="0"/>
              <a:t> в </a:t>
            </a:r>
            <a:r>
              <a:rPr lang="ru-RU" sz="1200" b="0" dirty="0" err="1"/>
              <a:t>микрофинансовых</a:t>
            </a:r>
            <a:r>
              <a:rPr lang="ru-RU" sz="1200" b="0" dirty="0"/>
              <a:t> организациях (МФО), кредитных </a:t>
            </a:r>
            <a:br>
              <a:rPr lang="ru-RU" sz="1200" b="0" dirty="0"/>
            </a:br>
            <a:r>
              <a:rPr lang="ru-RU" sz="1200" b="0" dirty="0"/>
              <a:t>потребительских кооперативах и ломбардах.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b="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 сравнении с МФО банк имеет возможность предоставить вам большее количество средств, </a:t>
            </a:r>
            <a:br>
              <a:rPr lang="ru-RU" sz="1200" dirty="0"/>
            </a:br>
            <a:r>
              <a:rPr lang="ru-RU" sz="1200" dirty="0"/>
              <a:t>на более длительный период и под меньшие проценты, однако потребует от вас взамен объемный </a:t>
            </a:r>
            <a:br>
              <a:rPr lang="ru-RU" sz="1200" dirty="0"/>
            </a:br>
            <a:r>
              <a:rPr lang="ru-RU" sz="1200" dirty="0"/>
              <a:t>пакет документов, в ряде случаев личное присутствие и время на рассмотрение вашей заявки. </a:t>
            </a:r>
            <a:br>
              <a:rPr lang="ru-RU" sz="1200" dirty="0"/>
            </a:b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 МФО же, на первый взгляд, все проще и быстрее, но и проценты по их займам гораздо выше.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02846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 чем же можно договариваться с банком?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Об отсрочке платежа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Один из возможных вариантов — кредитные каникулы или отсрочка платежа на несколько месяцев.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Банк не обязан соглашаться на отсрочку, но если вы много лет были благонадежным клиентом, </a:t>
            </a:r>
            <a:br>
              <a:rPr lang="ru-RU" sz="1200" dirty="0"/>
            </a:br>
            <a:r>
              <a:rPr lang="ru-RU" sz="1200" dirty="0"/>
              <a:t>исправно платили, у вас хорошая кредитная история, банк понимает обстоятельства и видит, </a:t>
            </a:r>
            <a:br>
              <a:rPr lang="ru-RU" sz="1200" dirty="0"/>
            </a:br>
            <a:r>
              <a:rPr lang="ru-RU" sz="1200" dirty="0"/>
              <a:t>что вы не мошенник, — возможно, он пойдет вам навстречу. Помните, что такая </a:t>
            </a:r>
            <a:br>
              <a:rPr lang="ru-RU" sz="1200" dirty="0"/>
            </a:br>
            <a:r>
              <a:rPr lang="ru-RU" sz="1200" dirty="0"/>
              <a:t>отсрочка увеличит суммы следующих платежей.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 отсрочке нередко отказывают и если это случилось с вами, то попытайтесь </a:t>
            </a:r>
            <a:br>
              <a:rPr lang="ru-RU" sz="1200" dirty="0"/>
            </a:br>
            <a:r>
              <a:rPr lang="ru-RU" sz="1200" dirty="0"/>
              <a:t>договориться </a:t>
            </a:r>
            <a:r>
              <a:rPr lang="ru-RU" sz="1200" b="1" dirty="0"/>
              <a:t>о реструктуризации долга</a:t>
            </a:r>
            <a:r>
              <a:rPr lang="ru-RU" sz="1200" dirty="0"/>
              <a:t>, то есть пересмотре условий кредита,</a:t>
            </a:r>
            <a:br>
              <a:rPr lang="ru-RU" sz="1200" dirty="0"/>
            </a:br>
            <a:r>
              <a:rPr lang="ru-RU" sz="1200" dirty="0"/>
              <a:t>чтобы уменьшить платежи.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dirty="0"/>
            </a:br>
            <a:r>
              <a:rPr lang="ru-RU" sz="1200" dirty="0"/>
              <a:t>Чаще всего платеж уменьшается за счет увеличения срока кредита, например </a:t>
            </a:r>
            <a:br>
              <a:rPr lang="ru-RU" sz="1200" dirty="0"/>
            </a:br>
            <a:r>
              <a:rPr lang="ru-RU" sz="1200" dirty="0"/>
              <a:t>с 3 до 5 или с 5 до 7 лет. Но нужно понимать, что банк не станет растягивать двухлетний кредит на 20 лет.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Могут быть и другие варианты изменения условий кредитного договора, все зависит от банка. </a:t>
            </a:r>
            <a:br>
              <a:rPr lang="ru-RU" sz="1200" dirty="0"/>
            </a:br>
            <a:r>
              <a:rPr lang="ru-RU" sz="1200" dirty="0"/>
              <a:t>Например, </a:t>
            </a:r>
            <a:r>
              <a:rPr lang="ru-RU" sz="1200" b="1" dirty="0"/>
              <a:t>предоставление льготного периода</a:t>
            </a:r>
            <a:r>
              <a:rPr lang="ru-RU" sz="1200" dirty="0"/>
              <a:t>, когда в течение определенного времени заемщик </a:t>
            </a:r>
            <a:br>
              <a:rPr lang="ru-RU" sz="1200" dirty="0"/>
            </a:br>
            <a:r>
              <a:rPr lang="ru-RU" sz="1200" dirty="0"/>
              <a:t>выплачивает только проценты или, наоборот, только сумму основного долга.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Или </a:t>
            </a:r>
            <a:r>
              <a:rPr lang="ru-RU" sz="1200" b="1" dirty="0"/>
              <a:t>уменьшенные платежи </a:t>
            </a:r>
            <a:r>
              <a:rPr lang="ru-RU" sz="1200" dirty="0"/>
              <a:t>— сокращенные платежи, например, в ближайшие </a:t>
            </a:r>
            <a:br>
              <a:rPr lang="ru-RU" sz="1200" dirty="0"/>
            </a:br>
            <a:r>
              <a:rPr lang="ru-RU" sz="1200" dirty="0"/>
              <a:t>2 месяца вы будете выплачивать только половину обычного платежа, </a:t>
            </a:r>
            <a:br>
              <a:rPr lang="ru-RU" sz="1200" dirty="0"/>
            </a:br>
            <a:r>
              <a:rPr lang="ru-RU" sz="1200" dirty="0"/>
              <a:t>а в следующие 2 месяца — по 1,5 обычного платежа.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5160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Как мы уже говорили, при подготовке к переговорам с банком  необходимо собрать документы, </a:t>
            </a:r>
            <a:br>
              <a:rPr lang="ru-RU" sz="1200" dirty="0"/>
            </a:br>
            <a:r>
              <a:rPr lang="ru-RU" sz="1200" dirty="0"/>
              <a:t>которые могут стать основанием для отсрочки или пересмотра условий кредитования. Это могут быть: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приказ о сокращении и копия трудовой книжки с соответствующей записью;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исковое обращение в суд и заявление о приостановке работы, если работодатель задерживает зарплату;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свидетельство о смерти </a:t>
            </a:r>
            <a:r>
              <a:rPr lang="ru-RU" sz="1200" dirty="0" err="1"/>
              <a:t>созаемщика</a:t>
            </a:r>
            <a:r>
              <a:rPr lang="ru-RU" sz="1200" dirty="0"/>
              <a:t> по кредиту (который помогал вам оплачивать кредит);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справка об инвалидности;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выписка из медицинской карты, которая подтверждает появившуюся тяжелую болезнь или необходимость дорогостоящей операции;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документы о повреждении имущества, которое приносило доход, — например, дома, который вы сдавали в аренду; 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свидетельство о рождении ребенка.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7636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Оказавшись в затруднительной ситуации, человек иногда решает взять новый </a:t>
            </a:r>
            <a:br>
              <a:rPr lang="ru-RU" sz="1200" dirty="0"/>
            </a:br>
            <a:r>
              <a:rPr lang="ru-RU" sz="1200" dirty="0"/>
              <a:t>кредит для того чтобы погасить имеющийся. Однако в большинстве случаев </a:t>
            </a:r>
            <a:br>
              <a:rPr lang="ru-RU" sz="1200" dirty="0"/>
            </a:br>
            <a:r>
              <a:rPr lang="ru-RU" sz="1200" dirty="0"/>
              <a:t>это неудачная стратегия. Во-первых, вы уже задолжали одному банку, и кредит </a:t>
            </a:r>
            <a:br>
              <a:rPr lang="ru-RU" sz="1200" dirty="0"/>
            </a:br>
            <a:r>
              <a:rPr lang="ru-RU" sz="1200" dirty="0"/>
              <a:t>в другом вам могут не дать. Либо дадут, но с более высокой процентной ставкой, </a:t>
            </a:r>
            <a:br>
              <a:rPr lang="ru-RU" sz="1200" dirty="0"/>
            </a:br>
            <a:r>
              <a:rPr lang="ru-RU" sz="1200" dirty="0"/>
              <a:t>чем в случае, если бы у вас не было задолженности. Во-вторых, если в панике </a:t>
            </a:r>
            <a:br>
              <a:rPr lang="ru-RU" sz="1200" dirty="0"/>
            </a:br>
            <a:r>
              <a:rPr lang="ru-RU" sz="1200" dirty="0"/>
              <a:t>набирать новые кредиты, чтобы оплатить старые, можно увязнуть в долговой яме.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9995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Помните, законодательство не предусматривает никаких послаблений </a:t>
            </a:r>
            <a:br>
              <a:rPr lang="ru-RU" sz="1200" dirty="0"/>
            </a:br>
            <a:r>
              <a:rPr lang="ru-RU" sz="1200" dirty="0"/>
              <a:t>даже для самых страшных сценариев (потеря кормильца, нетрудоспособность). </a:t>
            </a:r>
            <a:br>
              <a:rPr lang="ru-RU" sz="1200" dirty="0"/>
            </a:b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 такой ситуации все риски ложатся на вас. Банк может пойти на уступки,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но не ожидайте, что вам простят кредит или за вас заступится государство.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Кредит придется оплачивать в любом случае. Если банк отказывает </a:t>
            </a:r>
            <a:br>
              <a:rPr lang="ru-RU" sz="1200" dirty="0"/>
            </a:br>
            <a:r>
              <a:rPr lang="ru-RU" sz="1200" dirty="0"/>
              <a:t>вам в пересмотре условий, вы можете обратиться к финансовому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омбудсмену.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0290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У банка есть право потребовать деньги через суд, который вынесет решение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и зафиксирует сумму долга. В случае суда на вас лягут еще и судебные издержки </a:t>
            </a:r>
            <a:br>
              <a:rPr lang="ru-RU" sz="1200" dirty="0"/>
            </a:br>
            <a:r>
              <a:rPr lang="ru-RU" sz="1200" dirty="0"/>
              <a:t>(например, банк может заложить в сумму взыскания юридические расходы, </a:t>
            </a:r>
            <a:br>
              <a:rPr lang="ru-RU" sz="1200" dirty="0"/>
            </a:br>
            <a:r>
              <a:rPr lang="ru-RU" sz="1200" dirty="0"/>
              <a:t>и суд учтет их). Сумма вашего долга при этом возрастет.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Если вы не платите и после решения суда, то ждите судебных приставов. </a:t>
            </a:r>
            <a:br>
              <a:rPr lang="ru-RU" sz="1200" dirty="0"/>
            </a:br>
            <a:r>
              <a:rPr lang="ru-RU" sz="1200" dirty="0"/>
              <a:t>Они могут наложить взыскание на банковские счета и ценное имущество,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которое у вас есть (в пределах размера вашей задолженности). </a:t>
            </a:r>
            <a:br>
              <a:rPr lang="ru-RU" sz="1200" dirty="0"/>
            </a:br>
            <a:r>
              <a:rPr lang="ru-RU" sz="1200" dirty="0"/>
              <a:t>К тому же если ваш долг превышает 10 000 рублей, по решению суда </a:t>
            </a:r>
            <a:br>
              <a:rPr lang="ru-RU" sz="1200" dirty="0"/>
            </a:br>
            <a:r>
              <a:rPr lang="ru-RU" sz="1200" dirty="0"/>
              <a:t>вас не выпустят за границу, пока вы не расплатитесь.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Если вы брали кредит под залог, например под залог недвижимости, приготовьтесь </a:t>
            </a:r>
            <a:br>
              <a:rPr lang="ru-RU" sz="1200" dirty="0"/>
            </a:br>
            <a:r>
              <a:rPr lang="ru-RU" sz="1200" dirty="0"/>
              <a:t>к потере имущества. Если вы перестанете платить, банк имеет право после решения </a:t>
            </a:r>
            <a:br>
              <a:rPr lang="ru-RU" sz="1200" dirty="0"/>
            </a:br>
            <a:r>
              <a:rPr lang="ru-RU" sz="1200" dirty="0"/>
              <a:t>суда реализовать залог, то есть продать квартиру с торгов.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5184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А каковы последствия неуплаты? Давайте разберемся.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Уголовная ответственность может наступить лишь в том случае, если вы мошенничали, </a:t>
            </a:r>
            <a:br>
              <a:rPr lang="ru-RU" sz="1200" dirty="0"/>
            </a:br>
            <a:r>
              <a:rPr lang="ru-RU" sz="1200" dirty="0"/>
              <a:t>когда брали кредит, или же у вас большой долг и есть деньги, чтобы его погасить, </a:t>
            </a:r>
            <a:br>
              <a:rPr lang="ru-RU" sz="1200" dirty="0"/>
            </a:br>
            <a:r>
              <a:rPr lang="ru-RU" sz="1200" dirty="0"/>
              <a:t>но вы игнорируете и банк, и суд.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Статья 159.1 УК РФ — мошенничество в сфере кредитования – применяется на практике, </a:t>
            </a:r>
            <a:br>
              <a:rPr lang="ru-RU" sz="1200" dirty="0"/>
            </a:br>
            <a:r>
              <a:rPr lang="ru-RU" sz="1200" dirty="0"/>
              <a:t>если заемщик утаил от банка важные сведения, например о месте работы, об уровне доходов, </a:t>
            </a:r>
            <a:br>
              <a:rPr lang="ru-RU" sz="1200" dirty="0"/>
            </a:br>
            <a:r>
              <a:rPr lang="ru-RU" sz="1200" dirty="0"/>
              <a:t>и при этом не собирался платить. Статья 177 УК РФ — злостное уклонение от погашения кредиторской </a:t>
            </a:r>
            <a:br>
              <a:rPr lang="ru-RU" sz="1200" dirty="0"/>
            </a:br>
            <a:r>
              <a:rPr lang="ru-RU" sz="1200" dirty="0"/>
              <a:t>задолженности начинает работать при задолженности от 2 250 000 рублей </a:t>
            </a:r>
            <a:br>
              <a:rPr lang="ru-RU" sz="1200" dirty="0"/>
            </a:br>
            <a:r>
              <a:rPr lang="ru-RU" sz="1200" dirty="0"/>
              <a:t>и выше. Что такое «злостное уклонение», зависит от трактовки суда и обычно под такое  </a:t>
            </a:r>
            <a:br>
              <a:rPr lang="ru-RU" sz="1200" dirty="0"/>
            </a:br>
            <a:r>
              <a:rPr lang="ru-RU" sz="1200" dirty="0"/>
              <a:t>определение подпадают заемщики, у которых деньги на погашение кредита есть, </a:t>
            </a:r>
            <a:br>
              <a:rPr lang="ru-RU" sz="1200" dirty="0"/>
            </a:br>
            <a:r>
              <a:rPr lang="ru-RU" sz="1200" dirty="0"/>
              <a:t>но они не вносят платежи, а «злостно уклоняются».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504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А если объявить себя банкротом?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Такая мера - самая крайняя. Это сложная и не приятная процедура, рассматривать которую </a:t>
            </a:r>
            <a:br>
              <a:rPr lang="ru-RU" sz="1200" dirty="0"/>
            </a:br>
            <a:r>
              <a:rPr lang="ru-RU" sz="1200" dirty="0"/>
              <a:t>можно только в случае однозначно тупиковой ситуации (сгорел дом, все имущество уже отсудили, </a:t>
            </a:r>
            <a:br>
              <a:rPr lang="ru-RU" sz="1200" dirty="0"/>
            </a:br>
            <a:r>
              <a:rPr lang="ru-RU" sz="1200" dirty="0"/>
              <a:t>работать из-за болезни невозможно).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Банкротство - это не волшебный способ списать долги и спокойно жить без обязательств.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Чтобы погасить долги, имущество банкрота выставят на торги, включая ипотечную квартиру, </a:t>
            </a:r>
            <a:br>
              <a:rPr lang="ru-RU" sz="1200" dirty="0"/>
            </a:br>
            <a:r>
              <a:rPr lang="ru-RU" sz="1200" dirty="0"/>
              <a:t>даже если это его единственное жилье. Объявляя себя банкротом, также нужно понимать, </a:t>
            </a:r>
            <a:br>
              <a:rPr lang="ru-RU" sz="1200" dirty="0"/>
            </a:br>
            <a:r>
              <a:rPr lang="ru-RU" sz="1200" dirty="0"/>
              <a:t>что это может обернуться запретом выезжать из страны, занимать управленческие позиции </a:t>
            </a:r>
            <a:br>
              <a:rPr lang="ru-RU" sz="1200" dirty="0"/>
            </a:br>
            <a:r>
              <a:rPr lang="ru-RU" sz="1200" dirty="0"/>
              <a:t>и брать новые кредиты без указания на факт своего банкротства. Кроме того, процедура </a:t>
            </a:r>
            <a:br>
              <a:rPr lang="ru-RU" sz="1200" dirty="0"/>
            </a:br>
            <a:r>
              <a:rPr lang="ru-RU" sz="1200" dirty="0"/>
              <a:t>личного банкротства стоит денег, при том немалых и к этому тоже надо быть готовым!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3749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Давайте еще раз проговорим простые правила заемщика. Некоторые из них мы с вами сегодня упомянули, </a:t>
            </a:r>
            <a:br>
              <a:rPr lang="ru-RU" sz="1200" dirty="0"/>
            </a:br>
            <a:r>
              <a:rPr lang="ru-RU" sz="1200" dirty="0"/>
              <a:t>но повторить их будет не лишним. Итак, собираясь взять кредит или оформить заем </a:t>
            </a:r>
            <a:br>
              <a:rPr lang="ru-RU" sz="1200" dirty="0"/>
            </a:br>
            <a:r>
              <a:rPr lang="ru-RU" sz="1200" dirty="0"/>
              <a:t>в МФО </a:t>
            </a:r>
            <a:r>
              <a:rPr lang="ru-RU" sz="1200" b="1" dirty="0"/>
              <a:t>рассчитайте свои силы.</a:t>
            </a:r>
            <a:r>
              <a:rPr lang="ru-RU" sz="1200" dirty="0"/>
              <a:t> Помните, что сумма платежей по кредитам не должна превышать </a:t>
            </a:r>
            <a:br>
              <a:rPr lang="ru-RU" sz="1200" dirty="0"/>
            </a:br>
            <a:r>
              <a:rPr lang="ru-RU" sz="1200" dirty="0"/>
              <a:t>35% дохода, а оставшихся средств должно хватать на все обязательные платежи и жизнь </a:t>
            </a:r>
            <a:br>
              <a:rPr lang="ru-RU" sz="1200" dirty="0"/>
            </a:br>
            <a:r>
              <a:rPr lang="ru-RU" sz="1200" dirty="0"/>
              <a:t>заемщика и членов его семьи.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Важно </a:t>
            </a:r>
            <a:r>
              <a:rPr lang="ru-RU" sz="1200" b="1" dirty="0"/>
              <a:t>подготовить подушку безопасности</a:t>
            </a:r>
            <a:r>
              <a:rPr lang="ru-RU" sz="1200" dirty="0"/>
              <a:t>, которая должна быть равна, как минимум</a:t>
            </a:r>
            <a:br>
              <a:rPr lang="ru-RU" sz="1200" dirty="0"/>
            </a:br>
            <a:r>
              <a:rPr lang="ru-RU" sz="1200" dirty="0"/>
              <a:t>трем ежемесячным доходам – она выручит вас хотя бы на время при наступлении каких-либо </a:t>
            </a:r>
            <a:br>
              <a:rPr lang="ru-RU" sz="1200" dirty="0"/>
            </a:br>
            <a:r>
              <a:rPr lang="ru-RU" sz="1200" dirty="0"/>
              <a:t>непредвиденных обстоятельств. </a:t>
            </a:r>
            <a:r>
              <a:rPr lang="ru-RU" sz="1200" b="1" dirty="0"/>
              <a:t>Не пренебрегайте страхованием здоровья.</a:t>
            </a:r>
            <a:r>
              <a:rPr lang="ru-RU" sz="120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sz="1200" dirty="0"/>
            </a:br>
            <a:r>
              <a:rPr lang="ru-RU" sz="1200" dirty="0"/>
              <a:t>В случае потери трудоспособности страховая компания погасит (частично или полностью) </a:t>
            </a:r>
            <a:br>
              <a:rPr lang="ru-RU" sz="1200" dirty="0"/>
            </a:br>
            <a:r>
              <a:rPr lang="ru-RU" sz="1200" dirty="0"/>
              <a:t>задолженность перед банком. Наконец, помните, что </a:t>
            </a:r>
            <a:r>
              <a:rPr lang="ru-RU" sz="1200" b="1" dirty="0"/>
              <a:t>долг придется отдать в любом случае</a:t>
            </a:r>
            <a:r>
              <a:rPr lang="ru-RU" sz="1200" dirty="0"/>
              <a:t> — </a:t>
            </a:r>
            <a:br>
              <a:rPr lang="ru-RU" sz="1200" dirty="0"/>
            </a:br>
            <a:r>
              <a:rPr lang="ru-RU" sz="1200" dirty="0"/>
              <a:t>рано или поздно, добровольно или принудительно.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35257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дожидаясь трудностей всегда старайтесь максимально упростить свою кредитную нагрузку. </a:t>
            </a:r>
            <a:br>
              <a:rPr lang="ru-RU" sz="1200" dirty="0"/>
            </a:br>
            <a:r>
              <a:rPr lang="ru-RU" sz="1200" dirty="0"/>
              <a:t>Это можно сделать с помощью процедур рефинансирования и консолидирования кредитов.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Рефинансировать кредит</a:t>
            </a:r>
            <a:r>
              <a:rPr lang="ru-RU" sz="1200" b="0" dirty="0"/>
              <a:t> значит взять кредит в том же или в любом другом банке с более низкой </a:t>
            </a:r>
            <a:br>
              <a:rPr lang="ru-RU" sz="1200" b="0" dirty="0"/>
            </a:br>
            <a:r>
              <a:rPr lang="ru-RU" sz="1200" b="0" dirty="0"/>
              <a:t>процентной ставкой, с целью погасить текущий.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Консолидировать кредит </a:t>
            </a:r>
            <a:r>
              <a:rPr lang="ru-RU" sz="1200" b="0" dirty="0"/>
              <a:t>означает объединить несколько кредитов в один. </a:t>
            </a:r>
            <a:br>
              <a:rPr lang="ru-RU" sz="1200" b="0" dirty="0"/>
            </a:br>
            <a:r>
              <a:rPr lang="ru-RU" sz="1200" b="0" dirty="0"/>
              <a:t>Это позволит оплачивать один кредит один раз в месяц, а не вносить платежи в разные </a:t>
            </a:r>
            <a:br>
              <a:rPr lang="ru-RU" sz="1200" b="0" dirty="0"/>
            </a:br>
            <a:r>
              <a:rPr lang="ru-RU" sz="1200" b="0" dirty="0"/>
              <a:t>даты в разные банки. Это хороший способ более комфортно управлять своими обязательствами.</a:t>
            </a:r>
          </a:p>
          <a:p>
            <a:pPr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Но если у вас уже имеется задолженность, данные способы могут и не сработать, </a:t>
            </a:r>
            <a:br>
              <a:rPr lang="ru-RU" sz="1200" dirty="0"/>
            </a:br>
            <a:r>
              <a:rPr lang="ru-RU" sz="1200" dirty="0"/>
              <a:t>банк просто может отказать. </a:t>
            </a:r>
          </a:p>
          <a:p>
            <a:pPr>
              <a:defRPr sz="800"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Наше занятие подходит к концу и время подводить итоги, но перед этим давайте </a:t>
            </a:r>
            <a:br>
              <a:rPr lang="ru-RU" sz="1200" dirty="0"/>
            </a:br>
            <a:r>
              <a:rPr lang="ru-RU" sz="1200" dirty="0"/>
              <a:t>посмотрим видеоролик, который поможет нам закрепить и запомнить полученные знания.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501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Видеоролик «КАК ВЗЯТЬ БЫСТРЫЙ ЗАЕМ»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2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Итак, вы решили, что вам нужно найти дополнительные средства – деньги – для покупки чего-либо. </a:t>
            </a:r>
            <a:br>
              <a:rPr lang="ru-RU" sz="1200" dirty="0"/>
            </a:br>
            <a:r>
              <a:rPr lang="ru-RU" sz="1200" dirty="0"/>
              <a:t>На этом этапе вам нужно определиться, что для вас будет лучше: взять кредит </a:t>
            </a:r>
            <a:br>
              <a:rPr lang="ru-RU" sz="1200" dirty="0"/>
            </a:br>
            <a:r>
              <a:rPr lang="ru-RU" sz="1200" dirty="0"/>
              <a:t>или заем? В первую очередь это зависит от сумму и срока на который вы хотите взять деньги </a:t>
            </a:r>
            <a:br>
              <a:rPr lang="ru-RU" sz="1200" dirty="0"/>
            </a:br>
            <a:r>
              <a:rPr lang="ru-RU" sz="1200" dirty="0"/>
              <a:t>у финансовой организации. Выбор между кредитом и займом – это только первый шаг.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sz="1200" dirty="0"/>
            </a:br>
            <a:r>
              <a:rPr lang="ru-RU" sz="1200" dirty="0"/>
              <a:t>Так, отдав предпочтение кредиту, необходимо определить: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228600" indent="-228600">
              <a:buSzPct val="100000"/>
              <a:buAutoNum type="arabicPeriod"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Цель кредитования, то есть то, на что вы хотите потратить деньги.</a:t>
            </a:r>
          </a:p>
          <a:p>
            <a:pPr marL="228600" indent="-228600">
              <a:buSzPct val="100000"/>
              <a:buAutoNum type="arabicPeriod"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Сумму — сколько вам нужно денег.</a:t>
            </a:r>
          </a:p>
          <a:p>
            <a:pPr marL="228600" indent="-228600">
              <a:buSzPct val="100000"/>
              <a:buAutoNum type="arabicPeriod"/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Размер платежа — здесь надо оценить свои возможность, проанализировав доходы, расходы </a:t>
            </a:r>
            <a:br>
              <a:rPr lang="ru-RU" sz="1200" dirty="0"/>
            </a:br>
            <a:r>
              <a:rPr lang="ru-RU" sz="1200" dirty="0"/>
              <a:t>и понять, какую сумму вы безболезненно для себя сможете ежемесячно отдавать </a:t>
            </a:r>
            <a:br>
              <a:rPr lang="ru-RU" sz="1200" dirty="0"/>
            </a:br>
            <a:r>
              <a:rPr lang="ru-RU" sz="1200" dirty="0"/>
              <a:t>в счет погашения кредита.</a:t>
            </a:r>
          </a:p>
          <a:p>
            <a:pPr marL="203200" indent="-203200"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4. Срок — как долго вы будете выплачивать кредит. Кредит может быть долгосрочным  </a:t>
            </a:r>
            <a:br>
              <a:rPr lang="ru-RU" sz="1200" dirty="0"/>
            </a:br>
            <a:r>
              <a:rPr lang="ru-RU" sz="1200" dirty="0"/>
              <a:t>(более 5 лет), среднесрочным (от 1 до 5 лет), краткосрочным (до 1 года).</a:t>
            </a:r>
          </a:p>
          <a:p>
            <a:pPr marL="228600" indent="-228600"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Какой бы ни была ситуация, из-за которой вы решили воспользоваться заемными средствами, </a:t>
            </a:r>
            <a:br>
              <a:rPr lang="ru-RU" sz="1200" dirty="0"/>
            </a:br>
            <a:r>
              <a:rPr lang="ru-RU" sz="1200" dirty="0"/>
              <a:t>нужно помнить: </a:t>
            </a:r>
            <a:r>
              <a:rPr lang="ru-RU" sz="1200" b="1" dirty="0"/>
              <a:t>если вы решили взять в долг, то должны быть уверены </a:t>
            </a:r>
            <a:br>
              <a:rPr lang="ru-RU" sz="1200" b="1" dirty="0"/>
            </a:br>
            <a:r>
              <a:rPr lang="ru-RU" sz="1200" b="1" dirty="0"/>
              <a:t>в том, что сможете его вернуть.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7424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Давайте подведем итоги и выделим основные правила, с помощью которых </a:t>
            </a:r>
            <a:br>
              <a:rPr lang="ru-RU" sz="1200" dirty="0"/>
            </a:br>
            <a:r>
              <a:rPr lang="ru-RU" sz="1200" dirty="0"/>
              <a:t>можно успешно пользоваться кредитными продуктами без риска попасть </a:t>
            </a:r>
            <a:br>
              <a:rPr lang="ru-RU" sz="1200" dirty="0"/>
            </a:br>
            <a:r>
              <a:rPr lang="ru-RU" sz="1200" dirty="0"/>
              <a:t>в долговую яму.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Прежде, чем взять кредит, определитесь: кредит или заем!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Затем сформулируйте требования к кредиту: цель, сумму, размер платежа и срок.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Проверьте, есть ли у кредитора лицензия Банка России!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Рассчитайте свои силы! Помните: платеж по кредиту не должен превышать </a:t>
            </a:r>
            <a:br>
              <a:rPr lang="ru-RU" sz="1200" dirty="0"/>
            </a:br>
            <a:r>
              <a:rPr lang="ru-RU" sz="1200" dirty="0"/>
              <a:t>35% ежемесячного дохода. Если вы не уверены, что сможете выплачивать кредит, — </a:t>
            </a:r>
            <a:br>
              <a:rPr lang="ru-RU" sz="1200" dirty="0"/>
            </a:br>
            <a:r>
              <a:rPr lang="ru-RU" sz="1200" dirty="0"/>
              <a:t>не берите его.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Берите кредит только в банке, у которого есть лицензия Банка России и не подписывайте договор, </a:t>
            </a:r>
            <a:br>
              <a:rPr lang="ru-RU" sz="1200" dirty="0"/>
            </a:br>
            <a:r>
              <a:rPr lang="ru-RU" sz="1200" dirty="0"/>
              <a:t>если не понимаете его условий.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тяните с погашением кредита и не забудьте его закрыть!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Помните:</a:t>
            </a:r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банк не обязан идти вам навстречу, но вы всегда можете попробовать </a:t>
            </a:r>
            <a:br>
              <a:rPr lang="ru-RU" sz="1200" dirty="0"/>
            </a:br>
            <a:r>
              <a:rPr lang="ru-RU" sz="1200" dirty="0"/>
              <a:t>договориться с ним;</a:t>
            </a:r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банкротство — это самая крайняя мера и затратная процедура, </a:t>
            </a:r>
            <a:br>
              <a:rPr lang="ru-RU" sz="1200" dirty="0"/>
            </a:br>
            <a:r>
              <a:rPr lang="ru-RU" sz="1200" dirty="0"/>
              <a:t>а не волшебный способ уйти от долгов;</a:t>
            </a:r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долг придется отдать в любом случае!</a:t>
            </a:r>
          </a:p>
          <a:p>
            <a:pPr marL="285750" indent="-285750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А теперь, для закрепления знаний, два небольших видеоролика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2329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Берите кредит только в банке, у которого есть лицензия Банка России </a:t>
            </a:r>
            <a:br>
              <a:rPr lang="ru-RU" sz="1200" dirty="0"/>
            </a:br>
            <a:r>
              <a:rPr lang="ru-RU" sz="1200" dirty="0"/>
              <a:t>и не подписывайте договор, если не понимаете его условий.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 тяните с погашением кредита и не забудьте его закрыть!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Помните:</a:t>
            </a:r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банк не обязан идти вам навстречу, но вы всегда можете попробовать </a:t>
            </a:r>
            <a:br>
              <a:rPr lang="ru-RU" sz="1200" dirty="0"/>
            </a:br>
            <a:r>
              <a:rPr lang="ru-RU" sz="1200" dirty="0"/>
              <a:t>договориться с ним;</a:t>
            </a:r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банкротство — это самая крайняя мера и затратная процедура, </a:t>
            </a:r>
            <a:br>
              <a:rPr lang="ru-RU" sz="1200" dirty="0"/>
            </a:br>
            <a:r>
              <a:rPr lang="ru-RU" sz="1200" dirty="0"/>
              <a:t>а не волшебный способ уйти от долгов;</a:t>
            </a:r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 marL="182563" indent="-174625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долг придется отдать в любом случае!</a:t>
            </a:r>
          </a:p>
          <a:p>
            <a:pPr marL="285750" indent="-285750">
              <a:buSzPct val="100000"/>
              <a:buChar char="-"/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А теперь, для закрепления знаний, два небольших видеоролика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7779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Видеоролики «КАК ВЗЯТЬ КРЕДИТ»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462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Больше о </a:t>
            </a:r>
            <a:r>
              <a:rPr lang="ru-RU" dirty="0" err="1"/>
              <a:t>финан</a:t>
            </a:r>
            <a:r>
              <a:rPr lang="en" dirty="0"/>
              <a:t>c</a:t>
            </a:r>
            <a:r>
              <a:rPr lang="ru-RU" dirty="0"/>
              <a:t>ах вы сможете узнать на сайте </a:t>
            </a:r>
            <a:r>
              <a:rPr lang="en" dirty="0" err="1"/>
              <a:t>Fincult.info</a:t>
            </a:r>
            <a:r>
              <a:rPr lang="en" dirty="0"/>
              <a:t>. </a:t>
            </a:r>
          </a:p>
          <a:p>
            <a:endParaRPr lang="en" dirty="0"/>
          </a:p>
          <a:p>
            <a:r>
              <a:rPr lang="ru-RU" dirty="0"/>
              <a:t>Это портал на котором вы найдете только достоверную информацию и получите ответы на вопросы </a:t>
            </a:r>
            <a:br>
              <a:rPr lang="ru-RU" dirty="0"/>
            </a:br>
            <a:r>
              <a:rPr lang="ru-RU" dirty="0"/>
              <a:t>о разных финансовых услугах, научитесь разбираться в их преимуществах и рисках. </a:t>
            </a:r>
            <a:br>
              <a:rPr lang="ru-RU" dirty="0"/>
            </a:br>
            <a:r>
              <a:rPr lang="ru-RU" dirty="0"/>
              <a:t>Поймете, как быстро вычислять мошенников и что делать, если вы угодили в их ловушку.</a:t>
            </a:r>
          </a:p>
          <a:p>
            <a:endParaRPr lang="ru-RU" dirty="0"/>
          </a:p>
          <a:p>
            <a:r>
              <a:rPr lang="ru-RU" dirty="0"/>
              <a:t>Если ваши права нарушены или у вас есть вопросы, касающиеся деятельности Банка России</a:t>
            </a:r>
            <a:r>
              <a:rPr lang="ru-RU"/>
              <a:t>, </a:t>
            </a:r>
            <a:br>
              <a:rPr lang="ru-RU"/>
            </a:br>
            <a:r>
              <a:rPr lang="ru-RU"/>
              <a:t>воспользуйтесь </a:t>
            </a:r>
            <a:r>
              <a:rPr lang="ru-RU" dirty="0"/>
              <a:t>интернет - приемной </a:t>
            </a:r>
            <a:r>
              <a:rPr lang="en" dirty="0" err="1"/>
              <a:t>cbr.ru</a:t>
            </a:r>
            <a:r>
              <a:rPr lang="en" dirty="0"/>
              <a:t>/Reception/ </a:t>
            </a:r>
            <a:r>
              <a:rPr lang="ru-RU" dirty="0"/>
              <a:t>или задайте вопрос в приложении ЦБ-онлайн.</a:t>
            </a:r>
          </a:p>
          <a:p>
            <a:endParaRPr lang="ru-RU" dirty="0"/>
          </a:p>
          <a:p>
            <a:r>
              <a:rPr lang="ru-RU" dirty="0"/>
              <a:t>Спасибо за внимание и будьте бдительны!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204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Определяя цель мы сталкиваемся с первыми разновидностями кредита: </a:t>
            </a:r>
            <a:r>
              <a:rPr lang="ru-RU" sz="1200" b="1" dirty="0"/>
              <a:t>целевым и нецелевым.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От того, раскрываете ли вы банку цель кредита или нет, зависят, условия, которые он вам предложит.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Целевой кредит </a:t>
            </a:r>
            <a:r>
              <a:rPr lang="ru-RU" sz="1200" b="0" dirty="0"/>
              <a:t>берут под строго определенные покупки, например, для того чтобы купить землю,</a:t>
            </a:r>
            <a:br>
              <a:rPr lang="ru-RU" sz="1200" b="0" dirty="0"/>
            </a:br>
            <a:r>
              <a:rPr lang="ru-RU" sz="1200" b="0" dirty="0"/>
              <a:t>машину или жилье.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b="0" dirty="0"/>
              <a:t>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Если вы взяли такой кредит, банк потребует от вас отчета, а скорее всего и залога приобретаемого имущества, </a:t>
            </a:r>
            <a:br>
              <a:rPr lang="ru-RU" sz="1200" dirty="0"/>
            </a:br>
            <a:r>
              <a:rPr lang="ru-RU" sz="1200" dirty="0"/>
              <a:t>оформление страхового полиса, ну и документов потребует больше, чем при оформлении нецелевого кредита. </a:t>
            </a:r>
            <a:br>
              <a:rPr lang="ru-RU" sz="1200" dirty="0"/>
            </a:br>
            <a:r>
              <a:rPr lang="ru-RU" sz="1200" dirty="0"/>
              <a:t>Оформляя целевой кредит вы обязуетесь использовать его средства только на тот предмет, что прописан в договоре, </a:t>
            </a:r>
            <a:br>
              <a:rPr lang="ru-RU" sz="1200" dirty="0"/>
            </a:br>
            <a:r>
              <a:rPr lang="ru-RU" sz="1200" dirty="0"/>
              <a:t>то есть нельзя взять кредит на покупку машины – автокредит, или квартиры – ипотечный кредит – и потратить деньги </a:t>
            </a:r>
            <a:br>
              <a:rPr lang="ru-RU" sz="1200" dirty="0"/>
            </a:br>
            <a:r>
              <a:rPr lang="ru-RU" sz="1200" dirty="0"/>
              <a:t>на путешествие – это будет считаться нарушением кредитного договора и повлечет за собой определенные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негативные для заемщика последствия. </a:t>
            </a:r>
            <a:br>
              <a:rPr lang="ru-RU" sz="1200" dirty="0"/>
            </a:br>
            <a:endParaRPr lang="ru-RU" sz="1200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Нецелевой кредит</a:t>
            </a:r>
            <a:r>
              <a:rPr lang="ru-RU" sz="1200" b="0" dirty="0"/>
              <a:t> предоставляется банком на любые цели и не требует отчета </a:t>
            </a:r>
            <a:br>
              <a:rPr lang="ru-RU" sz="1200" b="0" dirty="0"/>
            </a:br>
            <a:r>
              <a:rPr lang="ru-RU" sz="1200" b="0" dirty="0"/>
              <a:t>о потраченных средствах. Но и процентная ставка по такому кредиту, скорее всего, </a:t>
            </a:r>
            <a:br>
              <a:rPr lang="ru-RU" sz="1200" b="0" dirty="0"/>
            </a:br>
            <a:r>
              <a:rPr lang="ru-RU" sz="1200" b="0" dirty="0"/>
              <a:t>будет выше, чем у целевого.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Для запланированных крупных трат, таких как лечение, ремонт или свадебное путешествие </a:t>
            </a:r>
            <a:br>
              <a:rPr lang="ru-RU" sz="1200" dirty="0"/>
            </a:br>
            <a:r>
              <a:rPr lang="ru-RU" sz="1200" dirty="0"/>
              <a:t>вашей мечты, подойдет потребительский кредит, который обычно оформляют на средний срок. </a:t>
            </a:r>
            <a:br>
              <a:rPr lang="ru-RU" sz="1200" dirty="0"/>
            </a:br>
            <a:r>
              <a:rPr lang="ru-RU" sz="1200" dirty="0"/>
              <a:t>Для небольших трат подойдет кредитная карта, если, конечно, оформить ее заранее, </a:t>
            </a:r>
            <a:br>
              <a:rPr lang="ru-RU" sz="1200" dirty="0"/>
            </a:br>
            <a:r>
              <a:rPr lang="ru-RU" sz="1200" dirty="0"/>
              <a:t>или </a:t>
            </a:r>
            <a:r>
              <a:rPr lang="ru-RU" sz="1200" dirty="0" err="1"/>
              <a:t>микрозаем</a:t>
            </a:r>
            <a:r>
              <a:rPr lang="ru-RU" sz="1200" dirty="0"/>
              <a:t>, если у вас острый дефицит не только денег, но и времени.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Также не стоит забывать про экспресс-кредиты, которые часто предлагают на конкретную </a:t>
            </a:r>
            <a:br>
              <a:rPr lang="ru-RU" sz="1200" dirty="0"/>
            </a:br>
            <a:r>
              <a:rPr lang="ru-RU" sz="1200" dirty="0"/>
              <a:t>покупку непосредственно в магазине – например, стиральную машину в салоне бытовой техники. </a:t>
            </a:r>
            <a:br>
              <a:rPr lang="ru-RU" sz="1200" dirty="0"/>
            </a:br>
            <a:r>
              <a:rPr lang="ru-RU" sz="1200" dirty="0"/>
              <a:t>Такие кредиты имеют свои преимущества: они оформляются на месте, очень быстро, с минимумом документов, </a:t>
            </a:r>
            <a:br>
              <a:rPr lang="ru-RU" sz="1200" dirty="0"/>
            </a:br>
            <a:r>
              <a:rPr lang="ru-RU" sz="1200" dirty="0"/>
              <a:t>но и проценты по ним выше, чем по обычному потребительскому кредиту.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 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br>
              <a:rPr lang="ru-RU" sz="1200" dirty="0"/>
            </a:br>
            <a:endParaRPr lang="ru-RU" sz="1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383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Вторая разновидность кредитов, которую мы с вами рассмотрим</a:t>
            </a:r>
            <a:r>
              <a:rPr lang="ru-RU" sz="1200" b="1" dirty="0"/>
              <a:t>: </a:t>
            </a:r>
            <a:br>
              <a:rPr lang="ru-RU" sz="1200" b="1" dirty="0"/>
            </a:br>
            <a:r>
              <a:rPr lang="ru-RU" sz="1200" b="1" dirty="0"/>
              <a:t>обеспеченные и необеспеченные.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b="1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Чем больше у кредитора подтверждений надежности клиента (заемщика), </a:t>
            </a:r>
            <a:br>
              <a:rPr lang="ru-RU" sz="1200" dirty="0"/>
            </a:br>
            <a:r>
              <a:rPr lang="ru-RU" sz="1200" dirty="0"/>
              <a:t>тем охотнее он дает деньги в долг, ведь кредитование для него способ заработать </a:t>
            </a:r>
            <a:br>
              <a:rPr lang="ru-RU" sz="1200" dirty="0"/>
            </a:br>
            <a:r>
              <a:rPr lang="ru-RU" sz="1200" dirty="0"/>
              <a:t>(за счет процентов выплачиваемых по кредитам).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Таким подтверждением собственной надежности служат и хорошая кредитная история, </a:t>
            </a:r>
            <a:br>
              <a:rPr lang="ru-RU" sz="1200" dirty="0"/>
            </a:br>
            <a:r>
              <a:rPr lang="ru-RU" sz="1200" dirty="0"/>
              <a:t>и документы, подтверждающие платежеспособность (например, справка с места работы </a:t>
            </a:r>
            <a:br>
              <a:rPr lang="ru-RU" sz="1200" dirty="0"/>
            </a:br>
            <a:r>
              <a:rPr lang="ru-RU" sz="1200" dirty="0"/>
              <a:t>и справка о доходах), залог или поручительство.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185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Кредит подкрепленный залогом или поручительством называется </a:t>
            </a:r>
            <a:r>
              <a:rPr lang="ru-RU" sz="1200" b="1" dirty="0"/>
              <a:t>обеспеченным кредитом.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Залог </a:t>
            </a:r>
            <a:r>
              <a:rPr lang="ru-RU" sz="1200" b="0" dirty="0"/>
              <a:t>— это ваше имущество, деньги или ценности, которые вы гарантируете отдать банку, </a:t>
            </a:r>
            <a:br>
              <a:rPr lang="ru-RU" sz="1200" b="0" dirty="0"/>
            </a:br>
            <a:r>
              <a:rPr lang="ru-RU" sz="1200" b="0" dirty="0"/>
              <a:t>если не выплатите кредит.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b="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Если вы берете ипотеку или автокредит, залогом становятся сами недвижимость или автомобиль.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Поручительство</a:t>
            </a:r>
            <a:r>
              <a:rPr lang="ru-RU" sz="1200" b="0" dirty="0"/>
              <a:t> — это обязательство, которое берет на себя ваш друг или родственник </a:t>
            </a:r>
            <a:br>
              <a:rPr lang="ru-RU" sz="1200" b="0" dirty="0"/>
            </a:br>
            <a:r>
              <a:rPr lang="ru-RU" sz="1200" b="0" dirty="0"/>
              <a:t>перед кредитором. Этот человек подписывает договор, который гарантирует, что вы отдадите </a:t>
            </a:r>
            <a:br>
              <a:rPr lang="ru-RU" sz="1200" b="0" dirty="0"/>
            </a:br>
            <a:r>
              <a:rPr lang="ru-RU" sz="1200" b="0" dirty="0"/>
              <a:t>кредит или заем. Если вы не сможете это сделать, кредитор заставит платить вашего поручителя.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b="0" dirty="0"/>
              <a:t>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 err="1"/>
              <a:t>Созаемщик</a:t>
            </a:r>
            <a:r>
              <a:rPr lang="ru-RU" sz="1200" b="0" dirty="0"/>
              <a:t> — это человек, который берет кредит или заем вместе с вами. </a:t>
            </a:r>
            <a:br>
              <a:rPr lang="ru-RU" sz="1200" b="0" dirty="0"/>
            </a:br>
            <a:r>
              <a:rPr lang="ru-RU" sz="1200" b="0" dirty="0"/>
              <a:t>Как правило, близкий родственник. Он тоже несет ответственность за погашение долга.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b="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Обычно </a:t>
            </a:r>
            <a:r>
              <a:rPr lang="ru-RU" sz="1200" dirty="0" err="1"/>
              <a:t>созаемщиков</a:t>
            </a:r>
            <a:r>
              <a:rPr lang="ru-RU" sz="1200" dirty="0"/>
              <a:t> привлекают, когда речь идет о крупной сумме, а доходов одного </a:t>
            </a:r>
            <a:br>
              <a:rPr lang="ru-RU" sz="1200" dirty="0"/>
            </a:br>
            <a:r>
              <a:rPr lang="ru-RU" sz="1200" dirty="0"/>
              <a:t>человека не хватает на то, чтобы выплачивать такой кредит.</a:t>
            </a:r>
            <a:r>
              <a:rPr lang="ru-RU" sz="1200" b="1" dirty="0"/>
              <a:t> </a:t>
            </a:r>
            <a:r>
              <a:rPr lang="ru-RU" sz="1200" b="1" dirty="0" err="1"/>
              <a:t>Созаемщик</a:t>
            </a:r>
            <a:r>
              <a:rPr lang="ru-RU" sz="1200" b="1" dirty="0"/>
              <a:t> </a:t>
            </a:r>
            <a:r>
              <a:rPr lang="ru-RU" sz="1200" dirty="0"/>
              <a:t>— еще одна </a:t>
            </a:r>
            <a:br>
              <a:rPr lang="ru-RU" sz="1200" dirty="0"/>
            </a:br>
            <a:r>
              <a:rPr lang="ru-RU" sz="1200" dirty="0"/>
              <a:t>гарантия для кредитора, что вы вернете деньги. 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666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Необеспеченный кредит можно оформить без залога и поручительства. </a:t>
            </a:r>
            <a:br>
              <a:rPr lang="ru-RU" sz="1200" dirty="0"/>
            </a:br>
            <a:r>
              <a:rPr lang="ru-RU" sz="1200" dirty="0"/>
              <a:t>Такой кредит рассматривается кредитором, как более рисковый, поэтому </a:t>
            </a:r>
            <a:br>
              <a:rPr lang="ru-RU" sz="1200" dirty="0"/>
            </a:br>
            <a:r>
              <a:rPr lang="ru-RU" sz="1200" dirty="0"/>
              <a:t>и процентная ставка по нему выше. Но бывают и исключения, например, </a:t>
            </a:r>
            <a:br>
              <a:rPr lang="ru-RU" sz="1200" dirty="0"/>
            </a:br>
            <a:r>
              <a:rPr lang="ru-RU" sz="1200" dirty="0"/>
              <a:t>банки нередко предлагают льготные процентные ставки для зарплатных </a:t>
            </a:r>
            <a:br>
              <a:rPr lang="ru-RU" sz="1200" dirty="0"/>
            </a:br>
            <a:r>
              <a:rPr lang="ru-RU" sz="1200" dirty="0"/>
              <a:t>клиентов - тех, кто получает зарплату на карту этого банка – поскольку </a:t>
            </a:r>
            <a:br>
              <a:rPr lang="ru-RU" sz="1200" dirty="0"/>
            </a:br>
            <a:r>
              <a:rPr lang="ru-RU" sz="1200" dirty="0"/>
              <a:t>считает такого клиента более надежным.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8271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Кредиты различаются также и по типам платежей – способам погашения долга. </a:t>
            </a:r>
            <a:br>
              <a:rPr lang="ru-RU" sz="1200" dirty="0"/>
            </a:br>
            <a:r>
              <a:rPr lang="ru-RU" sz="1200" dirty="0"/>
              <a:t>Так, различают: </a:t>
            </a:r>
            <a:r>
              <a:rPr lang="ru-RU" sz="1200" b="1" dirty="0"/>
              <a:t>постепенный и единовременный </a:t>
            </a:r>
            <a:r>
              <a:rPr lang="ru-RU" sz="1200" dirty="0"/>
              <a:t>способы погашения, при том, </a:t>
            </a:r>
            <a:br>
              <a:rPr lang="ru-RU" sz="1200" dirty="0"/>
            </a:br>
            <a:r>
              <a:rPr lang="ru-RU" sz="1200" dirty="0"/>
              <a:t>что постепенный способ имеет два типа платежа – </a:t>
            </a:r>
            <a:r>
              <a:rPr lang="ru-RU" sz="1200" b="1" dirty="0" err="1"/>
              <a:t>аннуитетный</a:t>
            </a:r>
            <a:r>
              <a:rPr lang="ru-RU" sz="1200" b="1" dirty="0"/>
              <a:t> и </a:t>
            </a:r>
            <a:r>
              <a:rPr lang="ru-RU" sz="1200" b="1" dirty="0" err="1"/>
              <a:t>дифферинцированный</a:t>
            </a:r>
            <a:r>
              <a:rPr lang="ru-RU" sz="1200" b="1" dirty="0"/>
              <a:t>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endParaRPr lang="ru-RU" sz="1200" b="1" dirty="0"/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 err="1"/>
              <a:t>Аннуитетные</a:t>
            </a:r>
            <a:r>
              <a:rPr lang="ru-RU" sz="1200" dirty="0"/>
              <a:t> платежи </a:t>
            </a:r>
            <a:r>
              <a:rPr lang="ru-RU" sz="1200" b="0" dirty="0"/>
              <a:t>отличаются тем, что на протяжении всего времени выплат</a:t>
            </a:r>
            <a:br>
              <a:rPr lang="ru-RU" sz="1200" b="0" dirty="0"/>
            </a:br>
            <a:r>
              <a:rPr lang="ru-RU" sz="1200" b="0" dirty="0"/>
              <a:t> размер ежемесячного платежа не изменится. При </a:t>
            </a:r>
            <a:r>
              <a:rPr lang="ru-RU" sz="1200" b="0" dirty="0" err="1"/>
              <a:t>аннуитетных</a:t>
            </a:r>
            <a:r>
              <a:rPr lang="ru-RU" sz="1200" b="0" dirty="0"/>
              <a:t> платежах удобнее </a:t>
            </a:r>
            <a:br>
              <a:rPr lang="ru-RU" sz="1200" b="0" dirty="0"/>
            </a:br>
            <a:r>
              <a:rPr lang="ru-RU" sz="1200" b="0" dirty="0"/>
              <a:t>планировать свой бюджет.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endParaRPr lang="ru-RU" sz="1200" b="0" dirty="0"/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При </a:t>
            </a:r>
            <a:r>
              <a:rPr lang="ru-RU" sz="1200" b="1" dirty="0" err="1"/>
              <a:t>дифферинцированных</a:t>
            </a:r>
            <a:r>
              <a:rPr lang="ru-RU" sz="1200" b="1" dirty="0"/>
              <a:t> платежах</a:t>
            </a:r>
            <a:r>
              <a:rPr lang="ru-RU" sz="1200" dirty="0"/>
              <a:t> платеж по процентам уменьшается с каждым месяцем. </a:t>
            </a:r>
            <a:br>
              <a:rPr lang="ru-RU" sz="1200" dirty="0"/>
            </a:br>
            <a:r>
              <a:rPr lang="ru-RU" sz="1200" dirty="0"/>
              <a:t>В первый месяц заемщик выплачивает самую большую сумму, а в последний — самую маленькую.</a:t>
            </a:r>
          </a:p>
          <a:p>
            <a:pPr>
              <a:defRPr>
                <a:solidFill>
                  <a:srgbClr val="FFFFFF"/>
                </a:solidFill>
                <a:latin typeface="Proxima Nova Rg"/>
                <a:ea typeface="Proxima Nova Rg"/>
                <a:cs typeface="Proxima Nova Rg"/>
                <a:sym typeface="Proxima Nova"/>
              </a:defRPr>
            </a:pPr>
            <a:r>
              <a:rPr lang="ru-RU" sz="1200" dirty="0"/>
              <a:t> </a:t>
            </a:r>
          </a:p>
          <a:p>
            <a:pPr>
              <a:defRPr b="1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ru-RU" sz="1200" dirty="0"/>
              <a:t>Единовременные платежи</a:t>
            </a:r>
            <a:r>
              <a:rPr lang="ru-RU" sz="1200" b="0" dirty="0"/>
              <a:t> характерны для краткосрочных займов. </a:t>
            </a:r>
            <a:br>
              <a:rPr lang="ru-RU" sz="1200" b="0" dirty="0"/>
            </a:br>
            <a:r>
              <a:rPr lang="ru-RU" sz="1200" b="0" dirty="0"/>
              <a:t>Это позволяет отложить возврат кредита или займа и уплату процентов до конца срока по договору, </a:t>
            </a:r>
            <a:br>
              <a:rPr lang="ru-RU" sz="1200" b="0" dirty="0"/>
            </a:br>
            <a:r>
              <a:rPr lang="ru-RU" sz="1200" b="0" dirty="0"/>
              <a:t>но требует от заемщика наличия всей суммы к этой дате. Брать такой кредит стоит, только если вы </a:t>
            </a:r>
            <a:br>
              <a:rPr lang="ru-RU" sz="1200" b="0" dirty="0"/>
            </a:br>
            <a:r>
              <a:rPr lang="ru-RU" sz="1200" b="0" dirty="0"/>
              <a:t>точно знаете, что к моменту, когда придет время его погасить, у вас будет необходимая для сумма.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7662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/>
              <a:t>После того, как вы определись с видом кредита, придерживайтесь </a:t>
            </a:r>
            <a:br>
              <a:rPr lang="ru-RU" sz="1200" dirty="0"/>
            </a:br>
            <a:r>
              <a:rPr lang="ru-RU" sz="1200" b="1" dirty="0">
                <a:latin typeface="Calibri"/>
                <a:ea typeface="Calibri"/>
                <a:cs typeface="Calibri"/>
                <a:sym typeface="Calibri"/>
              </a:rPr>
              <a:t>6 основных правил</a:t>
            </a:r>
            <a:r>
              <a:rPr lang="ru-RU" sz="1200" dirty="0"/>
              <a:t>, которые помогут вам избежать проблем, </a:t>
            </a:r>
            <a:br>
              <a:rPr lang="ru-RU" sz="1200" dirty="0"/>
            </a:br>
            <a:r>
              <a:rPr lang="ru-RU" sz="1200" dirty="0"/>
              <a:t>долгов и головной боли.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177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4595751" cy="5143500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5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320" y="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7" y="452042"/>
            <a:ext cx="6138864" cy="1183076"/>
          </a:xfrm>
          <a:prstGeom prst="rect">
            <a:avLst/>
          </a:prstGeom>
        </p:spPr>
        <p:txBody>
          <a:bodyPr lIns="91424" tIns="91424" rIns="91424" bIns="91424" anchor="b"/>
          <a:lstStyle>
            <a:lvl1pPr algn="l"/>
          </a:lstStyle>
          <a:p>
            <a:r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10"/>
          <p:cNvSpPr/>
          <p:nvPr/>
        </p:nvSpPr>
        <p:spPr>
          <a:xfrm>
            <a:off x="0" y="2939432"/>
            <a:ext cx="9155874" cy="2204068"/>
          </a:xfrm>
          <a:prstGeom prst="rect">
            <a:avLst/>
          </a:prstGeom>
          <a:solidFill>
            <a:srgbClr val="FCC45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3253837"/>
            <a:ext cx="3598968" cy="161504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" name="Подзаголовок 2"/>
          <p:cNvSpPr txBox="1"/>
          <p:nvPr/>
        </p:nvSpPr>
        <p:spPr>
          <a:xfrm>
            <a:off x="4619499" y="3253837"/>
            <a:ext cx="3871356" cy="1615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2400"/>
            </a:lvl1pPr>
          </a:lstStyle>
          <a:p>
            <a:r>
              <a:t>Образец подзаголовка</a:t>
            </a:r>
          </a:p>
        </p:txBody>
      </p:sp>
      <p:pic>
        <p:nvPicPr>
          <p:cNvPr id="43" name="Рисунок 6" descr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98" y="747901"/>
            <a:ext cx="3878480" cy="1555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2" y="2939432"/>
            <a:ext cx="3872101" cy="124142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950026"/>
            <a:ext cx="3876612" cy="171175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3" name="Рисунок 1" descr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920" y="-977900"/>
            <a:ext cx="1903680" cy="763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3650" y="1751899"/>
            <a:ext cx="4228360" cy="1241426"/>
          </a:xfrm>
          <a:prstGeom prst="rect">
            <a:avLst/>
          </a:prstGeom>
        </p:spPr>
        <p:txBody>
          <a:bodyPr/>
          <a:lstStyle>
            <a:lvl1pPr marL="285750" indent="-285750"/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19139" y="468600"/>
            <a:ext cx="4232872" cy="993776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Текст заголовка</a:t>
            </a:r>
          </a:p>
        </p:txBody>
      </p:sp>
      <p:sp>
        <p:nvSpPr>
          <p:cNvPr id="6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0" y="2071769"/>
            <a:ext cx="9144000" cy="993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550921" y="4612883"/>
            <a:ext cx="284372" cy="28080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86859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628650" marR="0" indent="-1714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120139" marR="0" indent="-2057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00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0574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DFC035-C8C3-B642-A8B9-21B1DCED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4E231D-66D8-ED4E-A477-090B4C8D2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76A944-28B4-6647-AB3F-5423436055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6C4A4A-9220-5146-B5B4-AEA8D7680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A7EBE2-D3F9-D246-8B07-5EAEF83A4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B68BF-67EB-D74B-B98E-46A6C4CC8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65BB52-6CCA-4F4A-BCBD-817E83E38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DAC2C-65C8-B749-8D4E-E2170E0E8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8B709A-2E22-1746-9F73-0CC9A3738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C277B9-294A-2342-A271-140DB0D413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ircle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2E82C8-00C9-9B4D-A3EC-255CFA3B8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AA08F4-1518-8545-8D04-F7E996B21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103C2C-87AD-7345-8D50-459BC2AC7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EF849-B81B-8247-B60F-8995B12BA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187F8D-97D8-E145-A053-61AEC567A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0B863A-F528-A644-A7A7-DB2A49D78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CC19C-68BD-E44D-91AD-95233CC8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7FBE5C-7DA4-FF42-9A88-AF7747291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EED5C4-BCC2-2644-B539-DED7BF201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1B20B-151D-BF44-8674-42D2B5E2D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E837CF-9F98-A640-BF8E-D61563BE6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AA221-0A20-0743-AD82-B12A42479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4" descr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942" y="-1423243"/>
            <a:ext cx="1547769" cy="13144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DB55C9-9702-484C-9861-A470ECAF4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75BBD6-4351-BD44-B738-A96E95520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2E0E43-0BB8-DD4F-BA85-4C4F9560B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E78B41-F1AD-A44A-B908-3F44C301F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2B20693-79A6-DB41-BA47-3471007DE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BB97820-6D96-2C44-BF1F-AA3450068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5" descr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149" y="-3018043"/>
            <a:ext cx="4129992" cy="3018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826C5-9CB4-1642-B9A4-AC92E27F8C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5A3896-987C-2545-AB55-26A7AF731B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4D597A-AB5C-5E47-991F-A33274FAB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7F90C-C5E3-654A-B94C-344364BC9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9248FE-FA84-FD49-9111-EC2F96021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17D056-424A-824C-A5AA-01FBB84DB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Специальное оформление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Специальное оформление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3812</Words>
  <Application>Microsoft Macintosh PowerPoint</Application>
  <PresentationFormat>Экран (16:9)</PresentationFormat>
  <Paragraphs>213</Paragraphs>
  <Slides>34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Proxima Nova</vt:lpstr>
      <vt:lpstr>Proxima Nova Rg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КРЕДИТЫ  И ЗАЙМЫ</dc:title>
  <cp:lastModifiedBy>Microsoft Office User</cp:lastModifiedBy>
  <cp:revision>13</cp:revision>
  <dcterms:modified xsi:type="dcterms:W3CDTF">2021-08-10T06:41:39Z</dcterms:modified>
</cp:coreProperties>
</file>