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sldIdLst>
    <p:sldId id="374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406" r:id="rId34"/>
    <p:sldId id="407" r:id="rId35"/>
    <p:sldId id="295" r:id="rId36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рина" initials="М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9"/>
  </p:normalViewPr>
  <p:slideViewPr>
    <p:cSldViewPr snapToGrid="0" snapToObjects="1" showGuides="1">
      <p:cViewPr varScale="1">
        <p:scale>
          <a:sx n="93" d="100"/>
          <a:sy n="93" d="100"/>
        </p:scale>
        <p:origin x="726" y="66"/>
      </p:cViewPr>
      <p:guideLst>
        <p:guide orient="horz" pos="1620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61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4595751" cy="5143500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2939432"/>
            <a:ext cx="3872101" cy="124142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719139" y="950026"/>
            <a:ext cx="3876612" cy="171175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14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78" y="42039"/>
            <a:ext cx="1518583" cy="609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0" y="1751899"/>
            <a:ext cx="4228360" cy="1241426"/>
          </a:xfrm>
          <a:prstGeom prst="rect">
            <a:avLst/>
          </a:prstGeom>
        </p:spPr>
        <p:txBody>
          <a:bodyPr/>
          <a:lstStyle>
            <a:lvl1pPr marL="285750" indent="-285750"/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719137" y="452042"/>
            <a:ext cx="6138864" cy="1183076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/>
          </a:lstStyle>
          <a:p>
            <a:r>
              <a:t>Title Text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0"/>
          <p:cNvSpPr/>
          <p:nvPr/>
        </p:nvSpPr>
        <p:spPr>
          <a:xfrm>
            <a:off x="0" y="2939432"/>
            <a:ext cx="9155874" cy="2204068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3253837"/>
            <a:ext cx="3598968" cy="16150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Подзаголовок 2"/>
          <p:cNvSpPr txBox="1"/>
          <p:nvPr/>
        </p:nvSpPr>
        <p:spPr>
          <a:xfrm>
            <a:off x="4619499" y="3253837"/>
            <a:ext cx="3871356" cy="1615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400"/>
            </a:lvl1pPr>
          </a:lstStyle>
          <a:p>
            <a:r>
              <a:t>Образец подзаголовка</a:t>
            </a:r>
          </a:p>
        </p:txBody>
      </p:sp>
      <p:pic>
        <p:nvPicPr>
          <p:cNvPr id="4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8" y="747901"/>
            <a:ext cx="3878480" cy="1555701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0" y="1751899"/>
            <a:ext cx="4228360" cy="1241426"/>
          </a:xfrm>
          <a:prstGeom prst="rect">
            <a:avLst/>
          </a:prstGeom>
        </p:spPr>
        <p:txBody>
          <a:bodyPr/>
          <a:lstStyle>
            <a:lvl1pPr marL="285750" indent="-285750"/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719137" y="452042"/>
            <a:ext cx="6138864" cy="1183076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/>
          </a:lstStyle>
          <a:p>
            <a:r>
              <a:t>Title Text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10"/>
          <p:cNvSpPr/>
          <p:nvPr/>
        </p:nvSpPr>
        <p:spPr>
          <a:xfrm>
            <a:off x="0" y="2939432"/>
            <a:ext cx="9155874" cy="2204068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3253837"/>
            <a:ext cx="3598968" cy="16150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Подзаголовок 2"/>
          <p:cNvSpPr txBox="1"/>
          <p:nvPr/>
        </p:nvSpPr>
        <p:spPr>
          <a:xfrm>
            <a:off x="4619499" y="3253837"/>
            <a:ext cx="3871356" cy="1615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400"/>
            </a:lvl1pPr>
          </a:lstStyle>
          <a:p>
            <a:r>
              <a:t>Образец подзаголовка</a:t>
            </a:r>
          </a:p>
        </p:txBody>
      </p:sp>
      <p:pic>
        <p:nvPicPr>
          <p:cNvPr id="6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8" y="747901"/>
            <a:ext cx="3878480" cy="155570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0" y="2071769"/>
            <a:ext cx="9144000" cy="993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0921" y="4612883"/>
            <a:ext cx="284372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28650" marR="0" indent="-1714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20139" marR="0" indent="-2057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00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0574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eg" descr="1.jpg">
            <a:extLst>
              <a:ext uri="{FF2B5EF4-FFF2-40B4-BE49-F238E27FC236}">
                <a16:creationId xmlns:a16="http://schemas.microsoft.com/office/drawing/2014/main" xmlns="" id="{C04AD1C7-2BE9-6F4A-8F6A-2EB0ED2731B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4413" cy="6859588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119">
            <a:extLst>
              <a:ext uri="{FF2B5EF4-FFF2-40B4-BE49-F238E27FC236}">
                <a16:creationId xmlns:a16="http://schemas.microsoft.com/office/drawing/2014/main" xmlns="" id="{9C8ADDE7-6BEF-E24D-BB77-54EE60E0507B}"/>
              </a:ext>
            </a:extLst>
          </p:cNvPr>
          <p:cNvSpPr/>
          <p:nvPr/>
        </p:nvSpPr>
        <p:spPr>
          <a:xfrm>
            <a:off x="1679964" y="1857594"/>
            <a:ext cx="6496343" cy="826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107264" tIns="107264" rIns="107264" bIns="107264">
            <a:spAutoFit/>
          </a:bodyPr>
          <a:lstStyle>
            <a:lvl1pPr algn="ctr">
              <a:lnSpc>
                <a:spcPct val="110000"/>
              </a:lnSpc>
              <a:defRPr sz="3600">
                <a:solidFill>
                  <a:srgbClr val="0394D8"/>
                </a:solidFill>
              </a:defRPr>
            </a:lvl1pPr>
          </a:lstStyle>
          <a:p>
            <a:r>
              <a:rPr dirty="0" err="1">
                <a:latin typeface="Proxima Nova Rg" panose="02000506030000020004" pitchFamily="2" charset="0"/>
              </a:rPr>
              <a:t>Как</a:t>
            </a:r>
            <a:r>
              <a:rPr dirty="0">
                <a:latin typeface="Proxima Nova Rg" panose="02000506030000020004" pitchFamily="2" charset="0"/>
              </a:rPr>
              <a:t> </a:t>
            </a:r>
            <a:r>
              <a:rPr dirty="0" err="1">
                <a:latin typeface="Proxima Nova Rg" panose="02000506030000020004" pitchFamily="2" charset="0"/>
              </a:rPr>
              <a:t>составить</a:t>
            </a:r>
            <a:endParaRPr dirty="0">
              <a:latin typeface="Proxima Nova Rg" panose="02000506030000020004" pitchFamily="2" charset="0"/>
            </a:endParaRPr>
          </a:p>
        </p:txBody>
      </p:sp>
      <p:sp>
        <p:nvSpPr>
          <p:cNvPr id="8" name="Shape 121">
            <a:extLst>
              <a:ext uri="{FF2B5EF4-FFF2-40B4-BE49-F238E27FC236}">
                <a16:creationId xmlns:a16="http://schemas.microsoft.com/office/drawing/2014/main" xmlns="" id="{7718128C-8B4B-C84A-B6FA-C59D2E6C11E1}"/>
              </a:ext>
            </a:extLst>
          </p:cNvPr>
          <p:cNvSpPr/>
          <p:nvPr/>
        </p:nvSpPr>
        <p:spPr>
          <a:xfrm>
            <a:off x="2530803" y="2683615"/>
            <a:ext cx="4548649" cy="2215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3641" tIns="53641" rIns="53641" bIns="53641">
            <a:spAutoFit/>
          </a:bodyPr>
          <a:lstStyle/>
          <a:p>
            <a:pPr algn="ctr">
              <a:lnSpc>
                <a:spcPct val="80000"/>
              </a:lnSpc>
              <a:defRPr sz="5600" b="1">
                <a:solidFill>
                  <a:srgbClr val="0394D8"/>
                </a:solidFill>
              </a:defRPr>
            </a:pPr>
            <a:r>
              <a:rPr>
                <a:latin typeface="Proxima Nova Rg" panose="02000506030000020004" pitchFamily="2" charset="0"/>
              </a:rPr>
              <a:t>личный </a:t>
            </a:r>
            <a:br>
              <a:rPr>
                <a:latin typeface="Proxima Nova Rg" panose="02000506030000020004" pitchFamily="2" charset="0"/>
              </a:rPr>
            </a:br>
            <a:r>
              <a:rPr>
                <a:latin typeface="Proxima Nova Rg" panose="02000506030000020004" pitchFamily="2" charset="0"/>
              </a:rPr>
              <a:t>финансовый</a:t>
            </a:r>
            <a:br>
              <a:rPr>
                <a:latin typeface="Proxima Nova Rg" panose="02000506030000020004" pitchFamily="2" charset="0"/>
              </a:rPr>
            </a:br>
            <a:r>
              <a:rPr>
                <a:latin typeface="Proxima Nova Rg" panose="02000506030000020004" pitchFamily="2" charset="0"/>
              </a:rPr>
              <a:t>план</a:t>
            </a:r>
          </a:p>
        </p:txBody>
      </p:sp>
      <p:pic>
        <p:nvPicPr>
          <p:cNvPr id="10" name="Изображение" descr="Изображение">
            <a:extLst>
              <a:ext uri="{FF2B5EF4-FFF2-40B4-BE49-F238E27FC236}">
                <a16:creationId xmlns:a16="http://schemas.microsoft.com/office/drawing/2014/main" xmlns="" id="{AF8A21FC-4C84-194A-927B-2227C84B7D5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4479"/>
          <a:stretch>
            <a:fillRect/>
          </a:stretch>
        </p:blipFill>
        <p:spPr>
          <a:xfrm>
            <a:off x="1820971" y="1097740"/>
            <a:ext cx="1905339" cy="5030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2479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9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454826"/>
            <a:ext cx="7751976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В 70-х годах прошлого века ученые провели эксперимент. Они выбрали 600 детей от 4 до 12 лет и предложили им съесть </a:t>
            </a:r>
            <a:r>
              <a:rPr lang="ru-RU" sz="1500" dirty="0" err="1">
                <a:solidFill>
                  <a:schemeClr val="bg1"/>
                </a:solidFill>
                <a:latin typeface="Proxima Nova"/>
              </a:rPr>
              <a:t>зефирку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 сразу или подождать 7 минут </a:t>
            </a:r>
            <a:r>
              <a:rPr lang="ru-RU" sz="1500" dirty="0" smtClean="0">
                <a:solidFill>
                  <a:schemeClr val="bg1"/>
                </a:solidFill>
                <a:latin typeface="Proxima Nova"/>
              </a:rPr>
              <a:t>и получить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еще несколько штук.  90% детей сразу съели </a:t>
            </a:r>
            <a:r>
              <a:rPr lang="ru-RU" sz="1500" dirty="0" err="1">
                <a:solidFill>
                  <a:schemeClr val="bg1"/>
                </a:solidFill>
                <a:latin typeface="Proxima Nova"/>
              </a:rPr>
              <a:t>зефирку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, и лишь 10% детей смогли не поддаться соблазну и получили больше </a:t>
            </a:r>
            <a:r>
              <a:rPr lang="ru-RU" sz="1500" dirty="0" err="1">
                <a:solidFill>
                  <a:schemeClr val="bg1"/>
                </a:solidFill>
                <a:latin typeface="Proxima Nova"/>
              </a:rPr>
              <a:t>зефирок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. Дальнейшее наблюдение показало, что дети, поддавшиеся искушению, имели более низкие оценки в школе. Через 40 лет, когда дети превратились во взрослых людей,  ученые снова собрали участников эксперимента. Оказалось, что дети, которые смогли подождать </a:t>
            </a:r>
            <a:r>
              <a:rPr lang="ru-RU" sz="1500" dirty="0" smtClean="0">
                <a:solidFill>
                  <a:schemeClr val="bg1"/>
                </a:solidFill>
                <a:latin typeface="Proxima Nova"/>
              </a:rPr>
              <a:t>и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получили больше </a:t>
            </a:r>
            <a:r>
              <a:rPr lang="ru-RU" sz="1500" dirty="0" err="1">
                <a:solidFill>
                  <a:schemeClr val="bg1"/>
                </a:solidFill>
                <a:latin typeface="Proxima Nova"/>
              </a:rPr>
              <a:t>зефирок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, достигли в жизни большего успеха.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pPr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/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Этот тест показывает, что нужно принимать обдуманные решения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и расставлять приоритеты, чтобы добиться большего. Не нужно поддаваться соблазнам.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ED97C5CD-908D-7C40-A8BD-B4C85ED67F14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26F8EE76-5C8D-5B4B-B9B0-F6931F01617E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CC61AE63-D504-1243-8DEC-B53533E3A025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E5E6B72C-7CEE-A545-8418-4E1C19E62B49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9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17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10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85060" y="1423177"/>
            <a:ext cx="7716459" cy="3323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Что значит не поддаваться соблазнам? Это значит – верно расставлять приоритеты, то есть планировать. 10% детей из предыдущего примера смогли спланировать свой материальный успех и не поддались соблазнам.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Потратить все время вне школы на компьютерные игры или внимательно отнестись к выполнению домашнего задания, заняться спортом, музыкой (например, научиться играть на гитаре), начать учить новый иностранный язык, но при этом еще и успеть поиграть в  любимую игру? Что для вас проще и приятней? Это и есть ваш соблазн. Что гораздо полезнее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 перспективе?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Такие решения сегодня принимает каждый из вас, и выбрать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верный шаг – ваша ответственность.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Итак, что же такое планирование?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B4AFE854-2269-C74D-A6FE-DE7C08B1327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CBD8E674-7945-9449-8379-C0943B9E32A5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E3155AD2-4FF4-9D4E-BC9A-4F7B8E1740AE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1E33DF0A-97C9-6C47-A953-AC0D8A9C7AC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10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84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11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826376"/>
            <a:ext cx="7895814" cy="2400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Как видим, кот продолжает развлекаться, охотясь на все, что шевелится. Нас это не удивляет. Но должен ли человек вести себя так же</a:t>
            </a:r>
            <a:r>
              <a:rPr lang="ru-RU" sz="1500" dirty="0" smtClean="0">
                <a:solidFill>
                  <a:schemeClr val="bg1"/>
                </a:solidFill>
                <a:latin typeface="Proxima Nova"/>
              </a:rPr>
              <a:t>?</a:t>
            </a: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Разумный человек способен ставить перед собой гораздо более долгосрочные и интересные цели.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Человек соизмеряет имеющиеся у него ресурсы (то есть свой личный, человеческий капитал), время, которое ему нужно на достижение поставленной цели и определяет необходимые шаги.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Как же он это делает? Рассмотрим подробнее.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200C373C-915A-2C48-B2B8-02FCCE7D1D2A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7EF5D645-0D53-5F4A-A87D-612D8AC95C6F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AAA330A7-50F3-4647-9515-7D0E59F8E68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C8923591-5C01-3941-9A90-C52E41E2BD8E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11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9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12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34174" y="1805880"/>
            <a:ext cx="7193858" cy="2262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Задачи финансового планирования.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Оценка текущего финансового положения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Определение реальных финансовых целей и расстановка приоритетов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Распределение денег в зависимости от приоритетов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Выбор оптимального пути достижения целей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Контроль достижения целей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6F47890D-27A4-8E4B-831F-A6E7C92EBDA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7ABB30FC-992F-E240-AA36-470624E49008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F636F113-36A9-D743-99C6-DCB8AEE6645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4D17B826-E87C-E049-A7DE-EE8D80DBFAF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12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22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13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338296"/>
            <a:ext cx="7193858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i="1" dirty="0">
                <a:solidFill>
                  <a:schemeClr val="bg1"/>
                </a:solidFill>
                <a:latin typeface="Proxima Nova"/>
              </a:rPr>
              <a:t>Пункт первый. </a:t>
            </a:r>
            <a:endParaRPr lang="ru-RU" sz="1600" i="1" dirty="0" smtClean="0">
              <a:solidFill>
                <a:schemeClr val="bg1"/>
              </a:solidFill>
              <a:latin typeface="Proxima Nova"/>
            </a:endParaRPr>
          </a:p>
          <a:p>
            <a:endParaRPr lang="ru-RU" sz="1600" i="1" dirty="0">
              <a:solidFill>
                <a:schemeClr val="bg1"/>
              </a:solidFill>
              <a:latin typeface="Proxima Nova"/>
            </a:endParaRPr>
          </a:p>
          <a:p>
            <a:r>
              <a:rPr lang="ru-RU" sz="1600" i="1" dirty="0" smtClean="0">
                <a:solidFill>
                  <a:schemeClr val="bg1"/>
                </a:solidFill>
                <a:latin typeface="Proxima Nova"/>
              </a:rPr>
              <a:t>Что </a:t>
            </a:r>
            <a:r>
              <a:rPr lang="ru-RU" sz="1600" i="1" dirty="0">
                <a:solidFill>
                  <a:schemeClr val="bg1"/>
                </a:solidFill>
                <a:latin typeface="Proxima Nova"/>
              </a:rPr>
              <a:t>значит – оценить свое финансовое положение</a:t>
            </a:r>
            <a:r>
              <a:rPr lang="ru-RU" sz="1600" i="1" dirty="0" smtClean="0">
                <a:solidFill>
                  <a:schemeClr val="bg1"/>
                </a:solidFill>
                <a:latin typeface="Proxima Nova"/>
              </a:rPr>
              <a:t>?</a:t>
            </a:r>
          </a:p>
          <a:p>
            <a:endParaRPr lang="ru-RU" sz="1600" i="1" dirty="0">
              <a:solidFill>
                <a:schemeClr val="bg1"/>
              </a:solidFill>
              <a:latin typeface="Proxima Nova"/>
            </a:endParaRPr>
          </a:p>
          <a:p>
            <a:r>
              <a:rPr lang="ru-RU" sz="1600" i="1" dirty="0">
                <a:solidFill>
                  <a:schemeClr val="bg1"/>
                </a:solidFill>
                <a:latin typeface="Proxima Nova"/>
              </a:rPr>
              <a:t>Это значит, нужно понять, какой у  вас бюджет.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84FB88F4-79C3-424D-B31C-410B07C4C2AA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1DEB2956-C2C9-CD41-9EB1-047F45D52C67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0D0C6AD6-971D-BC4C-A4C4-F34E8B26A6F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7EC7C816-EB06-CC41-8549-DDE77A12DDEE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13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02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14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02479" y="2315925"/>
            <a:ext cx="7193858" cy="620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Иными словами, хватает ли вам текущих доходов на текущие расходы. 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Далее на наглядном примере мы покажем, как это выглядит.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2182CF8D-1EB4-194E-AB6D-4E0B49DD5254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2971CD8B-CF11-EF41-B697-D35258AEE289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5BAD1CCC-8C65-294C-A453-A7F163FD39AE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BE1BC266-6095-5F4F-9C4E-E5BB4D5347F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14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13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15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02478" y="1826376"/>
            <a:ext cx="7750411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Пункт второй. Когда разобрались с бюджетом, можно задуматься о желанной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и реальной финансовой цели. Здесь тоже есть взаимосвязь с вашим личным, человеческим капиталом.  Если вы уже умеете играть, например, на гитаре,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то действительно есть смысл помечтать об организации рок-концерта</a:t>
            </a:r>
            <a:r>
              <a:rPr lang="ru-RU" sz="1500" dirty="0" smtClean="0">
                <a:solidFill>
                  <a:schemeClr val="bg1"/>
                </a:solidFill>
                <a:latin typeface="Proxima Nova"/>
              </a:rPr>
              <a:t>.</a:t>
            </a:r>
          </a:p>
          <a:p>
            <a:r>
              <a:rPr lang="ru-RU" sz="1500" dirty="0" smtClean="0">
                <a:solidFill>
                  <a:schemeClr val="bg1"/>
                </a:solidFill>
                <a:latin typeface="Proxima Nova"/>
              </a:rPr>
              <a:t>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/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Если нет, то пока имеет смысл приземлить свои мечты и сначала поставить себе цель приобрести гитару и взять уроки игры на ней.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Чем же отличается мечта от цели</a:t>
            </a:r>
            <a:r>
              <a:rPr lang="en-GB" sz="1500" dirty="0">
                <a:solidFill>
                  <a:schemeClr val="bg1"/>
                </a:solidFill>
                <a:latin typeface="Proxima Nova"/>
              </a:rPr>
              <a:t>?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 Цель должна быть конкретна и исполнима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 запланированный отрезок времени.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Для упрощения примера в дальнейшем мы будем считать, что этот молодой человек поставил себе цель приобрести горный велосипед за 15 тыс. рублей.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85F6CC51-6722-AF49-80A4-3AD04D05A65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151C86E6-D0FB-134A-A84E-2D8DC1E8D2E1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431BDE53-7470-B842-9883-34911500436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8505F5F8-0F91-5242-A618-EB1C0E3AF3A8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15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5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16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02479" y="1451907"/>
            <a:ext cx="7193858" cy="3093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Пункт третий – распределение текущих доходов таким образом, чтобы достичь поставленной финансовой цели.</a:t>
            </a:r>
          </a:p>
          <a:p>
            <a:pPr>
              <a:defRPr sz="1100"/>
            </a:pPr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pPr marL="182563" indent="-182563">
              <a:buFont typeface="Arial" panose="020B0604020202020204" pitchFamily="34" charset="0"/>
              <a:buChar char="•"/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Текущие средства — деньги для ежедневных расходов: обеды, проезд.</a:t>
            </a:r>
          </a:p>
          <a:p>
            <a:pPr marL="182563" indent="-182563">
              <a:buFont typeface="Arial" panose="020B0604020202020204" pitchFamily="34" charset="0"/>
              <a:buChar char="•"/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Накопления — запас денег на непредвиденные ситуации и будущие расходы:    путешествия, образование, помощь близким. </a:t>
            </a:r>
          </a:p>
          <a:p>
            <a:pPr marL="182563" indent="-182563">
              <a:buFont typeface="Arial" panose="020B0604020202020204" pitchFamily="34" charset="0"/>
              <a:buChar char="•"/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Средства для приумножения — деньги, с помощью которых можно получить дополнительный доход: вклады, ценные бумаги, инвестиции в бизнес.</a:t>
            </a:r>
          </a:p>
          <a:p>
            <a:pPr>
              <a:defRPr sz="1100"/>
            </a:pPr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pPr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Кто-то скажет, что это идеальная, почти недостижимая схема.  В реальности соотношение этих трех частей ваших денег может быть иным, но очень желательно, чтобы в вашем финансовом планировании присутствовали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все три части.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513EFCF5-75D2-0846-B6A1-54A0B8BA2F0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B36511CE-AFA2-7D42-9782-4E7AD154DB59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84F73D52-0441-AA49-8ACD-48C8074A0B2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8BB0FA97-3688-3E46-8B0D-E522A4061448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16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8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17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87226" y="2080826"/>
            <a:ext cx="7193858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Следующий важный пункт – как контролировать свои деньги.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/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При отсутствии контроля, как известно, у денег появляется такая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способность, как утекание сквозь пальцы.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D4486DAF-50D3-274A-AF3E-EDF847ECED90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0B078A3B-B4C0-CB41-88D8-BE5D428BB96B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2B0FF901-0FC5-D94D-80E6-51135E41AD2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9E9CCEFE-A381-5442-937C-3455592987A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17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9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18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42882" y="1977965"/>
            <a:ext cx="7193858" cy="1200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В финансовом планировании важна последовательность шагов.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Это не значит, что план нельзя менять в зависимости от обстоятельств,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но важно помнить об определенном вами приоритете, о своей цели. </a:t>
            </a:r>
          </a:p>
          <a:p>
            <a:pPr>
              <a:lnSpc>
                <a:spcPct val="120000"/>
              </a:lnSpc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Иначе может получиться, как в примере с котом.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5FCA79A-F22D-AE44-8420-E4BCB783E2A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CA6CCC1A-53AB-EA45-9900-E504D63B5653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086A82B0-AD76-C044-9CE0-9676915C2DA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F6D5BC75-7E99-EC4C-93CD-74E8F301C41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18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19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02478" y="1826376"/>
            <a:ext cx="7514105" cy="2169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Почему денег все время не хватает?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Многие люди постоянно задаются этим вопросом. Самый частый ответ, независимо от уровня дохода человека, – «мой доход слишком мал».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Такой ответ можно услышать как от школьника, получающего карманные деньги от родителей, так и от вполне успешного топ-менеджера 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c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высокой заработной платой. И тот и другой не правы. Дело не столько в доходах, сколько в расходах.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Многие люди просто не знают, куда утекают их деньги, потому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что не умеют планировать и контролировать свои расходы.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Именно этому мы сегодня и попробуем с вами научиться.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8D3FC10-879C-A945-A722-2862FCECCF7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9E8A5FD1-89B1-9B4A-A38E-FB4C8E699782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2A7B83AD-AB3F-4C4F-973A-C0E8A54E733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6B28EDBC-23B2-E349-83BC-B8F830E3B40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5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19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168216"/>
            <a:ext cx="7193858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Кота  подвели инстинкты. Ему простительно. А вам?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Если вы копили-копили на какую-то важную для вас вещь,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а потом вдруг сорвались и на все деньги накупили пиццы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с мороженым?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A54F37A3-78E7-874E-99F2-878FEE0B7ED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4E11492B-1C80-3144-97BB-9BBE35F1C558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EDBDA86C-9581-DA4E-9E19-F63EF87DF2C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C161F23B-58FA-AF49-923D-DCB86A17741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19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8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20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279362"/>
            <a:ext cx="719385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Возможно, даже коту бывает обидно осознавать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свои ошибки… А вам?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1B5F86BA-907F-1C47-97C0-444E2C126DBD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57D2325D-BED6-074A-989A-73A2B5DFEF26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26B36060-2430-E945-A14B-1040A13DEEF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9D1BDB59-3C0B-5246-8DF1-87A06100012A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20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1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21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60301" y="2011462"/>
            <a:ext cx="7193858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А еще очень важно помнить про инфляцию.</a:t>
            </a:r>
          </a:p>
          <a:p>
            <a:endParaRPr lang="ru-RU" sz="16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600" b="1" dirty="0">
                <a:solidFill>
                  <a:schemeClr val="bg1"/>
                </a:solidFill>
                <a:latin typeface="Proxima Nova"/>
              </a:rPr>
              <a:t>Что такое инфляция</a:t>
            </a:r>
            <a:r>
              <a:rPr lang="ru-RU" sz="1600" b="1" dirty="0" smtClean="0">
                <a:solidFill>
                  <a:schemeClr val="bg1"/>
                </a:solidFill>
                <a:latin typeface="Proxima Nova"/>
              </a:rPr>
              <a:t>?</a:t>
            </a:r>
          </a:p>
          <a:p>
            <a:endParaRPr lang="ru-RU" sz="1600" b="1" dirty="0">
              <a:solidFill>
                <a:schemeClr val="bg1"/>
              </a:solidFill>
              <a:latin typeface="Proxima Nova"/>
            </a:endParaRPr>
          </a:p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Инфляция — это устойчивый рост общего уровня цен на товары и услуги. При этом отдельные товары могут заметно дорожать, другие — дешеветь, а третьи — вообще не меняться в цене.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ACAD1417-8ECD-6141-9F6A-0B9BEE18395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DD9F5D00-FB85-944C-A1F5-6B11A804EF40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2519FF3A-768C-FD4F-A937-B6CA32221AE7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4CD04B4F-ED25-7A40-AD0D-889D0529135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21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03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22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618882"/>
            <a:ext cx="7731428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>
              <a:lnSpc>
                <a:spcPct val="120000"/>
              </a:lnSpc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При планировании всегда учитывайте инфляцию. Ведь пока вы копите,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товар может подорожать, и вам не хватит денег, чтобы его купить. </a:t>
            </a:r>
          </a:p>
          <a:p>
            <a:pPr>
              <a:lnSpc>
                <a:spcPct val="120000"/>
              </a:lnSpc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Например, вы хотите купить велосипед. Сегодня он стоит 15 000 рублей.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Вы рассчитали, что сможете накопить эти деньги за год. При этом вы должны учесть, что к этому времени велосипед подорожает из-за инфляции. </a:t>
            </a:r>
            <a:endParaRPr lang="ru-RU" sz="1500" dirty="0" smtClean="0">
              <a:solidFill>
                <a:schemeClr val="bg1"/>
              </a:solidFill>
              <a:latin typeface="Proxima Nova"/>
            </a:endParaRPr>
          </a:p>
          <a:p>
            <a:pPr>
              <a:lnSpc>
                <a:spcPct val="120000"/>
              </a:lnSpc>
              <a:defRPr sz="1100"/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/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Если инфляция будет 4%, то вам придется заплатить за велосипед 15 600 рублей, то есть на 600 рублей больше.  Включайте инфляцию в ваш финансовый план, чтобы к моменту покупки нужная сумма была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у вас на руках.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2355A615-438E-424D-A507-36615935FBF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65FDD8B5-21CE-E642-ABD0-693A832EAA67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E7C03B8B-EAD2-7647-ADD7-BDDD759686EC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5D5733A1-8C03-B44B-A42E-3C034109F2C9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22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00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23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402473"/>
            <a:ext cx="7193858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Как же это сделать?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979C12C6-A3D2-DA46-B44E-213A6280E2A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1A65A7D5-51FE-1F45-8B0B-C1C378ABF321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9EBC38AF-5154-2546-9E43-3A29DE8DAED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147C7681-EDF7-1145-86C2-A1821943DD69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23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24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139657"/>
            <a:ext cx="719385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Ничего сверхъестественного, просто нужно набраться терпения при движении к своей финансовой цели и быть очень дисциплинированным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E6AD163-895A-A642-8DEC-E3829FCFCE4A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A4BB18E7-5460-5249-AE93-61D4116A270E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BC55B3A8-F8A6-6641-A9C8-36B377ED54E4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13CE12EE-1EF7-3B4B-AEBA-AB4BC09F5E4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24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794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25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468565"/>
            <a:ext cx="7606950" cy="33239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Представьте себе такую ситуацию: каждый учебный день родители дают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вам 100 рублей на карманные расходы. На что вы потратите эти деньги?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А если не тратить их все, а только половину? Тогда каждый день вы сможете откладывать 50 рублей, за неделю – 250 рублей, за месяц – примерно 1000 рублей.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Ну а если за вами нет серьезных «грехов», то можно рассчитывать, что на Новый год Дед Мороз принесет еще некоторую сумму в вашу копилку, да и на день рождения тоже. При этом, если вы просто держите деньги в копилке или  тумбочке, то их там всегда будет ровно столько, сколько вы положили, и с учетом инфляции копить на заветную цель придется дольше.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Помните, что с 14 лет вы имеете право открыть счет в банке и класть деньги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на депозит. Дополнительный доход от депозита позволит вам быстрее накопить нужную сумму. </a:t>
            </a: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82E8F97-3A91-BD4F-9E95-F59AE44C6E4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DA06036F-D5DC-D242-A9F8-FCB5A3537632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2D86F0C9-C2E1-7E4E-8B7B-31F3A542596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8B3D3697-5BE3-594D-A912-AB18E02E39C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25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07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26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34174" y="1784043"/>
            <a:ext cx="7193858" cy="2005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На предыдущем слайде мы показали, как может выглядеть личный финансовый план в виде простейшей таблицы в формате 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Excel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Однако составить личный финансовый план сегодня можно и другим путем, например с помощью продвинутых приложений для ваших гаджетов. Каждый может выбрать сам, как ему удобнее вести учет и планировать. Для начала полезно просто в том же 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Excel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 сделать приблизительный расчет, чтобы понять, </a:t>
            </a:r>
            <a:r>
              <a:rPr lang="ru-RU" sz="1500" dirty="0" smtClean="0">
                <a:solidFill>
                  <a:schemeClr val="bg1"/>
                </a:solidFill>
                <a:latin typeface="Proxima Nova"/>
              </a:rPr>
              <a:t>как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быстро вы сможете накопить на свою финансовую цель.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893E198E-0CE3-A445-A11D-8CBBDC972093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41542C87-A57F-C84B-99D6-2EFD36AC9F10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99B90470-9E7D-AC42-ABF1-8647F69D5CC7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66F88877-5B53-A341-B93B-45AC8DB4DCA0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26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21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27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34173" y="2351097"/>
            <a:ext cx="7193858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Итак, цель достигнута. И даже можно покатать кота. Или не кота.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CEAF7903-6746-244D-98F9-361B7AEFDC4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6D2FF71-00DE-E543-A87E-F8A28F2AC333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31D0FE46-042D-7340-8278-8E3975020E6D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52705EAD-2E24-D64F-8C83-EC78A56CD8C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27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21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28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42882" y="2168216"/>
            <a:ext cx="7193858" cy="683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  <a:defRPr sz="1100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Давайте подведем итоги и выделим основные правила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успешного финансового плана.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5055743B-94AA-CE4D-B64D-D7592F59CF4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48879565-3B19-5347-8458-2838AC73767E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BBB0112D-F756-3045-A3A7-8C80A9FC56CA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F1B7D841-C483-D743-BF64-856AEAF98858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28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8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337493"/>
            <a:ext cx="7193858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Не менее важными могут оказаться такие навыки, как умение программировать или работать с базами данных, писать интересные тексты, знать иностранные языки, хорошо разбираться в современных технологиях и так далее.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8448F70F-56A1-0441-96E9-786BFCD9D23D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C5C9447D-068C-534D-8C10-86C4C6CDA6D0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C0DEB072-2350-BE4E-8E53-87E582AE11BF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020DA550-5444-D74A-95E0-1FF268936CF6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08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29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168216"/>
            <a:ext cx="7193858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Во-первых, вы должны помнить, что любые решения начинаются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с хорошего плана. Чтобы добиться цели, нужно продумать шаги, которые приведут вас к успеху. Вспомните любой блокбастер. В нем у каждого героя есть план, как победить злодея. Без плана трудно, практически невозможно достичь </a:t>
            </a:r>
            <a:r>
              <a:rPr lang="ru-RU" sz="1600" dirty="0" err="1">
                <a:solidFill>
                  <a:schemeClr val="bg1"/>
                </a:solidFill>
                <a:latin typeface="Proxima Nova"/>
              </a:rPr>
              <a:t>цели.м</a:t>
            </a:r>
            <a:endParaRPr lang="ru-RU" sz="1600" dirty="0">
              <a:solidFill>
                <a:schemeClr val="bg1"/>
              </a:solidFill>
              <a:latin typeface="Proxima Nova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1145A3CC-EB33-0249-BE8C-2E917E142C20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436059D-D412-CF45-B36F-603AF0853BE7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496B5404-B792-C046-AFB9-91AF1E3CF64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A336B428-09ED-9F4A-85F3-7C0F41EE49F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29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01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30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42882" y="2168216"/>
            <a:ext cx="7193858" cy="12464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Во-вторых, финансовый план всегда можно изменить и улучшить.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Дело в том, что существуют внешние факторы, которые могут повлиять на ваш план: желанный велосипед может подорожать, ваш доход может уменьшиться или увеличиться, вам могут понадобиться деньги, чтобы помочь другу. Учитывая новые обстоятельства, вы можете корректировать ваш план.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D1DDB4E8-0FFE-6348-ACDE-994B76C7C670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B5B8006A-DDE7-0945-B5BC-03C9D56066D7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F85D633E-B6F8-6447-9A1F-CE8A9635517F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47F49F0F-94CE-2947-B493-EB72C0C912E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30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2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31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42882" y="2168216"/>
            <a:ext cx="7193858" cy="2062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В-третьих, вы должны учитывать непредвиденные расходы. Давайте представим, что ваш путь к цели – это путешествие. Когда вы отправляетесь в путешествие, вы должны просчитать все затраты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и отложить деньги на неожиданные расходы. Например, у вас может заболеть зуб во время путешествия, и вам понадобится платная помощь врача. Или вам придется взять велосипед в аренду, чтобы добраться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до нужной точки. Умные и успешные люди всегда просчитывают непредвиденные расходы, чтобы быть готовыми ко всему.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64864F14-9BB1-394B-83AE-99B40EFA6EB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B21FFD26-CD84-E046-BE4C-83181EDB3209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0241EDFB-2A15-C340-ADCF-809893B58908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17940EB8-8EA0-9744-B1EA-8F6DF11EFC0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31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0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32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168216"/>
            <a:ext cx="7193858" cy="2062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Начните с чего-то простого. А потом, достигнув первой цели и овладев методом личного финансового планирования, можно ставить следующую, более амбициозную, когда-то казавшуюся абсолютно несбыточной. </a:t>
            </a:r>
          </a:p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Окружающие вас люди будут относиться как минимум с уважением. Потому что вы умеете ставить цели и достигать их, а это дорогого стоит. </a:t>
            </a:r>
          </a:p>
          <a:p>
            <a:endParaRPr lang="ru-RU" sz="1600" dirty="0">
              <a:solidFill>
                <a:schemeClr val="bg1"/>
              </a:solidFill>
              <a:latin typeface="Proxima Nova"/>
            </a:endParaRPr>
          </a:p>
          <a:p>
            <a:endParaRPr lang="ru-RU" sz="1600" dirty="0">
              <a:solidFill>
                <a:schemeClr val="bg1"/>
              </a:solidFill>
              <a:latin typeface="Proxima Nova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DF16FB9A-456A-0845-9C2E-1E9332CECA9D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72A1BBD7-C340-DA41-B954-0572AF2AB1D0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CC0CC6A6-BF5B-9848-A508-E48F8FA5AAE6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E55C0155-70A7-2447-8B43-376D168FBE9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32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61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33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7" y="2131934"/>
            <a:ext cx="7926637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Больше о </a:t>
            </a:r>
            <a:r>
              <a:rPr lang="ru-RU" sz="1500" dirty="0" err="1">
                <a:solidFill>
                  <a:schemeClr val="bg1"/>
                </a:solidFill>
                <a:latin typeface="Proxima Nova"/>
              </a:rPr>
              <a:t>финан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c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ах вы 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c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можете узнать на сайте </a:t>
            </a:r>
            <a:r>
              <a:rPr lang="en-US" sz="1500" dirty="0" err="1">
                <a:solidFill>
                  <a:schemeClr val="bg1"/>
                </a:solidFill>
                <a:latin typeface="Proxima Nova"/>
              </a:rPr>
              <a:t>Fincult.info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. </a:t>
            </a:r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Это информационно-просветительский ресурс, созданный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Центральным банком Российской Федерации.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Если ваши права нарушены или у вас есть вопросы, касающиеся деятельности Банка России, воспользуйтесь интернет-приемной </a:t>
            </a:r>
            <a:r>
              <a:rPr lang="en-US" sz="1500" b="1" u="sng" dirty="0" err="1">
                <a:solidFill>
                  <a:schemeClr val="bg1"/>
                </a:solidFill>
                <a:latin typeface="Proxima Nova"/>
              </a:rPr>
              <a:t>cbr.ru</a:t>
            </a:r>
            <a:r>
              <a:rPr lang="en-US" sz="1500" b="1" u="sng" dirty="0">
                <a:solidFill>
                  <a:schemeClr val="bg1"/>
                </a:solidFill>
                <a:latin typeface="Proxima Nova"/>
              </a:rPr>
              <a:t>/Reception/</a:t>
            </a:r>
            <a:r>
              <a:rPr lang="en-US" sz="1500" dirty="0">
                <a:solidFill>
                  <a:schemeClr val="bg1"/>
                </a:solidFill>
                <a:latin typeface="Proxima Nova"/>
              </a:rPr>
              <a:t>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на сайте Банка России или позвоните по номеру  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8 800 300-30-00.</a:t>
            </a:r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Спасибо за внимание!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1823000-6CA7-9B48-A70D-459E8E1213D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5C4C1848-77CD-D249-AF2F-4CBA861DE056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A7E0EA5A-D61C-D54C-95BD-9688DC0E495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36566034-C6F1-5441-B842-DF574B679EE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>
                <a:solidFill>
                  <a:schemeClr val="accent5">
                    <a:lumMod val="60000"/>
                    <a:lumOff val="40000"/>
                  </a:schemeClr>
                </a:solidFill>
              </a:rPr>
              <a:t>33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94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eg" descr="1.jpg">
            <a:extLst>
              <a:ext uri="{FF2B5EF4-FFF2-40B4-BE49-F238E27FC236}">
                <a16:creationId xmlns:a16="http://schemas.microsoft.com/office/drawing/2014/main" xmlns="" id="{4340E206-FC0C-CE42-B403-A34F03BAB2C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4413" cy="68595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Изображение" descr="Изображение">
            <a:extLst>
              <a:ext uri="{FF2B5EF4-FFF2-40B4-BE49-F238E27FC236}">
                <a16:creationId xmlns:a16="http://schemas.microsoft.com/office/drawing/2014/main" xmlns="" id="{DB588B9B-878E-A34F-BE85-EEB97F7C018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51018"/>
          <a:stretch>
            <a:fillRect/>
          </a:stretch>
        </p:blipFill>
        <p:spPr>
          <a:xfrm>
            <a:off x="3269497" y="5245396"/>
            <a:ext cx="1905339" cy="6936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Изображение" descr="Изображение">
            <a:extLst>
              <a:ext uri="{FF2B5EF4-FFF2-40B4-BE49-F238E27FC236}">
                <a16:creationId xmlns:a16="http://schemas.microsoft.com/office/drawing/2014/main" xmlns="" id="{3EA7458F-1AA2-4A4A-A6D5-9DC3379D63B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4479"/>
          <a:stretch>
            <a:fillRect/>
          </a:stretch>
        </p:blipFill>
        <p:spPr>
          <a:xfrm>
            <a:off x="5199897" y="5327946"/>
            <a:ext cx="1905339" cy="5030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508542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3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826376"/>
            <a:ext cx="7193858" cy="2631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Автор романа «Робинзон Крузо» Даниель Дефо говорил, что он написал книгу о самом богатом человеке в мире. Не имея практически ничего, он выжил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на необитаемом острове. Если составить список качеств, которые ему в этом помогли, придется издать еще одну книгу. А ведь Робинзон не выделялся ничем особенным. Просто в экстремальных условиях ему пришлось использовать все свои способности и знания.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Любая черта человеческой натуры имеет «экономическое» значение, важно лишь правильно ее применить.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Умение петь, играть на музыкальном инструменте, общаться с другими людьми, иметь спортивные достижения – все это может стать вашей «фишкой».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2CA81F4B-57FC-EF48-981F-BA7F86C6925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2B8B41CA-8697-6046-A537-202C2ACBD301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2F2F0F63-7A5B-0F4D-9590-689BA3CE961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B6395A66-7EF2-0346-A716-00FB1AAC826E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7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4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2399048"/>
            <a:ext cx="7193858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Не менее важными могут оказаться такие навыки, как умение программировать или работать с базами данных, писать интересные тексты, знать иностранные языки, хорошо разбираться в современных технологиях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и так далее.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8296AD8F-7DC7-2542-82FA-832A490321C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C4D04962-83CA-8F47-BFCE-2C5C3FF752BF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426B1BAA-206E-1347-A3F9-601228BDCBB6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47837D9B-738D-1A43-A783-364C8168F193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4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75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5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939587"/>
            <a:ext cx="7193858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Наличие у  вашей семьи материальных ценностей также можно считать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частью вашего личного финансового капитала. 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Но полезно задуматься, насколько целесообразно владение той или иной вещью. Например, машина вам нужна, если вы каждый день ездите на ней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по делам. А когда машина просто стоит на стоянке или в гараже, а пользуетесь вы ею раз в месяц для поездки на дачу, то уже возникает вопрос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о целесообразности регулярных расходов на обслуживание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данного имущества. 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8FABA05E-107F-E64F-859A-93C81FD318A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273906E6-FC04-784D-9A8E-76B5AE81D113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DE7215BB-5769-4B4F-BBA0-0B20FEE6FBF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B38BB57B-F507-1647-9EE5-9C9C0F0DAD76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5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37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6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577958" y="1418456"/>
            <a:ext cx="7753606" cy="3447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Если мы все от рождения столь сказочно богаты, то почему же нас не окружают </a:t>
            </a:r>
          </a:p>
          <a:p>
            <a:r>
              <a:rPr lang="ru-RU" sz="1600" dirty="0">
                <a:solidFill>
                  <a:schemeClr val="bg1"/>
                </a:solidFill>
                <a:latin typeface="Proxima Nova"/>
              </a:rPr>
              <a:t>только успешные и состоятельные люди?</a:t>
            </a:r>
          </a:p>
          <a:p>
            <a:pPr marL="268216" indent="-268216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Требуется многолетняя работа, направленная на поиск своего человеческого капитала и его развитие. Необходимо «найти себя». </a:t>
            </a:r>
          </a:p>
          <a:p>
            <a:pPr marL="268216" indent="-268216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Применить свой человеческий капитал и конвертировать его в деньги удается не всем.</a:t>
            </a:r>
          </a:p>
          <a:p>
            <a:pPr marL="268216" indent="-268216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Proxima Nova"/>
              </a:rPr>
              <a:t>Даже те, кто нашел применение своему человеческому капиталу, не всегда могут грамотно распорядиться заработанными деньгами. </a:t>
            </a:r>
          </a:p>
          <a:p>
            <a:pPr marL="268216" indent="-268216"/>
            <a:r>
              <a:rPr lang="ru-RU" sz="1600" dirty="0">
                <a:solidFill>
                  <a:schemeClr val="bg1"/>
                </a:solidFill>
                <a:latin typeface="Proxima Nova"/>
              </a:rPr>
              <a:t>    Чтобы не потерять и приумножить имеющийся капитал, нужен личный финансовый план.</a:t>
            </a:r>
          </a:p>
          <a:p>
            <a:pPr marL="268216" indent="-268216"/>
            <a:endParaRPr lang="ru-RU" sz="1000" dirty="0">
              <a:solidFill>
                <a:schemeClr val="bg1"/>
              </a:solidFill>
              <a:latin typeface="Proxima Nova"/>
            </a:endParaRPr>
          </a:p>
          <a:p>
            <a:pPr marL="268216" indent="-268216"/>
            <a:r>
              <a:rPr lang="ru-RU" sz="1600" b="1" u="sng" dirty="0">
                <a:solidFill>
                  <a:schemeClr val="bg1"/>
                </a:solidFill>
                <a:latin typeface="Proxima Nova"/>
              </a:rPr>
              <a:t>Вопрос:</a:t>
            </a:r>
            <a:r>
              <a:rPr lang="ru-RU" sz="1600" dirty="0">
                <a:solidFill>
                  <a:schemeClr val="bg1"/>
                </a:solidFill>
                <a:latin typeface="Proxima Nova"/>
              </a:rPr>
              <a:t> чем отличается план человека от плана кота?</a:t>
            </a:r>
          </a:p>
          <a:p>
            <a:pPr marL="268216" indent="-268216"/>
            <a:r>
              <a:rPr lang="ru-RU" sz="1600" dirty="0">
                <a:solidFill>
                  <a:schemeClr val="bg1"/>
                </a:solidFill>
                <a:latin typeface="Proxima Nova"/>
              </a:rPr>
              <a:t>      Кот не способен на долгосрочное планирование, он может думать </a:t>
            </a:r>
            <a:br>
              <a:rPr lang="ru-RU" sz="1600" dirty="0">
                <a:solidFill>
                  <a:schemeClr val="bg1"/>
                </a:solidFill>
                <a:latin typeface="Proxima Nova"/>
              </a:rPr>
            </a:br>
            <a:r>
              <a:rPr lang="ru-RU" sz="1600" dirty="0">
                <a:solidFill>
                  <a:schemeClr val="bg1"/>
                </a:solidFill>
                <a:latin typeface="Proxima Nova"/>
              </a:rPr>
              <a:t> только об удовлетворении сиюминутных потребностей.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E8778A9-38E9-AB40-8C6F-6C32298558A0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C414232E-1602-CD46-9AA0-418F73F0957C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A99C716A-DCD7-774E-BA95-4EA3E7276847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04261986-5FC9-3C42-A34F-59A3B1898705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0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7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583184"/>
            <a:ext cx="7193858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В личном финансовом плане главное – это контроль и учет расходов.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Это не значит, что не нужно учитывать доходы, но с ними все проще, потому что, как правило, источников доходов не так уж много.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А вот способов потратить деньги гораздо больше. И хочется еще больше, потому что вокруг море соблазнов.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 </a:t>
            </a:r>
          </a:p>
          <a:p>
            <a:r>
              <a:rPr lang="ru-RU" sz="1500" b="1" u="sng" dirty="0">
                <a:solidFill>
                  <a:schemeClr val="bg1"/>
                </a:solidFill>
                <a:latin typeface="Proxima Nova"/>
              </a:rPr>
              <a:t>Вопрос аудитории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: на все ли ваши желания вам хватает денег? </a:t>
            </a:r>
          </a:p>
          <a:p>
            <a:r>
              <a:rPr lang="ru-RU" sz="1500" dirty="0">
                <a:solidFill>
                  <a:schemeClr val="bg1"/>
                </a:solidFill>
                <a:latin typeface="Proxima Nova"/>
              </a:rPr>
              <a:t>Большинству людей не хватает, и это нормально, иначе общество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не развивалось бы – просто не было бы стимула. </a:t>
            </a:r>
          </a:p>
          <a:p>
            <a:endParaRPr lang="ru-RU" sz="1500" dirty="0">
              <a:solidFill>
                <a:schemeClr val="bg1"/>
              </a:solidFill>
              <a:latin typeface="Proxima Nova"/>
            </a:endParaRPr>
          </a:p>
          <a:p>
            <a:r>
              <a:rPr lang="ru-RU" sz="1500" b="1" u="sng" dirty="0">
                <a:solidFill>
                  <a:schemeClr val="bg1"/>
                </a:solidFill>
                <a:latin typeface="Proxima Nova"/>
              </a:rPr>
              <a:t>Вопрос аудитории:</a:t>
            </a:r>
            <a:r>
              <a:rPr lang="ru-RU" sz="1500" dirty="0">
                <a:solidFill>
                  <a:schemeClr val="bg1"/>
                </a:solidFill>
                <a:latin typeface="Proxima Nova"/>
              </a:rPr>
              <a:t> что же делать, если на все сразу не хватает,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как с этим жить?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461730A-0045-9A4A-92C5-0DE64CBB6C9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30C39A3F-B5F4-DC40-B442-5FB941B96048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E084153D-9391-B247-B684-2B581C0EBD1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F2F588D0-EFA1-8148-822D-2931DD6DB5A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4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77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5">
                    <a:lumOff val="10098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</a:t>
            </a:r>
            <a:r>
              <a:rPr lang="ru-RU" dirty="0"/>
              <a:t>8</a:t>
            </a:r>
            <a:endParaRPr dirty="0"/>
          </a:p>
        </p:txBody>
      </p:sp>
      <p:sp>
        <p:nvSpPr>
          <p:cNvPr id="77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4" name="Прямоугольник 30"/>
          <p:cNvSpPr txBox="1"/>
          <p:nvPr/>
        </p:nvSpPr>
        <p:spPr>
          <a:xfrm>
            <a:off x="611188" y="1792752"/>
            <a:ext cx="7193858" cy="2005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500" dirty="0">
                <a:solidFill>
                  <a:schemeClr val="bg1"/>
                </a:solidFill>
                <a:latin typeface="Proxima Nova"/>
              </a:rPr>
              <a:t>Кот не в состоянии это сделать, он находится во власти инстинктов.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Вы – в состоянии. Вряд ли вы вместе с вашим котом погонитесь за мышкой,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не так ли? Ну а если на месте мышки окажется новая модель телефона?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И вы с ума сходите от желания ею обладать, хотя у вас и предыдущая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модель прекрасно работает. Что вы сделаете в такой ситуации? 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Единственно верного ответа тут нет, но у каждого выбора </a:t>
            </a:r>
            <a:br>
              <a:rPr lang="ru-RU" sz="1500" dirty="0">
                <a:solidFill>
                  <a:schemeClr val="bg1"/>
                </a:solidFill>
                <a:latin typeface="Proxima Nova"/>
              </a:rPr>
            </a:br>
            <a:r>
              <a:rPr lang="ru-RU" sz="1500" dirty="0">
                <a:solidFill>
                  <a:schemeClr val="bg1"/>
                </a:solidFill>
                <a:latin typeface="Proxima Nova"/>
              </a:rPr>
              <a:t>есть свои последствия.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65AA1435-515A-8642-B231-284B84DD3652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xmlns="" id="{6F49FF3E-803D-C04B-9EEA-9544CEB27CED}"/>
                </a:ext>
              </a:extLst>
            </p:cNvPr>
            <p:cNvSpPr/>
            <p:nvPr/>
          </p:nvSpPr>
          <p:spPr>
            <a:xfrm>
              <a:off x="516316" y="4878128"/>
              <a:ext cx="2260555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Proxima Nova Rg" panose="02000506030000020004" pitchFamily="2" charset="0"/>
                </a:rPr>
                <a:t>ЛИЧНЫЙ ФИНАНСОВЫЙ ПЛАН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B9DEE980-0F22-414F-A6F5-16453EFE42DA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5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:a16="http://schemas.microsoft.com/office/drawing/2014/main" xmlns="" id="{DAD34236-6D47-494B-9531-18DF01282553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ru-RU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8</a:t>
            </a:r>
            <a:endParaRPr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2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1187</Words>
  <Application>Microsoft Office PowerPoint</Application>
  <PresentationFormat>Экран (16:9)</PresentationFormat>
  <Paragraphs>199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1" baseType="lpstr">
      <vt:lpstr>Arial</vt:lpstr>
      <vt:lpstr>Calibri</vt:lpstr>
      <vt:lpstr>Proxima Nova</vt:lpstr>
      <vt:lpstr>Proxima Nova Light</vt:lpstr>
      <vt:lpstr>Proxima Nova Rg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МОШЕННИЧЕСТВО</dc:title>
  <cp:lastModifiedBy>Чагина Ольга Викторовна</cp:lastModifiedBy>
  <cp:revision>12</cp:revision>
  <dcterms:modified xsi:type="dcterms:W3CDTF">2022-06-09T11:42:52Z</dcterms:modified>
</cp:coreProperties>
</file>