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62" r:id="rId6"/>
    <p:sldId id="264" r:id="rId7"/>
    <p:sldId id="266" r:id="rId8"/>
    <p:sldId id="268" r:id="rId9"/>
    <p:sldId id="270" r:id="rId10"/>
    <p:sldId id="272" r:id="rId11"/>
    <p:sldId id="273" r:id="rId12"/>
    <p:sldId id="274" r:id="rId13"/>
    <p:sldId id="277" r:id="rId14"/>
    <p:sldId id="279" r:id="rId15"/>
    <p:sldId id="280" r:id="rId16"/>
    <p:sldId id="282" r:id="rId17"/>
    <p:sldId id="284" r:id="rId18"/>
    <p:sldId id="285" r:id="rId19"/>
    <p:sldId id="287" r:id="rId20"/>
    <p:sldId id="288" r:id="rId21"/>
    <p:sldId id="289" r:id="rId22"/>
    <p:sldId id="290" r:id="rId23"/>
    <p:sldId id="291" r:id="rId24"/>
    <p:sldId id="292" r:id="rId25"/>
    <p:sldId id="295" r:id="rId26"/>
    <p:sldId id="296" r:id="rId2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2"/>
    <p:restoredTop sz="94687"/>
  </p:normalViewPr>
  <p:slideViewPr>
    <p:cSldViewPr snapToGrid="0" snapToObjects="1" showGuides="1">
      <p:cViewPr varScale="1">
        <p:scale>
          <a:sx n="93" d="100"/>
          <a:sy n="93" d="100"/>
        </p:scale>
        <p:origin x="636" y="84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86030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4595751" cy="5143500"/>
          </a:xfrm>
          <a:prstGeom prst="rect">
            <a:avLst/>
          </a:prstGeom>
          <a:solidFill>
            <a:srgbClr val="FCC4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3652" y="2939432"/>
            <a:ext cx="3872101" cy="12414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19139" y="950026"/>
            <a:ext cx="3876612" cy="1711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50921" y="4612883"/>
            <a:ext cx="284372" cy="2808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378" y="42039"/>
            <a:ext cx="1518583" cy="609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3650" y="1751899"/>
            <a:ext cx="4228360" cy="1241426"/>
          </a:xfrm>
          <a:prstGeom prst="rect">
            <a:avLst/>
          </a:prstGeom>
        </p:spPr>
        <p:txBody>
          <a:bodyPr/>
          <a:lstStyle>
            <a:lvl1pPr marL="285750" indent="-285750"/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50921" y="4612883"/>
            <a:ext cx="284372" cy="2808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19137" y="452042"/>
            <a:ext cx="6138864" cy="1183076"/>
          </a:xfrm>
          <a:prstGeom prst="rect">
            <a:avLst/>
          </a:prstGeom>
        </p:spPr>
        <p:txBody>
          <a:bodyPr lIns="91424" tIns="91424" rIns="91424" bIns="91424" anchor="b"/>
          <a:lstStyle/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0" y="2071769"/>
            <a:ext cx="9144000" cy="99377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Текст заголовка</a:t>
            </a: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50921" y="4612883"/>
            <a:ext cx="284372" cy="2808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10"/>
          <p:cNvSpPr/>
          <p:nvPr/>
        </p:nvSpPr>
        <p:spPr>
          <a:xfrm>
            <a:off x="0" y="2939432"/>
            <a:ext cx="9155874" cy="2204068"/>
          </a:xfrm>
          <a:prstGeom prst="rect">
            <a:avLst/>
          </a:prstGeom>
          <a:solidFill>
            <a:srgbClr val="FCC45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3652" y="3253837"/>
            <a:ext cx="3598968" cy="161504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50921" y="4612883"/>
            <a:ext cx="284372" cy="2808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" name="Подзаголовок 2"/>
          <p:cNvSpPr txBox="1"/>
          <p:nvPr/>
        </p:nvSpPr>
        <p:spPr>
          <a:xfrm>
            <a:off x="4619499" y="3253837"/>
            <a:ext cx="3871356" cy="1615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/>
            </a:lvl1pPr>
          </a:lstStyle>
          <a:p>
            <a:r>
              <a:t>Образец подзаголовка</a:t>
            </a:r>
          </a:p>
        </p:txBody>
      </p:sp>
      <p:pic>
        <p:nvPicPr>
          <p:cNvPr id="43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98" y="747901"/>
            <a:ext cx="3878480" cy="15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3652" y="2939432"/>
            <a:ext cx="3872101" cy="124142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19139" y="950026"/>
            <a:ext cx="3876612" cy="17117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50921" y="4612883"/>
            <a:ext cx="284372" cy="2808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" name="Рисунок 1" descr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920" y="-977900"/>
            <a:ext cx="1903680" cy="763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301908" cy="2888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86859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28650" marR="0" indent="-1714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120139" marR="0" indent="-2057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00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0574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0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" name="Shape 54"/>
          <p:cNvSpPr txBox="1">
            <a:spLocks noGrp="1"/>
          </p:cNvSpPr>
          <p:nvPr>
            <p:ph type="title"/>
          </p:nvPr>
        </p:nvSpPr>
        <p:spPr>
          <a:xfrm>
            <a:off x="770725" y="1583799"/>
            <a:ext cx="3920212" cy="1640046"/>
          </a:xfrm>
          <a:prstGeom prst="rect">
            <a:avLst/>
          </a:prstGeom>
        </p:spPr>
        <p:txBody>
          <a:bodyPr lIns="91424" tIns="91424" rIns="91424" bIns="91424" anchor="b"/>
          <a:lstStyle/>
          <a:p>
            <a:pPr defTabSz="667512">
              <a:lnSpc>
                <a:spcPct val="100000"/>
              </a:lnSpc>
              <a:spcBef>
                <a:spcPts val="200"/>
              </a:spcBef>
              <a:defRPr sz="321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t>ФИНАНСОВОЕ </a:t>
            </a:r>
            <a:r>
              <a:rPr spc="-84"/>
              <a:t>МОШЕННИЧЕСТВО</a:t>
            </a:r>
          </a:p>
        </p:txBody>
      </p:sp>
      <p:sp>
        <p:nvSpPr>
          <p:cNvPr id="72" name="Треугольник"/>
          <p:cNvSpPr/>
          <p:nvPr/>
        </p:nvSpPr>
        <p:spPr>
          <a:xfrm>
            <a:off x="-35620" y="-77788"/>
            <a:ext cx="9215240" cy="1489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3" y="21600"/>
                </a:lnTo>
                <a:lnTo>
                  <a:pt x="21600" y="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5" name="Сгруппировать"/>
          <p:cNvGrpSpPr/>
          <p:nvPr/>
        </p:nvGrpSpPr>
        <p:grpSpPr>
          <a:xfrm>
            <a:off x="3477895" y="600329"/>
            <a:ext cx="5579217" cy="4535949"/>
            <a:chOff x="0" y="0"/>
            <a:chExt cx="5579216" cy="4535948"/>
          </a:xfrm>
        </p:grpSpPr>
        <p:sp>
          <p:nvSpPr>
            <p:cNvPr id="73" name="Кружок"/>
            <p:cNvSpPr/>
            <p:nvPr/>
          </p:nvSpPr>
          <p:spPr>
            <a:xfrm>
              <a:off x="1255793" y="77957"/>
              <a:ext cx="4128084" cy="4128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4" name="Рисунок 1" descr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79217" cy="4535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7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8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9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0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8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47" y="175261"/>
            <a:ext cx="3649976" cy="652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4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604852" y="3131350"/>
            <a:ext cx="2322711" cy="82525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ОБОГАТИТЬ ВАС</a:t>
            </a:r>
          </a:p>
        </p:txBody>
      </p:sp>
      <p:sp>
        <p:nvSpPr>
          <p:cNvPr id="245" name="Shape 60"/>
          <p:cNvSpPr txBox="1"/>
          <p:nvPr/>
        </p:nvSpPr>
        <p:spPr>
          <a:xfrm>
            <a:off x="14736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ГЛАВНАЯ ЦЕЛЬ ЛЮБОЙ ФИНАНСОВОЙ ПИРАМИДЫ?</a:t>
            </a:r>
          </a:p>
        </p:txBody>
      </p:sp>
      <p:sp>
        <p:nvSpPr>
          <p:cNvPr id="247" name="Подзаголовок 2"/>
          <p:cNvSpPr txBox="1"/>
          <p:nvPr/>
        </p:nvSpPr>
        <p:spPr>
          <a:xfrm>
            <a:off x="6372012" y="3131350"/>
            <a:ext cx="2322711" cy="123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СОЗДАТЬ БИЗНЕС</a:t>
            </a:r>
          </a:p>
        </p:txBody>
      </p:sp>
      <p:sp>
        <p:nvSpPr>
          <p:cNvPr id="248" name="Подзаголовок 4"/>
          <p:cNvSpPr txBox="1"/>
          <p:nvPr/>
        </p:nvSpPr>
        <p:spPr>
          <a:xfrm>
            <a:off x="1552291" y="2391101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 dirty="0"/>
              <a:t>1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020B19C-52CF-AF40-80C6-77CFFB21286C}"/>
              </a:ext>
            </a:extLst>
          </p:cNvPr>
          <p:cNvGrpSpPr/>
          <p:nvPr/>
        </p:nvGrpSpPr>
        <p:grpSpPr>
          <a:xfrm>
            <a:off x="3488432" y="2391101"/>
            <a:ext cx="2322711" cy="1565508"/>
            <a:chOff x="3488432" y="2391101"/>
            <a:chExt cx="2322711" cy="1565508"/>
          </a:xfrm>
        </p:grpSpPr>
        <p:sp>
          <p:nvSpPr>
            <p:cNvPr id="246" name="Подзаголовок 2"/>
            <p:cNvSpPr txBox="1"/>
            <p:nvPr/>
          </p:nvSpPr>
          <p:spPr>
            <a:xfrm>
              <a:off x="3488432" y="3131350"/>
              <a:ext cx="2322711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/>
            <a:p>
              <a: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dirty="0">
                  <a:solidFill>
                    <a:schemeClr val="bg1"/>
                  </a:solidFill>
                </a:rPr>
                <a:t>ПРИСВОИТЬ ЧУЖИЕ </a:t>
              </a:r>
              <a:br>
                <a:rPr dirty="0">
                  <a:solidFill>
                    <a:schemeClr val="bg1"/>
                  </a:solidFill>
                </a:rPr>
              </a:br>
              <a:r>
                <a:rPr dirty="0">
                  <a:solidFill>
                    <a:schemeClr val="bg1"/>
                  </a:solidFill>
                </a:rPr>
                <a:t>ДЕНЬГИ</a:t>
              </a:r>
            </a:p>
          </p:txBody>
        </p:sp>
        <p:sp>
          <p:nvSpPr>
            <p:cNvPr id="249" name="Подзаголовок 4"/>
            <p:cNvSpPr txBox="1"/>
            <p:nvPr/>
          </p:nvSpPr>
          <p:spPr>
            <a:xfrm>
              <a:off x="4460093" y="2391101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50" name="Подзаголовок 4"/>
          <p:cNvSpPr txBox="1"/>
          <p:nvPr/>
        </p:nvSpPr>
        <p:spPr>
          <a:xfrm>
            <a:off x="7367895" y="2391101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3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89AD926-AFD6-CD47-823E-A238DB84BC83}"/>
              </a:ext>
            </a:extLst>
          </p:cNvPr>
          <p:cNvGrpSpPr/>
          <p:nvPr/>
        </p:nvGrpSpPr>
        <p:grpSpPr>
          <a:xfrm>
            <a:off x="3488431" y="2391101"/>
            <a:ext cx="2322711" cy="1565508"/>
            <a:chOff x="3488432" y="2391101"/>
            <a:chExt cx="2322711" cy="1565508"/>
          </a:xfrm>
        </p:grpSpPr>
        <p:sp>
          <p:nvSpPr>
            <p:cNvPr id="15" name="Подзаголовок 2">
              <a:extLst>
                <a:ext uri="{FF2B5EF4-FFF2-40B4-BE49-F238E27FC236}">
                  <a16:creationId xmlns:a16="http://schemas.microsoft.com/office/drawing/2014/main" xmlns="" id="{17212462-AB4B-5347-88E4-C6B9D02A46A6}"/>
                </a:ext>
              </a:extLst>
            </p:cNvPr>
            <p:cNvSpPr txBox="1"/>
            <p:nvPr/>
          </p:nvSpPr>
          <p:spPr>
            <a:xfrm>
              <a:off x="3488432" y="3131350"/>
              <a:ext cx="2322711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/>
            <a:p>
              <a: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dirty="0"/>
                <a:t>ПРИСВОИТЬ ЧУЖИЕ </a:t>
              </a:r>
              <a:br>
                <a:rPr dirty="0"/>
              </a:br>
              <a:r>
                <a:rPr dirty="0"/>
                <a:t>ДЕНЬГИ</a:t>
              </a:r>
            </a:p>
          </p:txBody>
        </p:sp>
        <p:sp>
          <p:nvSpPr>
            <p:cNvPr id="16" name="Подзаголовок 4">
              <a:extLst>
                <a:ext uri="{FF2B5EF4-FFF2-40B4-BE49-F238E27FC236}">
                  <a16:creationId xmlns:a16="http://schemas.microsoft.com/office/drawing/2014/main" xmlns="" id="{C33C3987-8E62-1E43-AD12-DE4A66F30B90}"/>
                </a:ext>
              </a:extLst>
            </p:cNvPr>
            <p:cNvSpPr txBox="1"/>
            <p:nvPr/>
          </p:nvSpPr>
          <p:spPr>
            <a:xfrm>
              <a:off x="4460093" y="2391101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6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7" name="Shape 54"/>
          <p:cNvSpPr txBox="1">
            <a:spLocks noGrp="1"/>
          </p:cNvSpPr>
          <p:nvPr>
            <p:ph type="title"/>
          </p:nvPr>
        </p:nvSpPr>
        <p:spPr>
          <a:xfrm>
            <a:off x="1022419" y="1878464"/>
            <a:ext cx="3920212" cy="1640046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795527">
              <a:lnSpc>
                <a:spcPct val="100000"/>
              </a:lnSpc>
              <a:spcBef>
                <a:spcPts val="200"/>
              </a:spcBef>
              <a:defRPr sz="4698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>
              <a:defRPr sz="3828"/>
            </a:pPr>
            <a:r>
              <a:rPr sz="4698"/>
              <a:t>ВЕРНО-НЕВЕРНО</a:t>
            </a:r>
          </a:p>
        </p:txBody>
      </p:sp>
      <p:grpSp>
        <p:nvGrpSpPr>
          <p:cNvPr id="260" name="Сгруппировать"/>
          <p:cNvGrpSpPr/>
          <p:nvPr/>
        </p:nvGrpSpPr>
        <p:grpSpPr>
          <a:xfrm>
            <a:off x="4619388" y="590604"/>
            <a:ext cx="4128084" cy="4215766"/>
            <a:chOff x="0" y="0"/>
            <a:chExt cx="4128083" cy="4215764"/>
          </a:xfrm>
        </p:grpSpPr>
        <p:sp>
          <p:nvSpPr>
            <p:cNvPr id="258" name="Кружок"/>
            <p:cNvSpPr/>
            <p:nvPr/>
          </p:nvSpPr>
          <p:spPr>
            <a:xfrm>
              <a:off x="0" y="87681"/>
              <a:ext cx="4128084" cy="4128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259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911" y="0"/>
              <a:ext cx="2992995" cy="4025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2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3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4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5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Прямоугольник">
            <a:extLst>
              <a:ext uri="{FF2B5EF4-FFF2-40B4-BE49-F238E27FC236}">
                <a16:creationId xmlns:a16="http://schemas.microsoft.com/office/drawing/2014/main" xmlns="" id="{08A9059F-082F-ED45-99D7-DCD7DD64A849}"/>
              </a:ext>
            </a:extLst>
          </p:cNvPr>
          <p:cNvSpPr/>
          <p:nvPr/>
        </p:nvSpPr>
        <p:spPr>
          <a:xfrm>
            <a:off x="4088079" y="2328303"/>
            <a:ext cx="1450381" cy="1294706"/>
          </a:xfrm>
          <a:prstGeom prst="rect">
            <a:avLst/>
          </a:prstGeom>
          <a:solidFill>
            <a:srgbClr val="FF0000"/>
          </a:solidFill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268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857250" y="2871639"/>
            <a:ext cx="1463080" cy="825258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БАНКИ</a:t>
            </a:r>
            <a:r>
              <a:rPr b="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69" name="Shape 60"/>
          <p:cNvSpPr txBox="1"/>
          <p:nvPr/>
        </p:nvSpPr>
        <p:spPr>
          <a:xfrm>
            <a:off x="16895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КТО МОЖЕТ ВЫДАВАТЬ КРЕДИТЫ ИЛИ ЗАЙМЫ? </a:t>
            </a:r>
          </a:p>
        </p:txBody>
      </p:sp>
      <p:sp>
        <p:nvSpPr>
          <p:cNvPr id="270" name="Прямоугольник"/>
          <p:cNvSpPr/>
          <p:nvPr/>
        </p:nvSpPr>
        <p:spPr>
          <a:xfrm>
            <a:off x="863600" y="2328303"/>
            <a:ext cx="1450380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1" name="Прямоугольник"/>
          <p:cNvSpPr/>
          <p:nvPr/>
        </p:nvSpPr>
        <p:spPr>
          <a:xfrm>
            <a:off x="2489200" y="2328303"/>
            <a:ext cx="1450380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2" name="Прямоугольник"/>
          <p:cNvSpPr/>
          <p:nvPr/>
        </p:nvSpPr>
        <p:spPr>
          <a:xfrm>
            <a:off x="4094869" y="2328303"/>
            <a:ext cx="1450381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3" name="Прямоугольник"/>
          <p:cNvSpPr/>
          <p:nvPr/>
        </p:nvSpPr>
        <p:spPr>
          <a:xfrm>
            <a:off x="5700539" y="2328303"/>
            <a:ext cx="1450381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4" name="Прямоугольник"/>
          <p:cNvSpPr/>
          <p:nvPr/>
        </p:nvSpPr>
        <p:spPr>
          <a:xfrm>
            <a:off x="7326139" y="2328303"/>
            <a:ext cx="1450381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5" name="Подзаголовок 2"/>
          <p:cNvSpPr txBox="1"/>
          <p:nvPr/>
        </p:nvSpPr>
        <p:spPr>
          <a:xfrm>
            <a:off x="2482850" y="2592239"/>
            <a:ext cx="1463080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МИКРО-ФИНАНСОВЫЕ ОРГАНИЗАЦИИ (МФО)</a:t>
            </a:r>
          </a:p>
        </p:txBody>
      </p:sp>
      <p:sp>
        <p:nvSpPr>
          <p:cNvPr id="276" name="Подзаголовок 2"/>
          <p:cNvSpPr txBox="1"/>
          <p:nvPr/>
        </p:nvSpPr>
        <p:spPr>
          <a:xfrm>
            <a:off x="4113919" y="2757339"/>
            <a:ext cx="1463081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ЮВЕЛИРНЫЕ МАГАЗИНЫ</a:t>
            </a:r>
          </a:p>
        </p:txBody>
      </p:sp>
      <p:sp>
        <p:nvSpPr>
          <p:cNvPr id="277" name="Подзаголовок 2"/>
          <p:cNvSpPr txBox="1"/>
          <p:nvPr/>
        </p:nvSpPr>
        <p:spPr>
          <a:xfrm>
            <a:off x="5694189" y="2668439"/>
            <a:ext cx="1463081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КРЕДИТНЫЕ </a:t>
            </a:r>
            <a:r>
              <a:rPr spc="-84"/>
              <a:t>ПОТРЕБИТЕЛЬСКИЕ </a:t>
            </a:r>
            <a:r>
              <a:t>КООПЕРАТИВЫ</a:t>
            </a:r>
          </a:p>
        </p:txBody>
      </p:sp>
      <p:sp>
        <p:nvSpPr>
          <p:cNvPr id="278" name="Подзаголовок 2"/>
          <p:cNvSpPr txBox="1"/>
          <p:nvPr/>
        </p:nvSpPr>
        <p:spPr>
          <a:xfrm>
            <a:off x="7319789" y="2858939"/>
            <a:ext cx="1463081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ЛОМБАРДЫ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8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920750" y="2668620"/>
            <a:ext cx="1861833" cy="12848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ЕСЛИ ВАШ КРЕДИТОР НАРУШАЕТ ПРАВИЛА, ОБРАТИТЕСЬ 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В</a:t>
            </a:r>
            <a:r>
              <a:rPr dirty="0"/>
              <a:t> ИНТЕРНЕТ-ПРИЕМНУЮ БАНКА РОССИИ </a:t>
            </a:r>
          </a:p>
        </p:txBody>
      </p:sp>
      <p:sp>
        <p:nvSpPr>
          <p:cNvPr id="309" name="Shape 60"/>
          <p:cNvSpPr txBox="1"/>
          <p:nvPr/>
        </p:nvSpPr>
        <p:spPr>
          <a:xfrm>
            <a:off x="17657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ЧТО ДЕЛАТЬ, ЕСЛИ ВЫ СТОЛКНУЛИСЬ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С</a:t>
            </a:r>
            <a:r>
              <a:rPr dirty="0"/>
              <a:t> ЧЕРНЫМ КРЕДИТОРОМ?</a:t>
            </a:r>
          </a:p>
        </p:txBody>
      </p:sp>
      <p:sp>
        <p:nvSpPr>
          <p:cNvPr id="310" name="Прямоугольник"/>
          <p:cNvSpPr/>
          <p:nvPr/>
        </p:nvSpPr>
        <p:spPr>
          <a:xfrm>
            <a:off x="6957422" y="2279669"/>
            <a:ext cx="1895297" cy="1683330"/>
          </a:xfrm>
          <a:prstGeom prst="rect">
            <a:avLst/>
          </a:prstGeom>
          <a:solidFill>
            <a:srgbClr val="FF0000"/>
          </a:solidFill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1" name="Подзаголовок 2"/>
          <p:cNvSpPr txBox="1"/>
          <p:nvPr/>
        </p:nvSpPr>
        <p:spPr>
          <a:xfrm>
            <a:off x="2989142" y="2360766"/>
            <a:ext cx="1717027" cy="162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ЕСЛИ ЧЕРНЫЕ КРЕДИТОРЫ ВЫДАЮТ СЕБЯ ЗА КОЛЛЕКТОРОВ, ОБРАТИТЕСЬ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В</a:t>
            </a:r>
            <a:r>
              <a:rPr dirty="0"/>
              <a:t> ФЕДЕРАЛЬНУЮ СЛУЖБУ СУДЕБНЫХ ПРИСТАВОВ </a:t>
            </a:r>
          </a:p>
        </p:txBody>
      </p:sp>
      <p:sp>
        <p:nvSpPr>
          <p:cNvPr id="312" name="Подзаголовок 2"/>
          <p:cNvSpPr txBox="1"/>
          <p:nvPr/>
        </p:nvSpPr>
        <p:spPr>
          <a:xfrm>
            <a:off x="4874681" y="2772205"/>
            <a:ext cx="2022179" cy="90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/>
          </a:bodyPr>
          <a:lstStyle>
            <a:lvl1pPr algn="ctr">
              <a:defRPr sz="1200" b="1" spc="-48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ЕСЛИ ВАМ УГРОЖАЮТ, ПОДАЙТЕ ЗАЯВЛЕНИЕ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В</a:t>
            </a:r>
            <a:r>
              <a:rPr dirty="0"/>
              <a:t> ПРАВООХРАНИТЕЛЬНЫЕ ОРГАНЫ</a:t>
            </a:r>
          </a:p>
        </p:txBody>
      </p:sp>
      <p:sp>
        <p:nvSpPr>
          <p:cNvPr id="313" name="Подзаголовок 2"/>
          <p:cNvSpPr txBox="1"/>
          <p:nvPr/>
        </p:nvSpPr>
        <p:spPr>
          <a:xfrm>
            <a:off x="6951072" y="2915819"/>
            <a:ext cx="1907997" cy="51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ВЫПЛАТИТЬ ВСЮ ЗАДОЛЖЕННОСТЬ</a:t>
            </a:r>
          </a:p>
        </p:txBody>
      </p:sp>
      <p:sp>
        <p:nvSpPr>
          <p:cNvPr id="314" name="Прямоугольник"/>
          <p:cNvSpPr/>
          <p:nvPr/>
        </p:nvSpPr>
        <p:spPr>
          <a:xfrm>
            <a:off x="4938122" y="2279669"/>
            <a:ext cx="1895297" cy="1683330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5" name="Прямоугольник"/>
          <p:cNvSpPr/>
          <p:nvPr/>
        </p:nvSpPr>
        <p:spPr>
          <a:xfrm>
            <a:off x="2912936" y="2279669"/>
            <a:ext cx="1895297" cy="1683330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6" name="Прямоугольник"/>
          <p:cNvSpPr/>
          <p:nvPr/>
        </p:nvSpPr>
        <p:spPr>
          <a:xfrm>
            <a:off x="893636" y="2279669"/>
            <a:ext cx="1895297" cy="1683330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Прямоугольник">
            <a:extLst>
              <a:ext uri="{FF2B5EF4-FFF2-40B4-BE49-F238E27FC236}">
                <a16:creationId xmlns:a16="http://schemas.microsoft.com/office/drawing/2014/main" xmlns="" id="{1973EF3E-4578-664A-9192-4AC7DC49753C}"/>
              </a:ext>
            </a:extLst>
          </p:cNvPr>
          <p:cNvSpPr/>
          <p:nvPr/>
        </p:nvSpPr>
        <p:spPr>
          <a:xfrm>
            <a:off x="6958511" y="2279669"/>
            <a:ext cx="1895297" cy="1683330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5" name="Прямоугольник"/>
          <p:cNvSpPr/>
          <p:nvPr/>
        </p:nvSpPr>
        <p:spPr>
          <a:xfrm>
            <a:off x="939800" y="2310887"/>
            <a:ext cx="1450380" cy="1294706"/>
          </a:xfrm>
          <a:prstGeom prst="rect">
            <a:avLst/>
          </a:prstGeom>
          <a:solidFill>
            <a:srgbClr val="FF0000"/>
          </a:solidFill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6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933450" y="2739923"/>
            <a:ext cx="1463080" cy="82525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НИЗКИЕ % ПО ВКЛАДАМ </a:t>
            </a:r>
          </a:p>
        </p:txBody>
      </p:sp>
      <p:sp>
        <p:nvSpPr>
          <p:cNvPr id="337" name="Shape 60"/>
          <p:cNvSpPr txBox="1"/>
          <p:nvPr/>
        </p:nvSpPr>
        <p:spPr>
          <a:xfrm>
            <a:off x="17657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ПРИЗНАКИ ФИНАНСОВЫХ ПИРАМИД?</a:t>
            </a:r>
          </a:p>
        </p:txBody>
      </p:sp>
      <p:sp>
        <p:nvSpPr>
          <p:cNvPr id="338" name="Прямоугольник"/>
          <p:cNvSpPr/>
          <p:nvPr/>
        </p:nvSpPr>
        <p:spPr>
          <a:xfrm>
            <a:off x="2565400" y="2310887"/>
            <a:ext cx="1450380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9" name="Прямоугольник"/>
          <p:cNvSpPr/>
          <p:nvPr/>
        </p:nvSpPr>
        <p:spPr>
          <a:xfrm>
            <a:off x="4171069" y="2310887"/>
            <a:ext cx="1450381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0" name="Прямоугольник"/>
          <p:cNvSpPr/>
          <p:nvPr/>
        </p:nvSpPr>
        <p:spPr>
          <a:xfrm>
            <a:off x="5776739" y="2310887"/>
            <a:ext cx="1450381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1" name="Прямоугольник"/>
          <p:cNvSpPr/>
          <p:nvPr/>
        </p:nvSpPr>
        <p:spPr>
          <a:xfrm>
            <a:off x="7402339" y="2310887"/>
            <a:ext cx="1450381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2" name="Подзаголовок 2"/>
          <p:cNvSpPr txBox="1"/>
          <p:nvPr/>
        </p:nvSpPr>
        <p:spPr>
          <a:xfrm>
            <a:off x="2559050" y="2739923"/>
            <a:ext cx="1463080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ГАРАНТИРОВАН-НЫЙ ДОХОД</a:t>
            </a:r>
          </a:p>
        </p:txBody>
      </p:sp>
      <p:sp>
        <p:nvSpPr>
          <p:cNvPr id="343" name="Подзаголовок 2"/>
          <p:cNvSpPr txBox="1"/>
          <p:nvPr/>
        </p:nvSpPr>
        <p:spPr>
          <a:xfrm>
            <a:off x="4190119" y="2739923"/>
            <a:ext cx="1463081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АГРЕССИВНАЯ РЕКЛАМА</a:t>
            </a:r>
          </a:p>
        </p:txBody>
      </p:sp>
      <p:sp>
        <p:nvSpPr>
          <p:cNvPr id="344" name="Подзаголовок 2"/>
          <p:cNvSpPr txBox="1"/>
          <p:nvPr/>
        </p:nvSpPr>
        <p:spPr>
          <a:xfrm>
            <a:off x="5770389" y="2651023"/>
            <a:ext cx="1463081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РАСПЛЫВЧАТОЕ ОПИСАНИЕ ДЕЯТЕЛЬНОСТИ</a:t>
            </a:r>
          </a:p>
        </p:txBody>
      </p:sp>
      <p:sp>
        <p:nvSpPr>
          <p:cNvPr id="345" name="Подзаголовок 2"/>
          <p:cNvSpPr txBox="1"/>
          <p:nvPr/>
        </p:nvSpPr>
        <p:spPr>
          <a:xfrm>
            <a:off x="7395989" y="2841523"/>
            <a:ext cx="1463081" cy="82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ЗАВЫШЕННЫЕ % ПО ВКЛАДАМ</a:t>
            </a:r>
          </a:p>
        </p:txBody>
      </p:sp>
      <p:sp>
        <p:nvSpPr>
          <p:cNvPr id="18" name="Прямоугольник">
            <a:extLst>
              <a:ext uri="{FF2B5EF4-FFF2-40B4-BE49-F238E27FC236}">
                <a16:creationId xmlns:a16="http://schemas.microsoft.com/office/drawing/2014/main" xmlns="" id="{CAA757E8-3266-DD45-B660-F4503AC11740}"/>
              </a:ext>
            </a:extLst>
          </p:cNvPr>
          <p:cNvSpPr/>
          <p:nvPr/>
        </p:nvSpPr>
        <p:spPr>
          <a:xfrm>
            <a:off x="928189" y="2310887"/>
            <a:ext cx="1450380" cy="1294706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1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2" name="Shape 54"/>
          <p:cNvSpPr txBox="1">
            <a:spLocks noGrp="1"/>
          </p:cNvSpPr>
          <p:nvPr>
            <p:ph type="title"/>
          </p:nvPr>
        </p:nvSpPr>
        <p:spPr>
          <a:xfrm>
            <a:off x="755719" y="1738764"/>
            <a:ext cx="3920212" cy="2495114"/>
          </a:xfrm>
          <a:prstGeom prst="rect">
            <a:avLst/>
          </a:prstGeom>
        </p:spPr>
        <p:txBody>
          <a:bodyPr lIns="91424" tIns="91424" rIns="91424" bIns="91424" anchor="b">
            <a:normAutofit fontScale="90000"/>
          </a:bodyPr>
          <a:lstStyle/>
          <a:p>
            <a:pPr defTabSz="612648">
              <a:lnSpc>
                <a:spcPct val="100000"/>
              </a:lnSpc>
              <a:spcBef>
                <a:spcPts val="200"/>
              </a:spcBef>
              <a:defRPr sz="2948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sz="3618" dirty="0"/>
              <a:t>СОСТАВЬ ПАРЫ</a:t>
            </a:r>
            <a:br>
              <a:rPr sz="3618" dirty="0"/>
            </a:br>
            <a:r>
              <a:rPr sz="3618" dirty="0"/>
              <a:t>«СЛОВО - ОПРЕДЕЛЕНИЕ»</a:t>
            </a:r>
            <a:br>
              <a:rPr sz="3618" dirty="0"/>
            </a:br>
            <a:endParaRPr sz="3618" dirty="0"/>
          </a:p>
        </p:txBody>
      </p:sp>
      <p:grpSp>
        <p:nvGrpSpPr>
          <p:cNvPr id="355" name="Сгруппировать"/>
          <p:cNvGrpSpPr/>
          <p:nvPr/>
        </p:nvGrpSpPr>
        <p:grpSpPr>
          <a:xfrm>
            <a:off x="4951911" y="790491"/>
            <a:ext cx="3795561" cy="3876179"/>
            <a:chOff x="0" y="0"/>
            <a:chExt cx="3795560" cy="3876178"/>
          </a:xfrm>
        </p:grpSpPr>
        <p:sp>
          <p:nvSpPr>
            <p:cNvPr id="353" name="Кружок"/>
            <p:cNvSpPr/>
            <p:nvPr/>
          </p:nvSpPr>
          <p:spPr>
            <a:xfrm>
              <a:off x="0" y="80618"/>
              <a:ext cx="3795561" cy="379556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354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831" y="0"/>
              <a:ext cx="2751906" cy="3701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6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7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8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9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0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7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-908050" y="-652136"/>
            <a:ext cx="1463080" cy="82525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НИЗКИЕ % ПО ВКЛАДАМ </a:t>
            </a:r>
          </a:p>
        </p:txBody>
      </p:sp>
      <p:sp>
        <p:nvSpPr>
          <p:cNvPr id="379" name="Прямоугольник"/>
          <p:cNvSpPr/>
          <p:nvPr/>
        </p:nvSpPr>
        <p:spPr>
          <a:xfrm>
            <a:off x="889000" y="557128"/>
            <a:ext cx="2494546" cy="1304777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0" name="Прямоугольник"/>
          <p:cNvSpPr/>
          <p:nvPr/>
        </p:nvSpPr>
        <p:spPr>
          <a:xfrm>
            <a:off x="3514359" y="557128"/>
            <a:ext cx="2494546" cy="1304777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1" name="Прямоугольник"/>
          <p:cNvSpPr/>
          <p:nvPr/>
        </p:nvSpPr>
        <p:spPr>
          <a:xfrm>
            <a:off x="6139717" y="557128"/>
            <a:ext cx="2494547" cy="1304777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2" name="Shape 78"/>
          <p:cNvSpPr txBox="1">
            <a:spLocks noGrp="1"/>
          </p:cNvSpPr>
          <p:nvPr>
            <p:ph type="title"/>
          </p:nvPr>
        </p:nvSpPr>
        <p:spPr>
          <a:xfrm>
            <a:off x="1336595" y="2450783"/>
            <a:ext cx="6250147" cy="2397591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СПЕЦИАЛЬНОЕ РАЗРЕШЕНИЕ БАНКА РОССИИ НА ОСУЩЕСТВЛЕНИЕ БАНКОВСКОЙ ДЕЯТЕЛЬНОСТИ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ЛИЦО</a:t>
            </a:r>
            <a:r>
              <a:rPr lang="ru-RU" dirty="0"/>
              <a:t>,</a:t>
            </a:r>
            <a:r>
              <a:rPr dirty="0"/>
              <a:t> ОБМАНЫВАЮЩЕЕ ДРУГИХ, ЗЛОУПОТРЕБЛЯЯ ИХ ДОВЕРИЕМ, </a:t>
            </a:r>
            <a:r>
              <a:rPr dirty="0" err="1"/>
              <a:t>В</a:t>
            </a:r>
            <a:r>
              <a:rPr dirty="0"/>
              <a:t> КОРЫСТНЫХ ЦЕЛЯХ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ЦЕЛЬЮ ПОЛУЧЕНИЯ ВЫГОДЫ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ХИЩЕНИЕ ЧУЖОГО ИМУЩЕСТВА ИЛИ ПРИОБРЕТЕНИЕ ПРАВА НА ЧУЖОЕ ИМУЩЕСТВО ПУТ</a:t>
            </a:r>
            <a:r>
              <a:rPr lang="ru-RU" dirty="0"/>
              <a:t>Е</a:t>
            </a:r>
            <a:r>
              <a:rPr dirty="0" err="1"/>
              <a:t>М</a:t>
            </a:r>
            <a:r>
              <a:rPr dirty="0"/>
              <a:t> ОБМАНА ИЛИ ЗЛОУПОТРЕБЛЕНИЯ ДОВЕРИЕМ</a:t>
            </a:r>
            <a:br>
              <a:rPr dirty="0"/>
            </a:br>
            <a:endParaRPr dirty="0"/>
          </a:p>
        </p:txBody>
      </p:sp>
      <p:sp>
        <p:nvSpPr>
          <p:cNvPr id="383" name="Shape 78"/>
          <p:cNvSpPr txBox="1"/>
          <p:nvPr/>
        </p:nvSpPr>
        <p:spPr>
          <a:xfrm>
            <a:off x="828595" y="2361883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А</a:t>
            </a:r>
          </a:p>
        </p:txBody>
      </p:sp>
      <p:sp>
        <p:nvSpPr>
          <p:cNvPr id="384" name="Shape 78"/>
          <p:cNvSpPr txBox="1"/>
          <p:nvPr/>
        </p:nvSpPr>
        <p:spPr>
          <a:xfrm>
            <a:off x="828595" y="3055861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</a:t>
            </a:r>
          </a:p>
        </p:txBody>
      </p:sp>
      <p:sp>
        <p:nvSpPr>
          <p:cNvPr id="385" name="Shape 78"/>
          <p:cNvSpPr txBox="1"/>
          <p:nvPr/>
        </p:nvSpPr>
        <p:spPr>
          <a:xfrm>
            <a:off x="828595" y="3690861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</a:t>
            </a:r>
          </a:p>
        </p:txBody>
      </p:sp>
      <p:sp>
        <p:nvSpPr>
          <p:cNvPr id="386" name="Shape 78"/>
          <p:cNvSpPr txBox="1"/>
          <p:nvPr/>
        </p:nvSpPr>
        <p:spPr>
          <a:xfrm>
            <a:off x="737288" y="691520"/>
            <a:ext cx="2772570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9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МОШЕННИЧЕСТВО</a:t>
            </a:r>
          </a:p>
        </p:txBody>
      </p:sp>
      <p:sp>
        <p:nvSpPr>
          <p:cNvPr id="387" name="Shape 78"/>
          <p:cNvSpPr txBox="1"/>
          <p:nvPr/>
        </p:nvSpPr>
        <p:spPr>
          <a:xfrm>
            <a:off x="3375347" y="691520"/>
            <a:ext cx="2772570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9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МОШЕННИК</a:t>
            </a:r>
          </a:p>
        </p:txBody>
      </p:sp>
      <p:sp>
        <p:nvSpPr>
          <p:cNvPr id="388" name="Shape 78"/>
          <p:cNvSpPr txBox="1"/>
          <p:nvPr/>
        </p:nvSpPr>
        <p:spPr>
          <a:xfrm>
            <a:off x="6000706" y="691520"/>
            <a:ext cx="2772570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9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ЛИЦЕНЗИЯ</a:t>
            </a:r>
          </a:p>
        </p:txBody>
      </p:sp>
      <p:sp>
        <p:nvSpPr>
          <p:cNvPr id="389" name="Shape 78"/>
          <p:cNvSpPr txBox="1"/>
          <p:nvPr/>
        </p:nvSpPr>
        <p:spPr>
          <a:xfrm>
            <a:off x="7165881" y="1212409"/>
            <a:ext cx="442219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А</a:t>
            </a:r>
            <a:endParaRPr dirty="0"/>
          </a:p>
        </p:txBody>
      </p:sp>
      <p:sp>
        <p:nvSpPr>
          <p:cNvPr id="390" name="Shape 78"/>
          <p:cNvSpPr txBox="1"/>
          <p:nvPr/>
        </p:nvSpPr>
        <p:spPr>
          <a:xfrm>
            <a:off x="4534172" y="1212409"/>
            <a:ext cx="442219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В</a:t>
            </a:r>
            <a:endParaRPr dirty="0"/>
          </a:p>
        </p:txBody>
      </p:sp>
      <p:sp>
        <p:nvSpPr>
          <p:cNvPr id="391" name="Shape 78"/>
          <p:cNvSpPr txBox="1"/>
          <p:nvPr/>
        </p:nvSpPr>
        <p:spPr>
          <a:xfrm>
            <a:off x="1806481" y="1212409"/>
            <a:ext cx="442219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С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animBg="1"/>
      <p:bldP spid="390" grpId="0" animBg="1"/>
      <p:bldP spid="3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0" name="Кружок"/>
          <p:cNvSpPr/>
          <p:nvPr/>
        </p:nvSpPr>
        <p:spPr>
          <a:xfrm>
            <a:off x="-1095078" y="1883248"/>
            <a:ext cx="567136" cy="56713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1" name="Прямоугольник"/>
          <p:cNvSpPr/>
          <p:nvPr/>
        </p:nvSpPr>
        <p:spPr>
          <a:xfrm>
            <a:off x="863600" y="557128"/>
            <a:ext cx="2494546" cy="1304777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2" name="Прямоугольник"/>
          <p:cNvSpPr/>
          <p:nvPr/>
        </p:nvSpPr>
        <p:spPr>
          <a:xfrm>
            <a:off x="3488959" y="557128"/>
            <a:ext cx="2494546" cy="1304777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3" name="Прямоугольник"/>
          <p:cNvSpPr/>
          <p:nvPr/>
        </p:nvSpPr>
        <p:spPr>
          <a:xfrm>
            <a:off x="6114317" y="557128"/>
            <a:ext cx="2494547" cy="1304777"/>
          </a:xfrm>
          <a:prstGeom prst="rect">
            <a:avLst/>
          </a:pr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4" name="Shape 78"/>
          <p:cNvSpPr txBox="1">
            <a:spLocks noGrp="1"/>
          </p:cNvSpPr>
          <p:nvPr>
            <p:ph type="title"/>
          </p:nvPr>
        </p:nvSpPr>
        <p:spPr>
          <a:xfrm>
            <a:off x="1311195" y="2287385"/>
            <a:ext cx="6250147" cy="2420656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sz="1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ФИНАНСОВАЯ ОРГАНИЗАЦИЯ, ОСНОВНЫЕ ВИДЫ ДЕЯТЕЛЬНОСТИ КОТОРОЙ </a:t>
            </a:r>
            <a:r>
              <a:rPr lang="ru-RU" dirty="0"/>
              <a:t>–</a:t>
            </a:r>
            <a:r>
              <a:rPr dirty="0"/>
              <a:t> ПРИВЛЕЧЕНИЕ </a:t>
            </a:r>
            <a:r>
              <a:rPr dirty="0" err="1"/>
              <a:t>И</a:t>
            </a:r>
            <a:r>
              <a:rPr dirty="0"/>
              <a:t> РАЗМЕЩЕНИЕ ДЕНЕЖНЫХ СРЕДСТВ,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А</a:t>
            </a:r>
            <a:r>
              <a:rPr dirty="0"/>
              <a:t> ТАКЖЕ ПРОВЕДЕНИЕ РАСЧЕТОВ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ТРЕХЗНАЧНЫЙ ЗАЩИТНЫЙ КОД ПРОВЕРКИ ПОДЛИННОСТИ БАНКОВСКОЙ КАРТЫ</a:t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dirty="0"/>
              <a:t>ВИД ИНТЕРНЕТ-МОШЕННИЧЕСТВА, ЦЕЛЬЮ КОТОРОГО ЯВЛЯЕТСЯ ПОЛУЧЕНИЕ ДОСТУПА </a:t>
            </a:r>
            <a:r>
              <a:rPr dirty="0" err="1"/>
              <a:t>К</a:t>
            </a:r>
            <a:r>
              <a:rPr dirty="0"/>
              <a:t> КОНФИДЕНЦИАЛЬНЫМ ДАННЫМ ПОЛЬЗОВАТЕЛЕЙ – ПАРОЛ</a:t>
            </a:r>
            <a:r>
              <a:rPr lang="ru-RU" dirty="0"/>
              <a:t>Ю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ЛОГИН</a:t>
            </a:r>
            <a:r>
              <a:rPr lang="ru-RU" dirty="0"/>
              <a:t>У</a:t>
            </a:r>
            <a:endParaRPr dirty="0"/>
          </a:p>
        </p:txBody>
      </p:sp>
      <p:sp>
        <p:nvSpPr>
          <p:cNvPr id="415" name="Shape 78"/>
          <p:cNvSpPr txBox="1"/>
          <p:nvPr/>
        </p:nvSpPr>
        <p:spPr>
          <a:xfrm>
            <a:off x="803195" y="2223885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А</a:t>
            </a:r>
            <a:endParaRPr dirty="0"/>
          </a:p>
        </p:txBody>
      </p:sp>
      <p:sp>
        <p:nvSpPr>
          <p:cNvPr id="416" name="Shape 78"/>
          <p:cNvSpPr txBox="1"/>
          <p:nvPr/>
        </p:nvSpPr>
        <p:spPr>
          <a:xfrm>
            <a:off x="803195" y="3082963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</a:t>
            </a:r>
          </a:p>
        </p:txBody>
      </p:sp>
      <p:sp>
        <p:nvSpPr>
          <p:cNvPr id="417" name="Shape 78"/>
          <p:cNvSpPr txBox="1"/>
          <p:nvPr/>
        </p:nvSpPr>
        <p:spPr>
          <a:xfrm>
            <a:off x="803195" y="3730663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</a:t>
            </a:r>
          </a:p>
        </p:txBody>
      </p:sp>
      <p:sp>
        <p:nvSpPr>
          <p:cNvPr id="418" name="Shape 78"/>
          <p:cNvSpPr txBox="1"/>
          <p:nvPr/>
        </p:nvSpPr>
        <p:spPr>
          <a:xfrm>
            <a:off x="711888" y="691520"/>
            <a:ext cx="2772570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9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ФИШИНГ</a:t>
            </a:r>
          </a:p>
        </p:txBody>
      </p:sp>
      <p:sp>
        <p:nvSpPr>
          <p:cNvPr id="419" name="Shape 78"/>
          <p:cNvSpPr txBox="1"/>
          <p:nvPr/>
        </p:nvSpPr>
        <p:spPr>
          <a:xfrm>
            <a:off x="3349947" y="691520"/>
            <a:ext cx="2772570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9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CVC</a:t>
            </a:r>
          </a:p>
        </p:txBody>
      </p:sp>
      <p:sp>
        <p:nvSpPr>
          <p:cNvPr id="420" name="Shape 78"/>
          <p:cNvSpPr txBox="1"/>
          <p:nvPr/>
        </p:nvSpPr>
        <p:spPr>
          <a:xfrm>
            <a:off x="5975306" y="691520"/>
            <a:ext cx="2772570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9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БАНК</a:t>
            </a:r>
          </a:p>
        </p:txBody>
      </p:sp>
      <p:sp>
        <p:nvSpPr>
          <p:cNvPr id="421" name="Shape 78"/>
          <p:cNvSpPr txBox="1"/>
          <p:nvPr/>
        </p:nvSpPr>
        <p:spPr>
          <a:xfrm>
            <a:off x="7140481" y="1212409"/>
            <a:ext cx="442219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А</a:t>
            </a:r>
            <a:endParaRPr dirty="0"/>
          </a:p>
        </p:txBody>
      </p:sp>
      <p:sp>
        <p:nvSpPr>
          <p:cNvPr id="422" name="Shape 78"/>
          <p:cNvSpPr txBox="1"/>
          <p:nvPr/>
        </p:nvSpPr>
        <p:spPr>
          <a:xfrm>
            <a:off x="4572000" y="1212409"/>
            <a:ext cx="442219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В</a:t>
            </a:r>
            <a:endParaRPr dirty="0"/>
          </a:p>
        </p:txBody>
      </p:sp>
      <p:sp>
        <p:nvSpPr>
          <p:cNvPr id="423" name="Shape 78"/>
          <p:cNvSpPr txBox="1"/>
          <p:nvPr/>
        </p:nvSpPr>
        <p:spPr>
          <a:xfrm>
            <a:off x="1781081" y="1212409"/>
            <a:ext cx="442219" cy="579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 err="1"/>
              <a:t>С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animBg="1"/>
      <p:bldP spid="422" grpId="0" animBg="1"/>
      <p:bldP spid="4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9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0" name="Shape 54"/>
          <p:cNvSpPr txBox="1">
            <a:spLocks noGrp="1"/>
          </p:cNvSpPr>
          <p:nvPr>
            <p:ph type="title"/>
          </p:nvPr>
        </p:nvSpPr>
        <p:spPr>
          <a:xfrm>
            <a:off x="755719" y="1738764"/>
            <a:ext cx="3920212" cy="2495114"/>
          </a:xfrm>
          <a:prstGeom prst="rect">
            <a:avLst/>
          </a:prstGeom>
        </p:spPr>
        <p:txBody>
          <a:bodyPr lIns="91424" tIns="91424" rIns="91424" bIns="91424" anchor="b"/>
          <a:lstStyle/>
          <a:p>
            <a:pPr defTabSz="713231">
              <a:lnSpc>
                <a:spcPct val="100000"/>
              </a:lnSpc>
              <a:spcBef>
                <a:spcPts val="200"/>
              </a:spcBef>
              <a:defRPr sz="34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rPr sz="4680" dirty="0"/>
              <a:t>ОТГАДАЙ</a:t>
            </a:r>
            <a:r>
              <a:rPr lang="ru-RU" sz="4680" dirty="0"/>
              <a:t>ТЕ</a:t>
            </a:r>
            <a:r>
              <a:rPr sz="4680" dirty="0"/>
              <a:t> ПОГОВОРКУ</a:t>
            </a:r>
            <a:r>
              <a:rPr sz="4212" dirty="0"/>
              <a:t/>
            </a:r>
            <a:br>
              <a:rPr sz="4212" dirty="0"/>
            </a:br>
            <a:endParaRPr sz="4212" dirty="0"/>
          </a:p>
        </p:txBody>
      </p:sp>
      <p:grpSp>
        <p:nvGrpSpPr>
          <p:cNvPr id="433" name="Сгруппировать"/>
          <p:cNvGrpSpPr/>
          <p:nvPr/>
        </p:nvGrpSpPr>
        <p:grpSpPr>
          <a:xfrm>
            <a:off x="4951911" y="790491"/>
            <a:ext cx="3795561" cy="3876179"/>
            <a:chOff x="0" y="0"/>
            <a:chExt cx="3795560" cy="3876178"/>
          </a:xfrm>
        </p:grpSpPr>
        <p:sp>
          <p:nvSpPr>
            <p:cNvPr id="431" name="Кружок"/>
            <p:cNvSpPr/>
            <p:nvPr/>
          </p:nvSpPr>
          <p:spPr>
            <a:xfrm>
              <a:off x="0" y="80618"/>
              <a:ext cx="3795561" cy="379556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32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831" y="0"/>
              <a:ext cx="2751906" cy="3701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4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5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6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7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8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5" name="Кружок"/>
          <p:cNvSpPr/>
          <p:nvPr/>
        </p:nvSpPr>
        <p:spPr>
          <a:xfrm>
            <a:off x="-1095078" y="1883248"/>
            <a:ext cx="567136" cy="56713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566" name="Сгруппировать"/>
          <p:cNvGrpSpPr/>
          <p:nvPr/>
        </p:nvGrpSpPr>
        <p:grpSpPr>
          <a:xfrm>
            <a:off x="1567682" y="626086"/>
            <a:ext cx="6008636" cy="3648594"/>
            <a:chOff x="0" y="0"/>
            <a:chExt cx="6008634" cy="3648592"/>
          </a:xfrm>
        </p:grpSpPr>
        <p:sp>
          <p:nvSpPr>
            <p:cNvPr id="506" name="Скругленный прямоугольник 42"/>
            <p:cNvSpPr/>
            <p:nvPr/>
          </p:nvSpPr>
          <p:spPr>
            <a:xfrm>
              <a:off x="0" y="1912544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07" name="Скругленный прямоугольник 72"/>
            <p:cNvSpPr/>
            <p:nvPr/>
          </p:nvSpPr>
          <p:spPr>
            <a:xfrm>
              <a:off x="666362" y="1912544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08" name="Скругленный прямоугольник 73"/>
            <p:cNvSpPr/>
            <p:nvPr/>
          </p:nvSpPr>
          <p:spPr>
            <a:xfrm>
              <a:off x="1349993" y="1912544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09" name="Скругленный прямоугольник 75"/>
            <p:cNvSpPr/>
            <p:nvPr/>
          </p:nvSpPr>
          <p:spPr>
            <a:xfrm>
              <a:off x="3380654" y="1904978"/>
              <a:ext cx="599180" cy="51613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0" name="Скругленный прямоугольник 76"/>
            <p:cNvSpPr/>
            <p:nvPr/>
          </p:nvSpPr>
          <p:spPr>
            <a:xfrm>
              <a:off x="2024468" y="1912544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1" name="Скругленный прямоугольник 77"/>
            <p:cNvSpPr/>
            <p:nvPr/>
          </p:nvSpPr>
          <p:spPr>
            <a:xfrm>
              <a:off x="2698942" y="1912544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2" name="Скругленный прямоугольник 78"/>
            <p:cNvSpPr/>
            <p:nvPr/>
          </p:nvSpPr>
          <p:spPr>
            <a:xfrm>
              <a:off x="2735660" y="2521916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3" name="Скругленный прямоугольник 79"/>
            <p:cNvSpPr/>
            <p:nvPr/>
          </p:nvSpPr>
          <p:spPr>
            <a:xfrm>
              <a:off x="3410412" y="2521916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4" name="Скругленный прямоугольник 80"/>
            <p:cNvSpPr/>
            <p:nvPr/>
          </p:nvSpPr>
          <p:spPr>
            <a:xfrm>
              <a:off x="4085164" y="2521544"/>
              <a:ext cx="599180" cy="51613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5" name="Скругленный прямоугольник 81"/>
            <p:cNvSpPr/>
            <p:nvPr/>
          </p:nvSpPr>
          <p:spPr>
            <a:xfrm>
              <a:off x="4769682" y="2521544"/>
              <a:ext cx="599180" cy="51613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6" name="Скругленный прямоугольник 84"/>
            <p:cNvSpPr/>
            <p:nvPr/>
          </p:nvSpPr>
          <p:spPr>
            <a:xfrm>
              <a:off x="3394631" y="3132456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7" name="Скругленный прямоугольник 85"/>
            <p:cNvSpPr/>
            <p:nvPr/>
          </p:nvSpPr>
          <p:spPr>
            <a:xfrm>
              <a:off x="2713355" y="3122646"/>
              <a:ext cx="599180" cy="51613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8" name="Скругленный прямоугольник 86"/>
            <p:cNvSpPr/>
            <p:nvPr/>
          </p:nvSpPr>
          <p:spPr>
            <a:xfrm>
              <a:off x="4080896" y="3132456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19" name="Скругленный прямоугольник 88"/>
            <p:cNvSpPr/>
            <p:nvPr/>
          </p:nvSpPr>
          <p:spPr>
            <a:xfrm>
              <a:off x="1338155" y="3132456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sp>
          <p:nvSpPr>
            <p:cNvPr id="520" name="Скругленный прямоугольник 89"/>
            <p:cNvSpPr/>
            <p:nvPr/>
          </p:nvSpPr>
          <p:spPr>
            <a:xfrm>
              <a:off x="2030228" y="3132456"/>
              <a:ext cx="599180" cy="51613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>
              <a:solidFill>
                <a:srgbClr val="FCC4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003300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endParaRPr/>
            </a:p>
          </p:txBody>
        </p:sp>
        <p:grpSp>
          <p:nvGrpSpPr>
            <p:cNvPr id="523" name="Скругленный прямоугольник 39"/>
            <p:cNvGrpSpPr/>
            <p:nvPr/>
          </p:nvGrpSpPr>
          <p:grpSpPr>
            <a:xfrm>
              <a:off x="9095" y="3614"/>
              <a:ext cx="590085" cy="517024"/>
              <a:chOff x="0" y="0"/>
              <a:chExt cx="590083" cy="517022"/>
            </a:xfrm>
          </p:grpSpPr>
          <p:sp>
            <p:nvSpPr>
              <p:cNvPr id="521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2" name="Е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Е</a:t>
                </a:r>
              </a:p>
            </p:txBody>
          </p:sp>
        </p:grpSp>
        <p:grpSp>
          <p:nvGrpSpPr>
            <p:cNvPr id="526" name="Скругленный прямоугольник 43"/>
            <p:cNvGrpSpPr/>
            <p:nvPr/>
          </p:nvGrpSpPr>
          <p:grpSpPr>
            <a:xfrm>
              <a:off x="679022" y="3614"/>
              <a:ext cx="590084" cy="517024"/>
              <a:chOff x="0" y="0"/>
              <a:chExt cx="590083" cy="517022"/>
            </a:xfrm>
          </p:grpSpPr>
          <p:sp>
            <p:nvSpPr>
              <p:cNvPr id="524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5" name="Ь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Ь</a:t>
                </a:r>
              </a:p>
            </p:txBody>
          </p:sp>
        </p:grpSp>
        <p:grpSp>
          <p:nvGrpSpPr>
            <p:cNvPr id="529" name="Скругленный прямоугольник 46"/>
            <p:cNvGrpSpPr/>
            <p:nvPr/>
          </p:nvGrpSpPr>
          <p:grpSpPr>
            <a:xfrm>
              <a:off x="2029015" y="2248"/>
              <a:ext cx="590084" cy="517023"/>
              <a:chOff x="0" y="0"/>
              <a:chExt cx="590083" cy="517022"/>
            </a:xfrm>
          </p:grpSpPr>
          <p:sp>
            <p:nvSpPr>
              <p:cNvPr id="527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8" name="Г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Г</a:t>
                </a:r>
              </a:p>
            </p:txBody>
          </p:sp>
        </p:grpSp>
        <p:grpSp>
          <p:nvGrpSpPr>
            <p:cNvPr id="532" name="Скругленный прямоугольник 48"/>
            <p:cNvGrpSpPr/>
            <p:nvPr/>
          </p:nvGrpSpPr>
          <p:grpSpPr>
            <a:xfrm>
              <a:off x="1359089" y="0"/>
              <a:ext cx="590084" cy="517023"/>
              <a:chOff x="0" y="0"/>
              <a:chExt cx="590083" cy="517022"/>
            </a:xfrm>
          </p:grpSpPr>
          <p:sp>
            <p:nvSpPr>
              <p:cNvPr id="530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1" name="Д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rPr dirty="0" err="1"/>
                  <a:t>Д</a:t>
                </a:r>
                <a:endParaRPr dirty="0"/>
              </a:p>
            </p:txBody>
          </p:sp>
        </p:grpSp>
        <p:grpSp>
          <p:nvGrpSpPr>
            <p:cNvPr id="535" name="Скругленный прямоугольник 40"/>
            <p:cNvGrpSpPr/>
            <p:nvPr/>
          </p:nvGrpSpPr>
          <p:grpSpPr>
            <a:xfrm>
              <a:off x="3379009" y="3614"/>
              <a:ext cx="590084" cy="517024"/>
              <a:chOff x="0" y="0"/>
              <a:chExt cx="590083" cy="517022"/>
            </a:xfrm>
          </p:grpSpPr>
          <p:sp>
            <p:nvSpPr>
              <p:cNvPr id="533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4" name="Н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Н</a:t>
                </a:r>
              </a:p>
            </p:txBody>
          </p:sp>
        </p:grpSp>
        <p:grpSp>
          <p:nvGrpSpPr>
            <p:cNvPr id="538" name="Скругленный прямоугольник 8"/>
            <p:cNvGrpSpPr/>
            <p:nvPr/>
          </p:nvGrpSpPr>
          <p:grpSpPr>
            <a:xfrm>
              <a:off x="2698942" y="3614"/>
              <a:ext cx="590084" cy="517024"/>
              <a:chOff x="0" y="0"/>
              <a:chExt cx="590083" cy="517022"/>
            </a:xfrm>
          </p:grpSpPr>
          <p:sp>
            <p:nvSpPr>
              <p:cNvPr id="536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37" name="И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И</a:t>
                </a:r>
              </a:p>
            </p:txBody>
          </p:sp>
        </p:grpSp>
        <p:grpSp>
          <p:nvGrpSpPr>
            <p:cNvPr id="541" name="Скругленный прямоугольник 38"/>
            <p:cNvGrpSpPr/>
            <p:nvPr/>
          </p:nvGrpSpPr>
          <p:grpSpPr>
            <a:xfrm>
              <a:off x="3379009" y="637408"/>
              <a:ext cx="590084" cy="517023"/>
              <a:chOff x="0" y="0"/>
              <a:chExt cx="590083" cy="517022"/>
            </a:xfrm>
          </p:grpSpPr>
          <p:sp>
            <p:nvSpPr>
              <p:cNvPr id="539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0" name="Е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Е</a:t>
                </a:r>
              </a:p>
            </p:txBody>
          </p:sp>
        </p:grpSp>
        <p:grpSp>
          <p:nvGrpSpPr>
            <p:cNvPr id="544" name="Скругленный прямоугольник 36"/>
            <p:cNvGrpSpPr/>
            <p:nvPr/>
          </p:nvGrpSpPr>
          <p:grpSpPr>
            <a:xfrm>
              <a:off x="4061090" y="644067"/>
              <a:ext cx="590084" cy="517023"/>
              <a:chOff x="0" y="0"/>
              <a:chExt cx="590083" cy="517022"/>
            </a:xfrm>
          </p:grpSpPr>
          <p:sp>
            <p:nvSpPr>
              <p:cNvPr id="542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3" name="Ч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Ч</a:t>
                </a:r>
              </a:p>
            </p:txBody>
          </p:sp>
        </p:grpSp>
        <p:grpSp>
          <p:nvGrpSpPr>
            <p:cNvPr id="547" name="Скругленный прямоугольник 37"/>
            <p:cNvGrpSpPr/>
            <p:nvPr/>
          </p:nvGrpSpPr>
          <p:grpSpPr>
            <a:xfrm>
              <a:off x="4736469" y="637408"/>
              <a:ext cx="590084" cy="517023"/>
              <a:chOff x="0" y="0"/>
              <a:chExt cx="590083" cy="517022"/>
            </a:xfrm>
          </p:grpSpPr>
          <p:sp>
            <p:nvSpPr>
              <p:cNvPr id="545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6" name="Т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Т</a:t>
                </a:r>
              </a:p>
            </p:txBody>
          </p:sp>
        </p:grpSp>
        <p:grpSp>
          <p:nvGrpSpPr>
            <p:cNvPr id="550" name="Скругленный прямоугольник 35"/>
            <p:cNvGrpSpPr/>
            <p:nvPr/>
          </p:nvGrpSpPr>
          <p:grpSpPr>
            <a:xfrm>
              <a:off x="5418551" y="637408"/>
              <a:ext cx="590084" cy="517023"/>
              <a:chOff x="0" y="0"/>
              <a:chExt cx="590083" cy="517022"/>
            </a:xfrm>
          </p:grpSpPr>
          <p:sp>
            <p:nvSpPr>
              <p:cNvPr id="548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49" name="С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С</a:t>
                </a:r>
              </a:p>
            </p:txBody>
          </p:sp>
        </p:grpSp>
        <p:grpSp>
          <p:nvGrpSpPr>
            <p:cNvPr id="553" name="Скругленный прямоугольник 64"/>
            <p:cNvGrpSpPr/>
            <p:nvPr/>
          </p:nvGrpSpPr>
          <p:grpSpPr>
            <a:xfrm>
              <a:off x="1321117" y="1237943"/>
              <a:ext cx="590084" cy="517024"/>
              <a:chOff x="0" y="0"/>
              <a:chExt cx="590083" cy="517022"/>
            </a:xfrm>
          </p:grpSpPr>
          <p:sp>
            <p:nvSpPr>
              <p:cNvPr id="551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2" name="Ю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Ю</a:t>
                </a:r>
              </a:p>
            </p:txBody>
          </p:sp>
        </p:grpSp>
        <p:grpSp>
          <p:nvGrpSpPr>
            <p:cNvPr id="556" name="Скругленный прямоугольник 50"/>
            <p:cNvGrpSpPr/>
            <p:nvPr/>
          </p:nvGrpSpPr>
          <p:grpSpPr>
            <a:xfrm>
              <a:off x="2034776" y="1243152"/>
              <a:ext cx="590084" cy="517024"/>
              <a:chOff x="0" y="0"/>
              <a:chExt cx="590083" cy="517022"/>
            </a:xfrm>
          </p:grpSpPr>
          <p:sp>
            <p:nvSpPr>
              <p:cNvPr id="554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5" name="Т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Т</a:t>
                </a:r>
              </a:p>
            </p:txBody>
          </p:sp>
        </p:grpSp>
        <p:grpSp>
          <p:nvGrpSpPr>
            <p:cNvPr id="559" name="Скругленный прямоугольник 51"/>
            <p:cNvGrpSpPr/>
            <p:nvPr/>
          </p:nvGrpSpPr>
          <p:grpSpPr>
            <a:xfrm>
              <a:off x="2717903" y="1247757"/>
              <a:ext cx="590084" cy="517024"/>
              <a:chOff x="0" y="0"/>
              <a:chExt cx="590083" cy="517022"/>
            </a:xfrm>
          </p:grpSpPr>
          <p:sp>
            <p:nvSpPr>
              <p:cNvPr id="557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8" name="Л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Л</a:t>
                </a:r>
              </a:p>
            </p:txBody>
          </p:sp>
        </p:grpSp>
        <p:grpSp>
          <p:nvGrpSpPr>
            <p:cNvPr id="562" name="Скругленный прямоугольник 52"/>
            <p:cNvGrpSpPr/>
            <p:nvPr/>
          </p:nvGrpSpPr>
          <p:grpSpPr>
            <a:xfrm>
              <a:off x="3424982" y="1243152"/>
              <a:ext cx="590084" cy="517024"/>
              <a:chOff x="0" y="0"/>
              <a:chExt cx="590083" cy="517022"/>
            </a:xfrm>
          </p:grpSpPr>
          <p:sp>
            <p:nvSpPr>
              <p:cNvPr id="560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1" name="Я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Я</a:t>
                </a:r>
              </a:p>
            </p:txBody>
          </p:sp>
        </p:grpSp>
        <p:grpSp>
          <p:nvGrpSpPr>
            <p:cNvPr id="565" name="Скругленный прямоугольник 58"/>
            <p:cNvGrpSpPr/>
            <p:nvPr/>
          </p:nvGrpSpPr>
          <p:grpSpPr>
            <a:xfrm>
              <a:off x="4119543" y="1249753"/>
              <a:ext cx="590084" cy="517024"/>
              <a:chOff x="0" y="0"/>
              <a:chExt cx="590083" cy="517022"/>
            </a:xfrm>
          </p:grpSpPr>
          <p:sp>
            <p:nvSpPr>
              <p:cNvPr id="563" name="Сквиркл"/>
              <p:cNvSpPr/>
              <p:nvPr/>
            </p:nvSpPr>
            <p:spPr>
              <a:xfrm>
                <a:off x="0" y="0"/>
                <a:ext cx="590084" cy="517023"/>
              </a:xfrm>
              <a:prstGeom prst="roundRect">
                <a:avLst>
                  <a:gd name="adj" fmla="val 16667"/>
                </a:avLst>
              </a:prstGeom>
              <a:solidFill>
                <a:srgbClr val="FCC450"/>
              </a:solidFill>
              <a:ln w="9525" cap="flat">
                <a:solidFill>
                  <a:srgbClr val="FCC450"/>
                </a:solidFill>
                <a:prstDash val="solid"/>
                <a:round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4" name="Б"/>
              <p:cNvSpPr txBox="1"/>
              <p:nvPr/>
            </p:nvSpPr>
            <p:spPr>
              <a:xfrm>
                <a:off x="25238" y="11503"/>
                <a:ext cx="539607" cy="494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>
                  <a:defRPr sz="4000" b="1">
                    <a:solidFill>
                      <a:srgbClr val="E86859"/>
                    </a:solidFill>
                  </a:defRPr>
                </a:lvl1pPr>
              </a:lstStyle>
              <a:p>
                <a:r>
                  <a:t>Б</a:t>
                </a:r>
              </a:p>
            </p:txBody>
          </p:sp>
        </p:grpSp>
      </p:grpSp>
      <p:sp>
        <p:nvSpPr>
          <p:cNvPr id="568" name="ДЕНЬГИ СЧЕТ  ЛЮБИТ"/>
          <p:cNvSpPr txBox="1"/>
          <p:nvPr/>
        </p:nvSpPr>
        <p:spPr>
          <a:xfrm>
            <a:off x="6729643" y="3357541"/>
            <a:ext cx="7532544" cy="3648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pPr algn="ctr">
              <a:defRPr sz="4000" b="1">
                <a:solidFill>
                  <a:srgbClr val="E86859"/>
                </a:solidFill>
              </a:defRPr>
            </a:pPr>
            <a:endParaRPr/>
          </a:p>
          <a:p>
            <a:pPr algn="ctr">
              <a:defRPr sz="37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ДЕНЬГИ</a:t>
            </a:r>
            <a:br/>
            <a:r>
              <a:t>СЧЕТ </a:t>
            </a:r>
            <a:br/>
            <a:r>
              <a:t>ЛЮБИТ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F60ABF4-7E48-0D4F-9371-A580ECF8B20E}"/>
              </a:ext>
            </a:extLst>
          </p:cNvPr>
          <p:cNvGrpSpPr/>
          <p:nvPr/>
        </p:nvGrpSpPr>
        <p:grpSpPr>
          <a:xfrm>
            <a:off x="1624243" y="1868109"/>
            <a:ext cx="7456308" cy="2711235"/>
            <a:chOff x="1624243" y="1868109"/>
            <a:chExt cx="7456308" cy="2711235"/>
          </a:xfrm>
        </p:grpSpPr>
        <p:sp>
          <p:nvSpPr>
            <p:cNvPr id="567" name="ДЕНЬГИ"/>
            <p:cNvSpPr txBox="1"/>
            <p:nvPr/>
          </p:nvSpPr>
          <p:spPr>
            <a:xfrm>
              <a:off x="1624243" y="1868109"/>
              <a:ext cx="4689282" cy="1477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/>
            <a:lstStyle/>
            <a:p>
              <a:pPr>
                <a:defRPr sz="4000" b="1">
                  <a:solidFill>
                    <a:srgbClr val="E86859"/>
                  </a:solidFill>
                </a:defRPr>
              </a:pPr>
              <a:endParaRPr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defRPr sz="3700" b="1" spc="2997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ДЕНЬГИ</a:t>
              </a:r>
            </a:p>
          </p:txBody>
        </p:sp>
        <p:sp>
          <p:nvSpPr>
            <p:cNvPr id="569" name="СЧЕТ"/>
            <p:cNvSpPr txBox="1"/>
            <p:nvPr/>
          </p:nvSpPr>
          <p:spPr>
            <a:xfrm>
              <a:off x="4391269" y="2487741"/>
              <a:ext cx="4689282" cy="1477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/>
            <a:lstStyle/>
            <a:p>
              <a:pPr>
                <a:defRPr sz="4000" b="1">
                  <a:solidFill>
                    <a:srgbClr val="E86859"/>
                  </a:solidFill>
                </a:defRPr>
              </a:pPr>
              <a:endParaRPr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defRPr sz="3700" b="1" spc="2997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СЧЕТ</a:t>
              </a:r>
            </a:p>
          </p:txBody>
        </p:sp>
        <p:sp>
          <p:nvSpPr>
            <p:cNvPr id="570" name="ЛЮБЯТ"/>
            <p:cNvSpPr txBox="1"/>
            <p:nvPr/>
          </p:nvSpPr>
          <p:spPr>
            <a:xfrm>
              <a:off x="2965724" y="3101975"/>
              <a:ext cx="4689282" cy="1477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/>
            <a:lstStyle/>
            <a:p>
              <a:pPr>
                <a:defRPr sz="4000" b="1">
                  <a:solidFill>
                    <a:srgbClr val="E86859"/>
                  </a:solidFill>
                </a:defRPr>
              </a:pPr>
              <a:endParaRPr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defRPr sz="3600" b="1" spc="2699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ЛЮБЯТ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4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Shape 54"/>
          <p:cNvSpPr txBox="1">
            <a:spLocks noGrp="1"/>
          </p:cNvSpPr>
          <p:nvPr>
            <p:ph type="title"/>
          </p:nvPr>
        </p:nvSpPr>
        <p:spPr>
          <a:xfrm>
            <a:off x="808825" y="1583799"/>
            <a:ext cx="3920212" cy="1640046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lnSpc>
                <a:spcPct val="100000"/>
              </a:lnSpc>
              <a:spcBef>
                <a:spcPts val="300"/>
              </a:spcBef>
              <a:defRPr sz="54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>
              <a:defRPr sz="4400"/>
            </a:pPr>
            <a:r>
              <a:rPr sz="5400"/>
              <a:t>РЕБУС</a:t>
            </a:r>
          </a:p>
        </p:txBody>
      </p:sp>
      <p:grpSp>
        <p:nvGrpSpPr>
          <p:cNvPr id="88" name="Сгруппировать"/>
          <p:cNvGrpSpPr/>
          <p:nvPr/>
        </p:nvGrpSpPr>
        <p:grpSpPr>
          <a:xfrm>
            <a:off x="4619388" y="590604"/>
            <a:ext cx="4128084" cy="4215766"/>
            <a:chOff x="0" y="0"/>
            <a:chExt cx="4128083" cy="4215764"/>
          </a:xfrm>
        </p:grpSpPr>
        <p:sp>
          <p:nvSpPr>
            <p:cNvPr id="86" name="Кружок"/>
            <p:cNvSpPr/>
            <p:nvPr/>
          </p:nvSpPr>
          <p:spPr>
            <a:xfrm>
              <a:off x="0" y="87681"/>
              <a:ext cx="4128084" cy="412808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87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911" y="0"/>
              <a:ext cx="2992995" cy="4025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0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1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2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3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6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7" name="Shape 54"/>
          <p:cNvSpPr txBox="1">
            <a:spLocks noGrp="1"/>
          </p:cNvSpPr>
          <p:nvPr>
            <p:ph type="title"/>
          </p:nvPr>
        </p:nvSpPr>
        <p:spPr>
          <a:xfrm>
            <a:off x="755719" y="659264"/>
            <a:ext cx="3920212" cy="2495114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lnSpc>
                <a:spcPct val="100000"/>
              </a:lnSpc>
              <a:spcBef>
                <a:spcPts val="300"/>
              </a:spcBef>
              <a:defRPr sz="45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АНАГРАММА</a:t>
            </a:r>
          </a:p>
        </p:txBody>
      </p:sp>
      <p:grpSp>
        <p:nvGrpSpPr>
          <p:cNvPr id="580" name="Сгруппировать"/>
          <p:cNvGrpSpPr/>
          <p:nvPr/>
        </p:nvGrpSpPr>
        <p:grpSpPr>
          <a:xfrm>
            <a:off x="4951911" y="790491"/>
            <a:ext cx="3795561" cy="3876179"/>
            <a:chOff x="0" y="0"/>
            <a:chExt cx="3795560" cy="3876178"/>
          </a:xfrm>
        </p:grpSpPr>
        <p:sp>
          <p:nvSpPr>
            <p:cNvPr id="578" name="Кружок"/>
            <p:cNvSpPr/>
            <p:nvPr/>
          </p:nvSpPr>
          <p:spPr>
            <a:xfrm>
              <a:off x="0" y="80618"/>
              <a:ext cx="3795561" cy="379556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579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831" y="0"/>
              <a:ext cx="2751906" cy="3701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1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2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3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4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85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588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85" y="266700"/>
            <a:ext cx="4855630" cy="4610100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Кружок"/>
          <p:cNvSpPr/>
          <p:nvPr/>
        </p:nvSpPr>
        <p:spPr>
          <a:xfrm>
            <a:off x="-1095078" y="1883248"/>
            <a:ext cx="567136" cy="56713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90" name="Shape 78"/>
          <p:cNvSpPr txBox="1"/>
          <p:nvPr/>
        </p:nvSpPr>
        <p:spPr>
          <a:xfrm>
            <a:off x="-510481" y="1868097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А</a:t>
            </a:r>
          </a:p>
        </p:txBody>
      </p:sp>
      <p:sp>
        <p:nvSpPr>
          <p:cNvPr id="591" name="Shape 78"/>
          <p:cNvSpPr txBox="1"/>
          <p:nvPr/>
        </p:nvSpPr>
        <p:spPr>
          <a:xfrm>
            <a:off x="-510481" y="2727175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</a:t>
            </a:r>
          </a:p>
        </p:txBody>
      </p:sp>
      <p:sp>
        <p:nvSpPr>
          <p:cNvPr id="592" name="Shape 78"/>
          <p:cNvSpPr txBox="1"/>
          <p:nvPr/>
        </p:nvSpPr>
        <p:spPr>
          <a:xfrm>
            <a:off x="-510481" y="3374875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</a:t>
            </a:r>
          </a:p>
        </p:txBody>
      </p:sp>
      <p:sp>
        <p:nvSpPr>
          <p:cNvPr id="593" name="НАЙДИ СЛОВА…"/>
          <p:cNvSpPr txBox="1"/>
          <p:nvPr/>
        </p:nvSpPr>
        <p:spPr>
          <a:xfrm>
            <a:off x="6914312" y="695009"/>
            <a:ext cx="1868419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НАЙДИ</a:t>
            </a:r>
            <a:r>
              <a:rPr lang="ru-RU" dirty="0"/>
              <a:t>ТЕ</a:t>
            </a:r>
            <a:r>
              <a:rPr dirty="0"/>
              <a:t> СЛОВА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В</a:t>
            </a:r>
            <a:r>
              <a:rPr dirty="0"/>
              <a:t> СТРОКЕ: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3, 5, 15, 18, 20, 22</a:t>
            </a:r>
          </a:p>
          <a:p>
            <a:pPr algn="ctr">
              <a:defRPr sz="2300" b="1">
                <a:latin typeface="Proxima Nova"/>
                <a:ea typeface="Proxima Nova"/>
                <a:cs typeface="Proxima Nova"/>
                <a:sym typeface="Proxima Nova"/>
              </a:defRPr>
            </a:pPr>
            <a:endParaRPr dirty="0"/>
          </a:p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В</a:t>
            </a:r>
            <a:r>
              <a:rPr dirty="0"/>
              <a:t> СТОЛБЦЕ: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1, 3, 8, 10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59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785" y="266700"/>
            <a:ext cx="4855630" cy="461010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Кружок"/>
          <p:cNvSpPr/>
          <p:nvPr/>
        </p:nvSpPr>
        <p:spPr>
          <a:xfrm>
            <a:off x="-1095078" y="1883248"/>
            <a:ext cx="567136" cy="56713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98" name="Shape 78"/>
          <p:cNvSpPr txBox="1"/>
          <p:nvPr/>
        </p:nvSpPr>
        <p:spPr>
          <a:xfrm>
            <a:off x="-510481" y="1868097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А</a:t>
            </a:r>
          </a:p>
        </p:txBody>
      </p:sp>
      <p:sp>
        <p:nvSpPr>
          <p:cNvPr id="599" name="Shape 78"/>
          <p:cNvSpPr txBox="1"/>
          <p:nvPr/>
        </p:nvSpPr>
        <p:spPr>
          <a:xfrm>
            <a:off x="-510481" y="2727175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В</a:t>
            </a:r>
          </a:p>
        </p:txBody>
      </p:sp>
      <p:sp>
        <p:nvSpPr>
          <p:cNvPr id="600" name="Shape 78"/>
          <p:cNvSpPr txBox="1"/>
          <p:nvPr/>
        </p:nvSpPr>
        <p:spPr>
          <a:xfrm>
            <a:off x="-510481" y="3374875"/>
            <a:ext cx="442219" cy="5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25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С</a:t>
            </a:r>
          </a:p>
        </p:txBody>
      </p:sp>
      <p:sp>
        <p:nvSpPr>
          <p:cNvPr id="604" name="НАЙДИ СЛОВА…"/>
          <p:cNvSpPr txBox="1"/>
          <p:nvPr/>
        </p:nvSpPr>
        <p:spPr>
          <a:xfrm>
            <a:off x="6914312" y="695009"/>
            <a:ext cx="1868419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НАЙДИ</a:t>
            </a:r>
            <a:r>
              <a:rPr lang="ru-RU" dirty="0"/>
              <a:t>ТЕ</a:t>
            </a:r>
            <a:r>
              <a:rPr dirty="0"/>
              <a:t> СЛОВА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В</a:t>
            </a:r>
            <a:r>
              <a:rPr dirty="0"/>
              <a:t> СТРОКЕ: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3, 5, 15, 18, 20, 22</a:t>
            </a:r>
          </a:p>
          <a:p>
            <a:pPr algn="ctr">
              <a:defRPr sz="2300" b="1">
                <a:latin typeface="Proxima Nova"/>
                <a:ea typeface="Proxima Nova"/>
                <a:cs typeface="Proxima Nova"/>
                <a:sym typeface="Proxima Nova"/>
              </a:defRPr>
            </a:pPr>
            <a:endParaRPr dirty="0"/>
          </a:p>
          <a:p>
            <a:pPr algn="ctr">
              <a:defRPr sz="2300" b="1">
                <a:solidFill>
                  <a:srgbClr val="E86859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 err="1"/>
              <a:t>В</a:t>
            </a:r>
            <a:r>
              <a:rPr dirty="0"/>
              <a:t> СТОЛБЦЕ: </a:t>
            </a:r>
            <a:endParaRPr dirty="0">
              <a:solidFill>
                <a:srgbClr val="FFFFFF"/>
              </a:solidFill>
            </a:endParaRPr>
          </a:p>
          <a:p>
            <a:pPr algn="ctr">
              <a:defRPr sz="23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1, 3, 8, 10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07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8" name="Shape 54"/>
          <p:cNvSpPr txBox="1">
            <a:spLocks noGrp="1"/>
          </p:cNvSpPr>
          <p:nvPr>
            <p:ph type="title"/>
          </p:nvPr>
        </p:nvSpPr>
        <p:spPr>
          <a:xfrm>
            <a:off x="755719" y="1232407"/>
            <a:ext cx="5187880" cy="2495113"/>
          </a:xfrm>
          <a:prstGeom prst="rect">
            <a:avLst/>
          </a:prstGeom>
        </p:spPr>
        <p:txBody>
          <a:bodyPr lIns="91424" tIns="91424" rIns="91424" bIns="91424" anchor="b"/>
          <a:lstStyle>
            <a:lvl1pPr>
              <a:lnSpc>
                <a:spcPct val="100000"/>
              </a:lnSpc>
              <a:spcBef>
                <a:spcPts val="300"/>
              </a:spcBef>
              <a:defRPr sz="37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ПРИЗНАКИ ПОДЛИННОСТИ БАНКНОТ</a:t>
            </a:r>
          </a:p>
        </p:txBody>
      </p:sp>
      <p:grpSp>
        <p:nvGrpSpPr>
          <p:cNvPr id="611" name="Сгруппировать"/>
          <p:cNvGrpSpPr/>
          <p:nvPr/>
        </p:nvGrpSpPr>
        <p:grpSpPr>
          <a:xfrm>
            <a:off x="4951911" y="790491"/>
            <a:ext cx="3795561" cy="3876179"/>
            <a:chOff x="0" y="0"/>
            <a:chExt cx="3795560" cy="3876178"/>
          </a:xfrm>
        </p:grpSpPr>
        <p:sp>
          <p:nvSpPr>
            <p:cNvPr id="609" name="Кружок"/>
            <p:cNvSpPr/>
            <p:nvPr/>
          </p:nvSpPr>
          <p:spPr>
            <a:xfrm>
              <a:off x="0" y="80618"/>
              <a:ext cx="3795561" cy="379556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610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831" y="0"/>
              <a:ext cx="2751906" cy="3701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2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3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4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5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6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19" name="Кружок"/>
          <p:cNvSpPr/>
          <p:nvPr/>
        </p:nvSpPr>
        <p:spPr>
          <a:xfrm>
            <a:off x="-1095078" y="1883248"/>
            <a:ext cx="567136" cy="56713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620" name="Picture 4" descr="Picture 4"/>
          <p:cNvPicPr>
            <a:picLocks noChangeAspect="1"/>
          </p:cNvPicPr>
          <p:nvPr/>
        </p:nvPicPr>
        <p:blipFill>
          <a:blip r:embed="rId2"/>
          <a:srcRect t="2393" b="66414"/>
          <a:stretch>
            <a:fillRect/>
          </a:stretch>
        </p:blipFill>
        <p:spPr>
          <a:xfrm>
            <a:off x="852080" y="1688624"/>
            <a:ext cx="2384884" cy="93977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21" name="Picture 8" descr="Picture 8"/>
          <p:cNvPicPr>
            <a:picLocks noChangeAspect="1"/>
          </p:cNvPicPr>
          <p:nvPr/>
        </p:nvPicPr>
        <p:blipFill>
          <a:blip r:embed="rId3"/>
          <a:srcRect l="4502"/>
          <a:stretch>
            <a:fillRect/>
          </a:stretch>
        </p:blipFill>
        <p:spPr>
          <a:xfrm>
            <a:off x="862240" y="2893599"/>
            <a:ext cx="2385004" cy="119119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2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11" y="1655828"/>
            <a:ext cx="1408662" cy="158911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23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256" y="1657089"/>
            <a:ext cx="718944" cy="2663432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62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638" y="1648134"/>
            <a:ext cx="1425284" cy="188389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625" name="Shape 78"/>
          <p:cNvSpPr txBox="1">
            <a:spLocks noGrp="1"/>
          </p:cNvSpPr>
          <p:nvPr>
            <p:ph type="title"/>
          </p:nvPr>
        </p:nvSpPr>
        <p:spPr>
          <a:xfrm>
            <a:off x="810772" y="509768"/>
            <a:ext cx="1519338" cy="724844"/>
          </a:xfrm>
          <a:prstGeom prst="rect">
            <a:avLst/>
          </a:prstGeom>
        </p:spPr>
        <p:txBody>
          <a:bodyPr anchor="t"/>
          <a:lstStyle/>
          <a:p>
            <a:pPr algn="ctr">
              <a:lnSpc>
                <a:spcPct val="100000"/>
              </a:lnSpc>
              <a:defRPr sz="17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ЗАЩИТНАЯ</a:t>
            </a:r>
            <a:br>
              <a:rPr dirty="0"/>
            </a:br>
            <a:r>
              <a:rPr dirty="0"/>
              <a:t>НИТЬ</a:t>
            </a:r>
          </a:p>
        </p:txBody>
      </p:sp>
      <p:sp>
        <p:nvSpPr>
          <p:cNvPr id="626" name="Shape 78"/>
          <p:cNvSpPr txBox="1"/>
          <p:nvPr/>
        </p:nvSpPr>
        <p:spPr>
          <a:xfrm>
            <a:off x="2350392" y="509768"/>
            <a:ext cx="1519338" cy="72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17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ВОДЯНОЙ</a:t>
            </a:r>
            <a:br>
              <a:rPr dirty="0"/>
            </a:br>
            <a:r>
              <a:rPr dirty="0"/>
              <a:t>ЗНАК</a:t>
            </a:r>
          </a:p>
        </p:txBody>
      </p:sp>
      <p:sp>
        <p:nvSpPr>
          <p:cNvPr id="627" name="Shape 78"/>
          <p:cNvSpPr txBox="1"/>
          <p:nvPr/>
        </p:nvSpPr>
        <p:spPr>
          <a:xfrm>
            <a:off x="3803677" y="522468"/>
            <a:ext cx="1905011" cy="90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7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МЕЛКАЯ ПЕРФОРАЦИЯ</a:t>
            </a:r>
          </a:p>
        </p:txBody>
      </p:sp>
      <p:sp>
        <p:nvSpPr>
          <p:cNvPr id="628" name="Shape 78"/>
          <p:cNvSpPr txBox="1"/>
          <p:nvPr/>
        </p:nvSpPr>
        <p:spPr>
          <a:xfrm>
            <a:off x="5607454" y="509768"/>
            <a:ext cx="1519338" cy="72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7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КИПП-ЭФФЕКТ</a:t>
            </a:r>
          </a:p>
        </p:txBody>
      </p:sp>
      <p:sp>
        <p:nvSpPr>
          <p:cNvPr id="629" name="Shape 78"/>
          <p:cNvSpPr txBox="1"/>
          <p:nvPr/>
        </p:nvSpPr>
        <p:spPr>
          <a:xfrm>
            <a:off x="6966354" y="519370"/>
            <a:ext cx="1905011" cy="90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7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ЗАЩИТНЫЕ ВОЛОКНА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0.53924 0.731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46007 0.108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2882 0.68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3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42 L 0.01597 0.533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2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75 0.576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" grpId="0" animBg="1"/>
      <p:bldP spid="626" grpId="0" animBg="1"/>
      <p:bldP spid="627" grpId="0" animBg="1"/>
      <p:bldP spid="628" grpId="0" animBg="1"/>
      <p:bldP spid="6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61" name="Shape 78"/>
          <p:cNvSpPr txBox="1"/>
          <p:nvPr/>
        </p:nvSpPr>
        <p:spPr>
          <a:xfrm>
            <a:off x="1659681" y="154168"/>
            <a:ext cx="1519338" cy="72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1200" b="1" cap="all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Защитная</a:t>
            </a:r>
            <a:br/>
            <a:r>
              <a:t>нить</a:t>
            </a:r>
          </a:p>
        </p:txBody>
      </p:sp>
      <p:pic>
        <p:nvPicPr>
          <p:cNvPr id="662" name="Рисунок 14" descr="Рисунок 14"/>
          <p:cNvPicPr>
            <a:picLocks noChangeAspect="1"/>
          </p:cNvPicPr>
          <p:nvPr/>
        </p:nvPicPr>
        <p:blipFill>
          <a:blip r:embed="rId2"/>
          <a:srcRect l="7371" t="32334" r="7532" b="19699"/>
          <a:stretch>
            <a:fillRect/>
          </a:stretch>
        </p:blipFill>
        <p:spPr>
          <a:xfrm>
            <a:off x="1268730" y="679450"/>
            <a:ext cx="6744970" cy="3638550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Скругленный прямоугольник 3"/>
          <p:cNvSpPr/>
          <p:nvPr/>
        </p:nvSpPr>
        <p:spPr>
          <a:xfrm>
            <a:off x="2247900" y="781050"/>
            <a:ext cx="342900" cy="3412461"/>
          </a:xfrm>
          <a:prstGeom prst="roundRect">
            <a:avLst>
              <a:gd name="adj" fmla="val 16667"/>
            </a:avLst>
          </a:prstGeom>
          <a:ln w="50800">
            <a:solidFill>
              <a:srgbClr val="0000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4" name="Скругленный прямоугольник 18"/>
          <p:cNvSpPr/>
          <p:nvPr/>
        </p:nvSpPr>
        <p:spPr>
          <a:xfrm>
            <a:off x="1370383" y="2143598"/>
            <a:ext cx="722279" cy="710255"/>
          </a:xfrm>
          <a:prstGeom prst="roundRect">
            <a:avLst>
              <a:gd name="adj" fmla="val 16667"/>
            </a:avLst>
          </a:prstGeom>
          <a:ln w="50800">
            <a:solidFill>
              <a:srgbClr val="0000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Shape 78"/>
          <p:cNvSpPr txBox="1"/>
          <p:nvPr/>
        </p:nvSpPr>
        <p:spPr>
          <a:xfrm>
            <a:off x="-30332" y="2229632"/>
            <a:ext cx="1263346" cy="515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lnSpcReduction="10000"/>
          </a:bodyPr>
          <a:lstStyle>
            <a:lvl1pPr algn="ctr">
              <a:defRPr sz="12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ЗАЩИТНЫЕ ВОЛОКНА</a:t>
            </a:r>
          </a:p>
        </p:txBody>
      </p:sp>
      <p:sp>
        <p:nvSpPr>
          <p:cNvPr id="666" name="Скругленный прямоугольник 7"/>
          <p:cNvSpPr/>
          <p:nvPr/>
        </p:nvSpPr>
        <p:spPr>
          <a:xfrm>
            <a:off x="6565900" y="1701800"/>
            <a:ext cx="1244600" cy="2032000"/>
          </a:xfrm>
          <a:prstGeom prst="roundRect">
            <a:avLst>
              <a:gd name="adj" fmla="val 16667"/>
            </a:avLst>
          </a:prstGeom>
          <a:ln w="50800">
            <a:solidFill>
              <a:srgbClr val="0000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7" name="Скругленный прямоугольник 9"/>
          <p:cNvSpPr/>
          <p:nvPr/>
        </p:nvSpPr>
        <p:spPr>
          <a:xfrm rot="10800000" flipH="1">
            <a:off x="5448300" y="2184400"/>
            <a:ext cx="812800" cy="1035050"/>
          </a:xfrm>
          <a:prstGeom prst="roundRect">
            <a:avLst>
              <a:gd name="adj" fmla="val 16667"/>
            </a:avLst>
          </a:prstGeom>
          <a:ln w="50800">
            <a:solidFill>
              <a:srgbClr val="0000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8" name="Скругленный прямоугольник 11"/>
          <p:cNvSpPr/>
          <p:nvPr/>
        </p:nvSpPr>
        <p:spPr>
          <a:xfrm flipH="1">
            <a:off x="5067300" y="3536950"/>
            <a:ext cx="876300" cy="393700"/>
          </a:xfrm>
          <a:prstGeom prst="roundRect">
            <a:avLst>
              <a:gd name="adj" fmla="val 50000"/>
            </a:avLst>
          </a:prstGeom>
          <a:ln w="50800">
            <a:solidFill>
              <a:srgbClr val="0000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9" name="Shape 78"/>
          <p:cNvSpPr txBox="1"/>
          <p:nvPr/>
        </p:nvSpPr>
        <p:spPr>
          <a:xfrm>
            <a:off x="5943600" y="4380084"/>
            <a:ext cx="1519338" cy="72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МЕЛКАЯ ПЕРФОРАЦИЯ</a:t>
            </a:r>
          </a:p>
        </p:txBody>
      </p:sp>
      <p:sp>
        <p:nvSpPr>
          <p:cNvPr id="670" name="Shape 78"/>
          <p:cNvSpPr txBox="1"/>
          <p:nvPr/>
        </p:nvSpPr>
        <p:spPr>
          <a:xfrm>
            <a:off x="4600687" y="4361394"/>
            <a:ext cx="1519337" cy="72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>
                <a:solidFill>
                  <a:schemeClr val="bg1"/>
                </a:solidFill>
              </a:rPr>
              <a:t>КИПП-</a:t>
            </a:r>
            <a:br>
              <a:rPr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ЭФФЕКТ</a:t>
            </a:r>
          </a:p>
        </p:txBody>
      </p:sp>
      <p:sp>
        <p:nvSpPr>
          <p:cNvPr id="671" name="Shape 78"/>
          <p:cNvSpPr txBox="1"/>
          <p:nvPr/>
        </p:nvSpPr>
        <p:spPr>
          <a:xfrm>
            <a:off x="7821520" y="2339502"/>
            <a:ext cx="1519338" cy="72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1200" b="1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>
                <a:solidFill>
                  <a:schemeClr val="bg1"/>
                </a:solidFill>
              </a:rPr>
              <a:t>ВОДЯНОЙ </a:t>
            </a:r>
            <a:br>
              <a:rPr dirty="0">
                <a:solidFill>
                  <a:schemeClr val="bg1"/>
                </a:solidFill>
              </a:rPr>
            </a:br>
            <a:r>
              <a:rPr dirty="0">
                <a:solidFill>
                  <a:schemeClr val="bg1"/>
                </a:solidFill>
              </a:rPr>
              <a:t>ЗНАК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5360355" y="4037744"/>
            <a:ext cx="0" cy="360000"/>
          </a:xfrm>
          <a:prstGeom prst="straightConnector1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Прямая со стрелкой 4"/>
          <p:cNvCxnSpPr/>
          <p:nvPr/>
        </p:nvCxnSpPr>
        <p:spPr>
          <a:xfrm flipH="1" flipV="1">
            <a:off x="6120024" y="3308279"/>
            <a:ext cx="445876" cy="1071805"/>
          </a:xfrm>
          <a:prstGeom prst="straightConnector1">
            <a:avLst/>
          </a:prstGeom>
          <a:noFill/>
          <a:ln w="38100" cap="flat">
            <a:solidFill>
              <a:srgbClr val="0000FF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0" animBg="1"/>
      <p:bldP spid="664" grpId="0" animBg="1"/>
      <p:bldP spid="666" grpId="0" animBg="1"/>
      <p:bldP spid="667" grpId="0" animBg="1"/>
      <p:bldP spid="6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77" name="Фигура"/>
          <p:cNvSpPr/>
          <p:nvPr/>
        </p:nvSpPr>
        <p:spPr>
          <a:xfrm>
            <a:off x="-807776" y="-52781"/>
            <a:ext cx="5425552" cy="5278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3" y="61"/>
                </a:moveTo>
                <a:lnTo>
                  <a:pt x="21600" y="11122"/>
                </a:lnTo>
                <a:lnTo>
                  <a:pt x="15395" y="21600"/>
                </a:lnTo>
                <a:lnTo>
                  <a:pt x="0" y="21526"/>
                </a:lnTo>
                <a:lnTo>
                  <a:pt x="11" y="0"/>
                </a:lnTo>
                <a:lnTo>
                  <a:pt x="15673" y="6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CBF389B-247F-B145-96C4-E011019DD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2" y="410765"/>
            <a:ext cx="9144000" cy="4321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5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630252" y="2325686"/>
            <a:ext cx="3971380" cy="825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ЧЕЛОВЕК, ОБМАНЫВАЮЩИЙ ДРУГИХ ИЗ КОРЫСТНЫХ ЦЕЛЕЙ</a:t>
            </a:r>
          </a:p>
        </p:txBody>
      </p:sp>
      <p:sp>
        <p:nvSpPr>
          <p:cNvPr id="106" name="Кружок"/>
          <p:cNvSpPr/>
          <p:nvPr/>
        </p:nvSpPr>
        <p:spPr>
          <a:xfrm>
            <a:off x="5031633" y="748807"/>
            <a:ext cx="3645886" cy="364588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7" name="Shape 60"/>
          <p:cNvSpPr txBox="1"/>
          <p:nvPr/>
        </p:nvSpPr>
        <p:spPr>
          <a:xfrm>
            <a:off x="541337" y="453734"/>
            <a:ext cx="446925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>
              <a:defRPr sz="4300">
                <a:solidFill>
                  <a:schemeClr val="accent6">
                    <a:satOff val="-3457"/>
                    <a:lumOff val="13039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dirty="0"/>
              <a:t>РАСШИФРУЙ</a:t>
            </a:r>
            <a:r>
              <a:rPr lang="ru-RU" dirty="0"/>
              <a:t>ТЕ</a:t>
            </a:r>
            <a:r>
              <a:rPr dirty="0"/>
              <a:t/>
            </a:r>
            <a:br>
              <a:rPr dirty="0"/>
            </a:br>
            <a:r>
              <a:rPr dirty="0"/>
              <a:t>РЕБУС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38BE6318-2309-904C-AB03-877669B8DE7B}"/>
              </a:ext>
            </a:extLst>
          </p:cNvPr>
          <p:cNvGrpSpPr/>
          <p:nvPr/>
        </p:nvGrpSpPr>
        <p:grpSpPr>
          <a:xfrm>
            <a:off x="647700" y="3120762"/>
            <a:ext cx="3737620" cy="1527311"/>
            <a:chOff x="647700" y="3120762"/>
            <a:chExt cx="3737620" cy="1527311"/>
          </a:xfrm>
        </p:grpSpPr>
        <p:sp>
          <p:nvSpPr>
            <p:cNvPr id="108" name="Shape 60"/>
            <p:cNvSpPr txBox="1"/>
            <p:nvPr/>
          </p:nvSpPr>
          <p:spPr>
            <a:xfrm>
              <a:off x="922987" y="3120762"/>
              <a:ext cx="1907997" cy="9381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normAutofit/>
            </a:bodyPr>
            <a:lstStyle>
              <a:lvl1pPr>
                <a:defRPr sz="3300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Light"/>
                  <a:ea typeface="Proxima Nova Light"/>
                  <a:cs typeface="Proxima Nova Light"/>
                  <a:sym typeface="Proxima Nova Light"/>
                </a:defRPr>
              </a:lvl1pPr>
            </a:lstStyle>
            <a:p>
              <a:r>
                <a:rPr dirty="0" err="1"/>
                <a:t>Ответ</a:t>
              </a:r>
              <a:r>
                <a:rPr dirty="0"/>
                <a:t> </a:t>
              </a:r>
            </a:p>
          </p:txBody>
        </p:sp>
        <p:sp>
          <p:nvSpPr>
            <p:cNvPr id="109" name="Прямоугольник"/>
            <p:cNvSpPr/>
            <p:nvPr/>
          </p:nvSpPr>
          <p:spPr>
            <a:xfrm>
              <a:off x="647700" y="3203312"/>
              <a:ext cx="2009478" cy="567135"/>
            </a:xfrm>
            <a:prstGeom prst="rect">
              <a:avLst/>
            </a:prstGeom>
            <a:ln w="12700">
              <a:solidFill>
                <a:schemeClr val="accent6"/>
              </a:solidFill>
              <a:miter/>
            </a:ln>
          </p:spPr>
          <p:txBody>
            <a:bodyPr lIns="45719" rIns="45719" anchor="ctr"/>
            <a:lstStyle/>
            <a:p>
              <a:endParaRPr/>
            </a:p>
          </p:txBody>
        </p:sp>
        <p:sp>
          <p:nvSpPr>
            <p:cNvPr id="110" name="Подзаголовок 2"/>
            <p:cNvSpPr txBox="1"/>
            <p:nvPr/>
          </p:nvSpPr>
          <p:spPr>
            <a:xfrm>
              <a:off x="960452" y="3822814"/>
              <a:ext cx="3310980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defRPr sz="3700" b="1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t>МОШЕННИК</a:t>
              </a:r>
            </a:p>
          </p:txBody>
        </p:sp>
        <p:sp>
          <p:nvSpPr>
            <p:cNvPr id="111" name="Прямоугольник"/>
            <p:cNvSpPr/>
            <p:nvPr/>
          </p:nvSpPr>
          <p:spPr>
            <a:xfrm>
              <a:off x="647700" y="3203312"/>
              <a:ext cx="3737620" cy="1410445"/>
            </a:xfrm>
            <a:prstGeom prst="rect">
              <a:avLst/>
            </a:prstGeom>
            <a:ln w="12700">
              <a:solidFill>
                <a:schemeClr val="accent6"/>
              </a:solidFill>
              <a:miter/>
            </a:ln>
          </p:spPr>
          <p:txBody>
            <a:bodyPr lIns="45719" rIns="45719" anchor="ctr"/>
            <a:lstStyle/>
            <a:p>
              <a:endParaRPr/>
            </a:p>
          </p:txBody>
        </p:sp>
      </p:grpSp>
      <p:pic>
        <p:nvPicPr>
          <p:cNvPr id="112" name="Изображение" descr="Изображение"/>
          <p:cNvPicPr>
            <a:picLocks noChangeAspect="1"/>
          </p:cNvPicPr>
          <p:nvPr/>
        </p:nvPicPr>
        <p:blipFill>
          <a:blip r:embed="rId2"/>
          <a:srcRect l="9811" t="18675" r="4241" b="18675"/>
          <a:stretch>
            <a:fillRect/>
          </a:stretch>
        </p:blipFill>
        <p:spPr>
          <a:xfrm>
            <a:off x="5333762" y="2012034"/>
            <a:ext cx="888831" cy="916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Изображение" descr="Изображение"/>
          <p:cNvPicPr>
            <a:picLocks noChangeAspect="1"/>
          </p:cNvPicPr>
          <p:nvPr/>
        </p:nvPicPr>
        <p:blipFill>
          <a:blip r:embed="rId3"/>
          <a:srcRect r="7843"/>
          <a:stretch>
            <a:fillRect/>
          </a:stretch>
        </p:blipFill>
        <p:spPr>
          <a:xfrm>
            <a:off x="6633136" y="2026718"/>
            <a:ext cx="1748699" cy="142314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60"/>
          <p:cNvSpPr txBox="1"/>
          <p:nvPr/>
        </p:nvSpPr>
        <p:spPr>
          <a:xfrm>
            <a:off x="6243637" y="2117434"/>
            <a:ext cx="523847" cy="124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4300">
                <a:solidFill>
                  <a:schemeClr val="accent6">
                    <a:satOff val="-3457"/>
                    <a:lumOff val="13039"/>
                  </a:schemeClr>
                </a:solidFill>
                <a:latin typeface="Proxima Nova Black"/>
                <a:ea typeface="Proxima Nova Black"/>
                <a:cs typeface="Proxima Nova Black"/>
                <a:sym typeface="Proxima Nova Black"/>
              </a:defRPr>
            </a:lvl1pPr>
          </a:lstStyle>
          <a:p>
            <a:r>
              <a:t>+</a:t>
            </a:r>
          </a:p>
        </p:txBody>
      </p:sp>
      <p:sp>
        <p:nvSpPr>
          <p:cNvPr id="115" name="Shape 60"/>
          <p:cNvSpPr txBox="1"/>
          <p:nvPr/>
        </p:nvSpPr>
        <p:spPr>
          <a:xfrm>
            <a:off x="6980294" y="1558634"/>
            <a:ext cx="1748632" cy="124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>
              <a:defRPr sz="4300">
                <a:solidFill>
                  <a:schemeClr val="accent6">
                    <a:satOff val="-3457"/>
                    <a:lumOff val="13039"/>
                  </a:schemeClr>
                </a:solidFill>
                <a:latin typeface="Proxima Nova Black"/>
                <a:ea typeface="Proxima Nova Black"/>
                <a:cs typeface="Proxima Nova Black"/>
                <a:sym typeface="Proxima Nova Black"/>
              </a:defRPr>
            </a:lvl1pPr>
          </a:lstStyle>
          <a:p>
            <a:r>
              <a:t>й-н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Прямоугольник"/>
          <p:cNvSpPr/>
          <p:nvPr/>
        </p:nvSpPr>
        <p:spPr>
          <a:xfrm>
            <a:off x="0" y="-6350"/>
            <a:ext cx="9144000" cy="51562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8" name="Фигура"/>
          <p:cNvSpPr/>
          <p:nvPr/>
        </p:nvSpPr>
        <p:spPr>
          <a:xfrm>
            <a:off x="-16992" y="3739257"/>
            <a:ext cx="9177984" cy="2800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45"/>
                </a:moveTo>
                <a:lnTo>
                  <a:pt x="21600" y="0"/>
                </a:lnTo>
                <a:lnTo>
                  <a:pt x="21534" y="21600"/>
                </a:lnTo>
                <a:lnTo>
                  <a:pt x="17" y="21556"/>
                </a:lnTo>
                <a:lnTo>
                  <a:pt x="0" y="10845"/>
                </a:lnTo>
                <a:close/>
              </a:path>
            </a:pathLst>
          </a:custGeom>
          <a:solidFill>
            <a:srgbClr val="369A2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Shape 54"/>
          <p:cNvSpPr txBox="1">
            <a:spLocks noGrp="1"/>
          </p:cNvSpPr>
          <p:nvPr>
            <p:ph type="title"/>
          </p:nvPr>
        </p:nvSpPr>
        <p:spPr>
          <a:xfrm>
            <a:off x="770725" y="1304399"/>
            <a:ext cx="3920212" cy="1640046"/>
          </a:xfrm>
          <a:prstGeom prst="rect">
            <a:avLst/>
          </a:prstGeom>
        </p:spPr>
        <p:txBody>
          <a:bodyPr lIns="91424" tIns="91424" rIns="91424" bIns="91424" anchor="b"/>
          <a:lstStyle>
            <a:lvl1pPr defTabSz="713231">
              <a:lnSpc>
                <a:spcPct val="100000"/>
              </a:lnSpc>
              <a:spcBef>
                <a:spcPts val="200"/>
              </a:spcBef>
              <a:defRPr sz="468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>
              <a:defRPr sz="3432"/>
            </a:pPr>
            <a:r>
              <a:rPr sz="4680"/>
              <a:t>ВИКТОРИНА</a:t>
            </a:r>
          </a:p>
        </p:txBody>
      </p:sp>
      <p:grpSp>
        <p:nvGrpSpPr>
          <p:cNvPr id="122" name="Сгруппировать"/>
          <p:cNvGrpSpPr/>
          <p:nvPr/>
        </p:nvGrpSpPr>
        <p:grpSpPr>
          <a:xfrm>
            <a:off x="4812224" y="696748"/>
            <a:ext cx="3920212" cy="4003478"/>
            <a:chOff x="0" y="0"/>
            <a:chExt cx="3920211" cy="4003476"/>
          </a:xfrm>
        </p:grpSpPr>
        <p:sp>
          <p:nvSpPr>
            <p:cNvPr id="120" name="Кружок"/>
            <p:cNvSpPr/>
            <p:nvPr/>
          </p:nvSpPr>
          <p:spPr>
            <a:xfrm>
              <a:off x="0" y="83266"/>
              <a:ext cx="3920212" cy="392021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Рисунок 7" descr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356" y="0"/>
              <a:ext cx="2842281" cy="3823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" name="Кружок"/>
          <p:cNvSpPr/>
          <p:nvPr/>
        </p:nvSpPr>
        <p:spPr>
          <a:xfrm>
            <a:off x="5067300" y="323211"/>
            <a:ext cx="897459" cy="89745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4" name="Кружок"/>
          <p:cNvSpPr/>
          <p:nvPr/>
        </p:nvSpPr>
        <p:spPr>
          <a:xfrm>
            <a:off x="4272791" y="220549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5" name="Кружок"/>
          <p:cNvSpPr/>
          <p:nvPr/>
        </p:nvSpPr>
        <p:spPr>
          <a:xfrm>
            <a:off x="7836410" y="548749"/>
            <a:ext cx="1640046" cy="164004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6" name="Кружок"/>
          <p:cNvSpPr/>
          <p:nvPr/>
        </p:nvSpPr>
        <p:spPr>
          <a:xfrm>
            <a:off x="8604839" y="4065114"/>
            <a:ext cx="763588" cy="76358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7" name="Кружок"/>
          <p:cNvSpPr/>
          <p:nvPr/>
        </p:nvSpPr>
        <p:spPr>
          <a:xfrm>
            <a:off x="2683316" y="4293785"/>
            <a:ext cx="598417" cy="5984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9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744552" y="3113932"/>
            <a:ext cx="2322711" cy="82525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ПОРЕКОМЕНДУЮ ССЫЛКУ ДРУГУ</a:t>
            </a:r>
            <a:r>
              <a:rPr lang="ru-RU" dirty="0"/>
              <a:t> </a:t>
            </a:r>
            <a:r>
              <a:rPr dirty="0"/>
              <a:t>— НА СЛУЧАЙ, ЕСЛИ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НЕГО ВОЗНИКНУТ ПРОБЛЕМЫ </a:t>
            </a:r>
            <a:r>
              <a:rPr dirty="0" err="1"/>
              <a:t>С</a:t>
            </a:r>
            <a:r>
              <a:rPr dirty="0"/>
              <a:t> КАРТОЙ</a:t>
            </a:r>
          </a:p>
        </p:txBody>
      </p:sp>
      <p:sp>
        <p:nvSpPr>
          <p:cNvPr id="140" name="Shape 60"/>
          <p:cNvSpPr txBox="1"/>
          <p:nvPr/>
        </p:nvSpPr>
        <p:spPr>
          <a:xfrm>
            <a:off x="109537" y="453734"/>
            <a:ext cx="9258301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ВАМ ПРИШЛО ПИСЬМО НА ЭЛЕКТРОННУЮ ПОЧТУ: </a:t>
            </a:r>
            <a:br>
              <a:rPr dirty="0"/>
            </a:br>
            <a:r>
              <a:rPr dirty="0"/>
              <a:t>«ВАША БАНКОВСКАЯ КАРТА ЗАБЛОКИРОВАНА. </a:t>
            </a:r>
            <a:br>
              <a:rPr dirty="0"/>
            </a:br>
            <a:r>
              <a:rPr dirty="0"/>
              <a:t>ДЛЯ РАЗБЛОКИРОВКИ ПРОЙДИТЕ ПО ССЫЛКЕ, </a:t>
            </a:r>
            <a:br>
              <a:rPr dirty="0"/>
            </a:br>
            <a:r>
              <a:rPr dirty="0"/>
              <a:t>ВВЕДИТЕ НОМЕР КАРТЫ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Е</a:t>
            </a:r>
            <a:r>
              <a:rPr lang="ru-RU" dirty="0"/>
              <a:t>Е</a:t>
            </a:r>
            <a:r>
              <a:rPr dirty="0"/>
              <a:t> PIN-КОД». ВАШИ ДЕЙСТВИЯ?</a:t>
            </a:r>
          </a:p>
        </p:txBody>
      </p:sp>
      <p:sp>
        <p:nvSpPr>
          <p:cNvPr id="141" name="Подзаголовок 2"/>
          <p:cNvSpPr txBox="1"/>
          <p:nvPr/>
        </p:nvSpPr>
        <p:spPr>
          <a:xfrm>
            <a:off x="3488432" y="3113932"/>
            <a:ext cx="2322711" cy="825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ПЕРЕЙДУ ПО ССЫЛКЕ </a:t>
            </a:r>
            <a:r>
              <a:rPr lang="ru-RU" dirty="0"/>
              <a:t/>
            </a:r>
            <a:br>
              <a:rPr lang="ru-RU" dirty="0"/>
            </a:br>
            <a:r>
              <a:rPr dirty="0" err="1"/>
              <a:t>И</a:t>
            </a:r>
            <a:r>
              <a:rPr dirty="0"/>
              <a:t> ВВЕДУ ДАННЫЕ</a:t>
            </a:r>
          </a:p>
        </p:txBody>
      </p:sp>
      <p:sp>
        <p:nvSpPr>
          <p:cNvPr id="142" name="Подзаголовок 4"/>
          <p:cNvSpPr txBox="1"/>
          <p:nvPr/>
        </p:nvSpPr>
        <p:spPr>
          <a:xfrm>
            <a:off x="1691991" y="2373683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1</a:t>
            </a:r>
          </a:p>
        </p:txBody>
      </p:sp>
      <p:sp>
        <p:nvSpPr>
          <p:cNvPr id="143" name="Подзаголовок 4"/>
          <p:cNvSpPr txBox="1"/>
          <p:nvPr/>
        </p:nvSpPr>
        <p:spPr>
          <a:xfrm>
            <a:off x="4460093" y="2373683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2</a:t>
            </a:r>
          </a:p>
        </p:txBody>
      </p:sp>
      <p:sp>
        <p:nvSpPr>
          <p:cNvPr id="147" name="Подзаголовок 2"/>
          <p:cNvSpPr txBox="1"/>
          <p:nvPr/>
        </p:nvSpPr>
        <p:spPr>
          <a:xfrm>
            <a:off x="6372012" y="3113932"/>
            <a:ext cx="2322711" cy="123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НЕ БУДУ ПЕРЕХОДИТЬ ПО ССЫЛКЕ </a:t>
            </a:r>
            <a:r>
              <a:rPr dirty="0" err="1">
                <a:solidFill>
                  <a:schemeClr val="bg1"/>
                </a:solidFill>
              </a:rPr>
              <a:t>И</a:t>
            </a:r>
            <a:r>
              <a:rPr dirty="0">
                <a:solidFill>
                  <a:schemeClr val="bg1"/>
                </a:solidFill>
              </a:rPr>
              <a:t> ВВОДИТЬ СВОИ ДАННЫЕ. ПОЗВОНЮ </a:t>
            </a:r>
            <a:r>
              <a:rPr dirty="0" err="1">
                <a:solidFill>
                  <a:schemeClr val="bg1"/>
                </a:solidFill>
              </a:rPr>
              <a:t>В</a:t>
            </a:r>
            <a:r>
              <a:rPr dirty="0">
                <a:solidFill>
                  <a:schemeClr val="bg1"/>
                </a:solidFill>
              </a:rPr>
              <a:t> БАНК </a:t>
            </a:r>
            <a:r>
              <a:rPr dirty="0" err="1">
                <a:solidFill>
                  <a:schemeClr val="bg1"/>
                </a:solidFill>
              </a:rPr>
              <a:t>И</a:t>
            </a:r>
            <a:r>
              <a:rPr dirty="0">
                <a:solidFill>
                  <a:schemeClr val="bg1"/>
                </a:solidFill>
              </a:rPr>
              <a:t> ПОПРОБУЮ РАЗОБРАТЬСЯ </a:t>
            </a:r>
            <a:r>
              <a:rPr dirty="0" err="1">
                <a:solidFill>
                  <a:schemeClr val="bg1"/>
                </a:solidFill>
              </a:rPr>
              <a:t>В</a:t>
            </a:r>
            <a:r>
              <a:rPr dirty="0">
                <a:solidFill>
                  <a:schemeClr val="bg1"/>
                </a:solidFill>
              </a:rPr>
              <a:t> СИТУАЦИИ</a:t>
            </a:r>
          </a:p>
        </p:txBody>
      </p:sp>
      <p:sp>
        <p:nvSpPr>
          <p:cNvPr id="148" name="Подзаголовок 4"/>
          <p:cNvSpPr txBox="1"/>
          <p:nvPr/>
        </p:nvSpPr>
        <p:spPr>
          <a:xfrm>
            <a:off x="7367895" y="2373683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3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E4599300-FCBA-1E43-8B56-B7CA9008BAC7}"/>
              </a:ext>
            </a:extLst>
          </p:cNvPr>
          <p:cNvSpPr txBox="1"/>
          <p:nvPr/>
        </p:nvSpPr>
        <p:spPr>
          <a:xfrm>
            <a:off x="6372012" y="3113932"/>
            <a:ext cx="2322711" cy="123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НЕ БУДУ ПЕРЕХОДИТЬ ПО ССЫЛКЕ </a:t>
            </a:r>
            <a:r>
              <a:rPr dirty="0" err="1"/>
              <a:t>И</a:t>
            </a:r>
            <a:r>
              <a:rPr dirty="0"/>
              <a:t> ВВОДИТЬ СВОИ ДАННЫЕ. ПОЗВОНЮ </a:t>
            </a:r>
            <a:r>
              <a:rPr dirty="0" err="1"/>
              <a:t>В</a:t>
            </a:r>
            <a:r>
              <a:rPr dirty="0"/>
              <a:t> БАНК </a:t>
            </a:r>
            <a:r>
              <a:rPr dirty="0" err="1"/>
              <a:t>И</a:t>
            </a:r>
            <a:r>
              <a:rPr dirty="0"/>
              <a:t> ПОПРОБУЮ РАЗОБРАТЬСЯ </a:t>
            </a:r>
            <a:r>
              <a:rPr dirty="0" err="1"/>
              <a:t>В</a:t>
            </a:r>
            <a:r>
              <a:rPr dirty="0"/>
              <a:t> СИТУАЦИИ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0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604852" y="3131350"/>
            <a:ext cx="2322711" cy="82525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ЦЕНЫ НА БИЛЕТЫ</a:t>
            </a:r>
          </a:p>
        </p:txBody>
      </p:sp>
      <p:sp>
        <p:nvSpPr>
          <p:cNvPr id="161" name="Shape 60"/>
          <p:cNvSpPr txBox="1"/>
          <p:nvPr/>
        </p:nvSpPr>
        <p:spPr>
          <a:xfrm>
            <a:off x="14736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ВЫ ИЩ</a:t>
            </a:r>
            <a:r>
              <a:rPr lang="ru-RU" dirty="0"/>
              <a:t>Е</a:t>
            </a:r>
            <a:r>
              <a:rPr dirty="0"/>
              <a:t>ТЕ САЙТ, ГДЕ МОЖНО КУПИТЬ БИЛЕТЫ НА САМОЛ</a:t>
            </a:r>
            <a:r>
              <a:rPr lang="ru-RU" dirty="0"/>
              <a:t>Е</a:t>
            </a:r>
            <a:r>
              <a:rPr dirty="0" err="1"/>
              <a:t>Т</a:t>
            </a:r>
            <a:r>
              <a:rPr dirty="0"/>
              <a:t>. НА ЧТО НУЖНО ОБРАТИТЬ ВНИМАНИЕ ПРИ ВЫБОРЕ ТАКОГО СЕРВИСА?</a:t>
            </a:r>
          </a:p>
        </p:txBody>
      </p:sp>
      <p:sp>
        <p:nvSpPr>
          <p:cNvPr id="163" name="Подзаголовок 2"/>
          <p:cNvSpPr txBox="1"/>
          <p:nvPr/>
        </p:nvSpPr>
        <p:spPr>
          <a:xfrm>
            <a:off x="6372012" y="3131350"/>
            <a:ext cx="2322711" cy="123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ОТЗЫВЫ ПОЛЬЗОВАТЕЛЕЙ НА САМОМ САЙТЕ</a:t>
            </a:r>
          </a:p>
        </p:txBody>
      </p:sp>
      <p:sp>
        <p:nvSpPr>
          <p:cNvPr id="164" name="Подзаголовок 4"/>
          <p:cNvSpPr txBox="1"/>
          <p:nvPr/>
        </p:nvSpPr>
        <p:spPr>
          <a:xfrm>
            <a:off x="1552291" y="2391101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1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29680D9-DA34-5F43-990B-FD45CD4D7D3E}"/>
              </a:ext>
            </a:extLst>
          </p:cNvPr>
          <p:cNvGrpSpPr/>
          <p:nvPr/>
        </p:nvGrpSpPr>
        <p:grpSpPr>
          <a:xfrm>
            <a:off x="3488432" y="2391101"/>
            <a:ext cx="2322711" cy="1565508"/>
            <a:chOff x="3488432" y="2391101"/>
            <a:chExt cx="2322711" cy="1565508"/>
          </a:xfrm>
        </p:grpSpPr>
        <p:sp>
          <p:nvSpPr>
            <p:cNvPr id="162" name="Подзаголовок 2"/>
            <p:cNvSpPr txBox="1"/>
            <p:nvPr/>
          </p:nvSpPr>
          <p:spPr>
            <a:xfrm>
              <a:off x="3488432" y="3131350"/>
              <a:ext cx="2322711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ОТЗЫВЫ ПОЛЬЗОВАТЕЛЕЙ, РАЗМЕЩЕННЫЕ НА ДРУГИХ РЕСУРСАХ</a:t>
              </a:r>
            </a:p>
          </p:txBody>
        </p:sp>
        <p:sp>
          <p:nvSpPr>
            <p:cNvPr id="165" name="Подзаголовок 4"/>
            <p:cNvSpPr txBox="1"/>
            <p:nvPr/>
          </p:nvSpPr>
          <p:spPr>
            <a:xfrm>
              <a:off x="4460093" y="2391101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66" name="Подзаголовок 4"/>
          <p:cNvSpPr txBox="1"/>
          <p:nvPr/>
        </p:nvSpPr>
        <p:spPr>
          <a:xfrm>
            <a:off x="7367895" y="2391101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3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E92130-71DD-EF4E-9B2E-B1D3F56788E3}"/>
              </a:ext>
            </a:extLst>
          </p:cNvPr>
          <p:cNvGrpSpPr/>
          <p:nvPr/>
        </p:nvGrpSpPr>
        <p:grpSpPr>
          <a:xfrm>
            <a:off x="3488431" y="2391101"/>
            <a:ext cx="2322711" cy="1565508"/>
            <a:chOff x="3488432" y="2391101"/>
            <a:chExt cx="2322711" cy="1565508"/>
          </a:xfrm>
        </p:grpSpPr>
        <p:sp>
          <p:nvSpPr>
            <p:cNvPr id="15" name="Подзаголовок 2">
              <a:extLst>
                <a:ext uri="{FF2B5EF4-FFF2-40B4-BE49-F238E27FC236}">
                  <a16:creationId xmlns:a16="http://schemas.microsoft.com/office/drawing/2014/main" xmlns="" id="{0A45BB5E-B93D-DB49-A863-B74C76E15D18}"/>
                </a:ext>
              </a:extLst>
            </p:cNvPr>
            <p:cNvSpPr txBox="1"/>
            <p:nvPr/>
          </p:nvSpPr>
          <p:spPr>
            <a:xfrm>
              <a:off x="3488432" y="3131350"/>
              <a:ext cx="2322711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dirty="0"/>
                <a:t>ОТЗЫВЫ ПОЛЬЗОВАТЕЛЕЙ, РАЗМЕЩЕННЫЕ НА ДРУГИХ РЕСУРСАХ</a:t>
              </a:r>
            </a:p>
          </p:txBody>
        </p:sp>
        <p:sp>
          <p:nvSpPr>
            <p:cNvPr id="16" name="Подзаголовок 4">
              <a:extLst>
                <a:ext uri="{FF2B5EF4-FFF2-40B4-BE49-F238E27FC236}">
                  <a16:creationId xmlns:a16="http://schemas.microsoft.com/office/drawing/2014/main" xmlns="" id="{65C05A29-4EBC-294F-B72E-411B1EC160DA}"/>
                </a:ext>
              </a:extLst>
            </p:cNvPr>
            <p:cNvSpPr txBox="1"/>
            <p:nvPr/>
          </p:nvSpPr>
          <p:spPr>
            <a:xfrm>
              <a:off x="4460093" y="2391101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1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604852" y="3140059"/>
            <a:ext cx="2322711" cy="82525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algn="ctr" defTabSz="90525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18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НИЧЕГО НЕ БУДУ ДЕЛАТЬ. СКОРЕЕ ВСЕГО, ЭТО ОШИБКА. БАНК САМ РАЗБЕРЕТСЯ </a:t>
            </a:r>
            <a:br>
              <a:rPr dirty="0"/>
            </a:br>
            <a:r>
              <a:rPr dirty="0" err="1"/>
              <a:t>И</a:t>
            </a:r>
            <a:r>
              <a:rPr dirty="0"/>
              <a:t> ВЕРНЕТ ДЕНЬГИ</a:t>
            </a:r>
          </a:p>
        </p:txBody>
      </p:sp>
      <p:sp>
        <p:nvSpPr>
          <p:cNvPr id="182" name="Shape 60"/>
          <p:cNvSpPr txBox="1"/>
          <p:nvPr/>
        </p:nvSpPr>
        <p:spPr>
          <a:xfrm>
            <a:off x="14736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БАНК ПРИСЛАЛ ВАМ СМС-УВЕДОМЛЕНИЕ, ЧТО С ВАШЕЙ КАРТЫ СНЯТЫ ДЕНЬГИ. ПРИ ЭТОМ ВЫ САМИ НИЧЕГО НЕ СНИМАЛИ. </a:t>
            </a:r>
            <a:endParaRPr>
              <a:solidFill>
                <a:srgbClr val="FFFFFF"/>
              </a:solidFill>
            </a:endParaRPr>
          </a:p>
          <a:p>
            <a:pPr algn="ctr">
              <a:defRPr sz="18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ВАШИ ДЕЙСТВИЯ?</a:t>
            </a:r>
          </a:p>
        </p:txBody>
      </p:sp>
      <p:sp>
        <p:nvSpPr>
          <p:cNvPr id="183" name="Подзаголовок 2"/>
          <p:cNvSpPr txBox="1"/>
          <p:nvPr/>
        </p:nvSpPr>
        <p:spPr>
          <a:xfrm>
            <a:off x="3488432" y="3140059"/>
            <a:ext cx="2322711" cy="825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12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>
                <a:solidFill>
                  <a:schemeClr val="bg1"/>
                </a:solidFill>
              </a:rPr>
              <a:t>НЕМЕДЛЕННО ПОЗВОНЮ </a:t>
            </a:r>
            <a:br>
              <a:rPr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В</a:t>
            </a:r>
            <a:r>
              <a:rPr dirty="0">
                <a:solidFill>
                  <a:schemeClr val="bg1"/>
                </a:solidFill>
              </a:rPr>
              <a:t> БАНК </a:t>
            </a:r>
            <a:r>
              <a:rPr dirty="0" err="1">
                <a:solidFill>
                  <a:schemeClr val="bg1"/>
                </a:solidFill>
              </a:rPr>
              <a:t>И</a:t>
            </a:r>
            <a:r>
              <a:rPr dirty="0">
                <a:solidFill>
                  <a:schemeClr val="bg1"/>
                </a:solidFill>
              </a:rPr>
              <a:t> ЗАБЛОКИРУЮ КАРТУ</a:t>
            </a:r>
          </a:p>
        </p:txBody>
      </p:sp>
      <p:sp>
        <p:nvSpPr>
          <p:cNvPr id="184" name="Подзаголовок 2"/>
          <p:cNvSpPr txBox="1"/>
          <p:nvPr/>
        </p:nvSpPr>
        <p:spPr>
          <a:xfrm>
            <a:off x="6372012" y="3140059"/>
            <a:ext cx="2322711" cy="123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НАПИШУ ПИСЬМО В БАНК </a:t>
            </a:r>
            <a:br/>
            <a:r>
              <a:t>С ПОДРОБНЫМ ОПИСАНИЕМ ПРОБЛЕМЫ И СКРИНШОТОМ СМС</a:t>
            </a:r>
          </a:p>
        </p:txBody>
      </p:sp>
      <p:sp>
        <p:nvSpPr>
          <p:cNvPr id="185" name="Подзаголовок 4"/>
          <p:cNvSpPr txBox="1"/>
          <p:nvPr/>
        </p:nvSpPr>
        <p:spPr>
          <a:xfrm>
            <a:off x="1552291" y="2399810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1</a:t>
            </a:r>
          </a:p>
        </p:txBody>
      </p:sp>
      <p:sp>
        <p:nvSpPr>
          <p:cNvPr id="186" name="Подзаголовок 4"/>
          <p:cNvSpPr txBox="1"/>
          <p:nvPr/>
        </p:nvSpPr>
        <p:spPr>
          <a:xfrm>
            <a:off x="4460093" y="2399810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7" name="Подзаголовок 4"/>
          <p:cNvSpPr txBox="1"/>
          <p:nvPr/>
        </p:nvSpPr>
        <p:spPr>
          <a:xfrm>
            <a:off x="7367895" y="2399810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3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65F9DD14-AE69-6C41-B55A-81F7DC110B26}"/>
              </a:ext>
            </a:extLst>
          </p:cNvPr>
          <p:cNvGrpSpPr/>
          <p:nvPr/>
        </p:nvGrpSpPr>
        <p:grpSpPr>
          <a:xfrm>
            <a:off x="3488432" y="2399810"/>
            <a:ext cx="2322711" cy="1565508"/>
            <a:chOff x="3484775" y="2399810"/>
            <a:chExt cx="2322711" cy="1565508"/>
          </a:xfrm>
        </p:grpSpPr>
        <p:sp>
          <p:nvSpPr>
            <p:cNvPr id="13" name="Подзаголовок 2">
              <a:extLst>
                <a:ext uri="{FF2B5EF4-FFF2-40B4-BE49-F238E27FC236}">
                  <a16:creationId xmlns:a16="http://schemas.microsoft.com/office/drawing/2014/main" xmlns="" id="{22B46406-9512-BA46-9987-F816344832EA}"/>
                </a:ext>
              </a:extLst>
            </p:cNvPr>
            <p:cNvSpPr txBox="1"/>
            <p:nvPr/>
          </p:nvSpPr>
          <p:spPr>
            <a:xfrm>
              <a:off x="3484775" y="3140059"/>
              <a:ext cx="2322711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/>
            <a:p>
              <a: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dirty="0"/>
                <a:t>НЕМЕДЛЕННО ПОЗВОНЮ </a:t>
              </a:r>
              <a:br>
                <a:rPr dirty="0"/>
              </a:br>
              <a:r>
                <a:rPr dirty="0" err="1"/>
                <a:t>В</a:t>
              </a:r>
              <a:r>
                <a:rPr dirty="0"/>
                <a:t> БАНК </a:t>
              </a:r>
              <a:r>
                <a:rPr dirty="0" err="1"/>
                <a:t>И</a:t>
              </a:r>
              <a:r>
                <a:rPr dirty="0"/>
                <a:t> ЗАБЛОКИРУЮ КАРТУ</a:t>
              </a:r>
            </a:p>
          </p:txBody>
        </p:sp>
        <p:sp>
          <p:nvSpPr>
            <p:cNvPr id="14" name="Подзаголовок 4">
              <a:extLst>
                <a:ext uri="{FF2B5EF4-FFF2-40B4-BE49-F238E27FC236}">
                  <a16:creationId xmlns:a16="http://schemas.microsoft.com/office/drawing/2014/main" xmlns="" id="{8EAF719C-B70E-854A-9C0E-80A41DBC809C}"/>
                </a:ext>
              </a:extLst>
            </p:cNvPr>
            <p:cNvSpPr txBox="1"/>
            <p:nvPr/>
          </p:nvSpPr>
          <p:spPr>
            <a:xfrm>
              <a:off x="4456436" y="2399810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2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604852" y="3121254"/>
            <a:ext cx="2322711" cy="82525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ТРИ ЦИФРЫ НА ОБРАТНОЙ СТОРОНЕ КАРТЫ (CVC-КОД)</a:t>
            </a:r>
          </a:p>
        </p:txBody>
      </p:sp>
      <p:sp>
        <p:nvSpPr>
          <p:cNvPr id="203" name="Shape 60"/>
          <p:cNvSpPr txBox="1"/>
          <p:nvPr/>
        </p:nvSpPr>
        <p:spPr>
          <a:xfrm>
            <a:off x="14736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ЧТО НЕЛЬЗЯ СООБЩАТЬ ДРУГИМ О СВОЕЙ БАНКОВСКОЙ КАРТЕ?</a:t>
            </a:r>
          </a:p>
        </p:txBody>
      </p:sp>
      <p:sp>
        <p:nvSpPr>
          <p:cNvPr id="204" name="Подзаголовок 2"/>
          <p:cNvSpPr txBox="1"/>
          <p:nvPr/>
        </p:nvSpPr>
        <p:spPr>
          <a:xfrm>
            <a:off x="3488432" y="3121254"/>
            <a:ext cx="2322711" cy="825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НАЗВАНИЕ БАНКА, ВЫПУСТИВШЕГО КАРТУ</a:t>
            </a:r>
          </a:p>
        </p:txBody>
      </p:sp>
      <p:sp>
        <p:nvSpPr>
          <p:cNvPr id="205" name="Подзаголовок 2"/>
          <p:cNvSpPr txBox="1"/>
          <p:nvPr/>
        </p:nvSpPr>
        <p:spPr>
          <a:xfrm>
            <a:off x="6372012" y="3121254"/>
            <a:ext cx="2322711" cy="123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ИМЯ ВЛАДЕЛЬЦА </a:t>
            </a:r>
            <a:br/>
            <a:r>
              <a:t>КАРТЫ</a:t>
            </a:r>
          </a:p>
        </p:txBody>
      </p:sp>
      <p:sp>
        <p:nvSpPr>
          <p:cNvPr id="206" name="Подзаголовок 4"/>
          <p:cNvSpPr txBox="1"/>
          <p:nvPr/>
        </p:nvSpPr>
        <p:spPr>
          <a:xfrm>
            <a:off x="1552291" y="2381005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7" name="Подзаголовок 4"/>
          <p:cNvSpPr txBox="1"/>
          <p:nvPr/>
        </p:nvSpPr>
        <p:spPr>
          <a:xfrm>
            <a:off x="4460093" y="2381005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2</a:t>
            </a:r>
          </a:p>
        </p:txBody>
      </p:sp>
      <p:sp>
        <p:nvSpPr>
          <p:cNvPr id="208" name="Подзаголовок 4"/>
          <p:cNvSpPr txBox="1"/>
          <p:nvPr/>
        </p:nvSpPr>
        <p:spPr>
          <a:xfrm>
            <a:off x="7367895" y="2381005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3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4C04E378-8695-114A-83FE-2081A62CD4A7}"/>
              </a:ext>
            </a:extLst>
          </p:cNvPr>
          <p:cNvGrpSpPr/>
          <p:nvPr/>
        </p:nvGrpSpPr>
        <p:grpSpPr>
          <a:xfrm>
            <a:off x="604851" y="2381005"/>
            <a:ext cx="2322711" cy="1565508"/>
            <a:chOff x="601262" y="2381005"/>
            <a:chExt cx="2322711" cy="1565508"/>
          </a:xfrm>
        </p:grpSpPr>
        <p:sp>
          <p:nvSpPr>
            <p:cNvPr id="13" name="Подзаголовок 2">
              <a:extLst>
                <a:ext uri="{FF2B5EF4-FFF2-40B4-BE49-F238E27FC236}">
                  <a16:creationId xmlns:a16="http://schemas.microsoft.com/office/drawing/2014/main" xmlns="" id="{6BD92272-BEDD-B647-8F84-A69265D164FF}"/>
                </a:ext>
              </a:extLst>
            </p:cNvPr>
            <p:cNvSpPr txBox="1">
              <a:spLocks/>
            </p:cNvSpPr>
            <p:nvPr/>
          </p:nvSpPr>
          <p:spPr>
            <a:xfrm>
              <a:off x="601262" y="3121254"/>
              <a:ext cx="2322711" cy="8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marL="0" marR="0" indent="0" algn="ctr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1" i="0" u="none" strike="noStrike" cap="none" spc="0" baseline="0">
                  <a:solidFill>
                    <a:schemeClr val="accent6">
                      <a:satOff val="-3457"/>
                      <a:lumOff val="13039"/>
                    </a:schemeClr>
                  </a:solidFill>
                  <a:uFillTx/>
                  <a:latin typeface="Proxima Nova"/>
                  <a:ea typeface="Proxima Nova"/>
                  <a:cs typeface="Proxima Nova"/>
                  <a:sym typeface="Proxima Nova"/>
                </a:defRPr>
              </a:lvl1pPr>
              <a:lvl2pPr marL="0" marR="0" indent="4572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indent="9144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indent="1371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indent="18288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25146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6pPr>
              <a:lvl7pPr marL="29718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7pPr>
              <a:lvl8pPr marL="34290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8pPr>
              <a:lvl9pPr marL="3886200" marR="0" indent="-228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800" b="0" i="0" u="none" strike="noStrike" cap="none" spc="0" baseline="0">
                  <a:solidFill>
                    <a:srgbClr val="000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hangingPunct="1"/>
              <a:r>
                <a:rPr lang="ru-RU" dirty="0"/>
                <a:t>ТРИ ЦИФРЫ НА ОБРАТНОЙ СТОРОНЕ КАРТЫ (</a:t>
              </a:r>
              <a:r>
                <a:rPr lang="en" dirty="0"/>
                <a:t>CVC-</a:t>
              </a:r>
              <a:r>
                <a:rPr lang="ru-RU" dirty="0"/>
                <a:t>КОД)</a:t>
              </a:r>
            </a:p>
          </p:txBody>
        </p:sp>
        <p:sp>
          <p:nvSpPr>
            <p:cNvPr id="14" name="Подзаголовок 4">
              <a:extLst>
                <a:ext uri="{FF2B5EF4-FFF2-40B4-BE49-F238E27FC236}">
                  <a16:creationId xmlns:a16="http://schemas.microsoft.com/office/drawing/2014/main" xmlns="" id="{562307D7-7D77-6342-88DA-11D0071D6E5C}"/>
                </a:ext>
              </a:extLst>
            </p:cNvPr>
            <p:cNvSpPr txBox="1"/>
            <p:nvPr/>
          </p:nvSpPr>
          <p:spPr>
            <a:xfrm>
              <a:off x="1548701" y="2381005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Прямоугольник"/>
          <p:cNvSpPr/>
          <p:nvPr/>
        </p:nvSpPr>
        <p:spPr>
          <a:xfrm>
            <a:off x="-50800" y="-31750"/>
            <a:ext cx="9245600" cy="5207000"/>
          </a:xfrm>
          <a:prstGeom prst="rect">
            <a:avLst/>
          </a:prstGeom>
          <a:solidFill>
            <a:srgbClr val="000000">
              <a:alpha val="70107"/>
            </a:srgbClr>
          </a:solidFill>
          <a:ln w="12700">
            <a:solidFill>
              <a:srgbClr val="000000">
                <a:alpha val="70107"/>
              </a:srgb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Подзаголовок 2"/>
          <p:cNvSpPr txBox="1">
            <a:spLocks noGrp="1"/>
          </p:cNvSpPr>
          <p:nvPr>
            <p:ph type="body" sz="quarter" idx="1"/>
          </p:nvPr>
        </p:nvSpPr>
        <p:spPr>
          <a:xfrm>
            <a:off x="604852" y="3140059"/>
            <a:ext cx="2322711" cy="82525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ЗАДАВАТЬ ПРОСТОЙ ПАРОЛЬ</a:t>
            </a:r>
          </a:p>
        </p:txBody>
      </p:sp>
      <p:sp>
        <p:nvSpPr>
          <p:cNvPr id="224" name="Shape 60"/>
          <p:cNvSpPr txBox="1"/>
          <p:nvPr/>
        </p:nvSpPr>
        <p:spPr>
          <a:xfrm>
            <a:off x="1473659" y="453734"/>
            <a:ext cx="6261002" cy="182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pPr algn="ctr">
              <a:defRPr sz="2000" b="1">
                <a:solidFill>
                  <a:schemeClr val="accent6">
                    <a:satOff val="-3457"/>
                    <a:lumOff val="13039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ЧТО НЕЛЬЗЯ ДЕЛАТЬ СО СВОИМ ПАРОЛЕМ </a:t>
            </a:r>
            <a:br/>
            <a:r>
              <a:t>ОТ БАНКОВСКОЙ КАРТЫ?</a:t>
            </a:r>
          </a:p>
        </p:txBody>
      </p:sp>
      <p:sp>
        <p:nvSpPr>
          <p:cNvPr id="225" name="Подзаголовок 2"/>
          <p:cNvSpPr txBox="1"/>
          <p:nvPr/>
        </p:nvSpPr>
        <p:spPr>
          <a:xfrm>
            <a:off x="3488432" y="3140059"/>
            <a:ext cx="2322711" cy="825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12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ЧАСТО МЕНЯТЬ </a:t>
            </a:r>
            <a:br/>
            <a:r>
              <a:t>ПАРОЛЬ</a:t>
            </a:r>
          </a:p>
        </p:txBody>
      </p:sp>
      <p:sp>
        <p:nvSpPr>
          <p:cNvPr id="227" name="Подзаголовок 4"/>
          <p:cNvSpPr txBox="1"/>
          <p:nvPr/>
        </p:nvSpPr>
        <p:spPr>
          <a:xfrm>
            <a:off x="1552291" y="2399810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228" name="Подзаголовок 4"/>
          <p:cNvSpPr txBox="1"/>
          <p:nvPr/>
        </p:nvSpPr>
        <p:spPr>
          <a:xfrm>
            <a:off x="4460093" y="2399810"/>
            <a:ext cx="415133" cy="980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4900" i="1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2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047109C-8E0D-C145-831F-861946C84182}"/>
              </a:ext>
            </a:extLst>
          </p:cNvPr>
          <p:cNvGrpSpPr/>
          <p:nvPr/>
        </p:nvGrpSpPr>
        <p:grpSpPr>
          <a:xfrm>
            <a:off x="6372012" y="2399810"/>
            <a:ext cx="2322711" cy="1976075"/>
            <a:chOff x="6372012" y="2399810"/>
            <a:chExt cx="2322711" cy="1976075"/>
          </a:xfrm>
        </p:grpSpPr>
        <p:sp>
          <p:nvSpPr>
            <p:cNvPr id="226" name="Подзаголовок 2"/>
            <p:cNvSpPr txBox="1"/>
            <p:nvPr/>
          </p:nvSpPr>
          <p:spPr>
            <a:xfrm>
              <a:off x="6372012" y="3140059"/>
              <a:ext cx="2322711" cy="12358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СООБЩАТЬ ПАРОЛЬ ДРУГИМ ЛЮДЯМ, ДАЖЕ СОТРУДНИКАМ СЛУЖБЫ ПОДДЕРЖКИ БАНКА</a:t>
              </a:r>
              <a:r>
                <a:rPr lang="ru-RU" dirty="0">
                  <a:solidFill>
                    <a:schemeClr val="bg1"/>
                  </a:solidFill>
                </a:rPr>
                <a:t>,</a:t>
              </a:r>
              <a:r>
                <a:rPr dirty="0">
                  <a:solidFill>
                    <a:schemeClr val="bg1"/>
                  </a:solidFill>
                </a:rPr>
                <a:t> ВЫПУСТИВШЕГО КАРТУ</a:t>
              </a:r>
            </a:p>
          </p:txBody>
        </p:sp>
        <p:sp>
          <p:nvSpPr>
            <p:cNvPr id="229" name="Подзаголовок 4"/>
            <p:cNvSpPr txBox="1"/>
            <p:nvPr/>
          </p:nvSpPr>
          <p:spPr>
            <a:xfrm>
              <a:off x="7367895" y="2399810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0BB47E33-E3F5-BD47-8AED-F21DB6B85C5C}"/>
              </a:ext>
            </a:extLst>
          </p:cNvPr>
          <p:cNvGrpSpPr/>
          <p:nvPr/>
        </p:nvGrpSpPr>
        <p:grpSpPr>
          <a:xfrm>
            <a:off x="6372011" y="2399810"/>
            <a:ext cx="2322711" cy="1976075"/>
            <a:chOff x="6374446" y="2399810"/>
            <a:chExt cx="2322711" cy="1976075"/>
          </a:xfrm>
        </p:grpSpPr>
        <p:sp>
          <p:nvSpPr>
            <p:cNvPr id="16" name="Подзаголовок 2">
              <a:extLst>
                <a:ext uri="{FF2B5EF4-FFF2-40B4-BE49-F238E27FC236}">
                  <a16:creationId xmlns:a16="http://schemas.microsoft.com/office/drawing/2014/main" xmlns="" id="{FDAFACD0-AF67-C142-A5C2-8D18A2E4D5FB}"/>
                </a:ext>
              </a:extLst>
            </p:cNvPr>
            <p:cNvSpPr txBox="1"/>
            <p:nvPr/>
          </p:nvSpPr>
          <p:spPr>
            <a:xfrm>
              <a:off x="6374446" y="3140059"/>
              <a:ext cx="2322711" cy="12358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algn="ctr">
                <a:defRPr sz="1200" b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rPr dirty="0"/>
                <a:t>СООБЩАТЬ ПАРОЛЬ ДРУГИМ ЛЮДЯМ, ДАЖЕ СОТРУДНИКАМ СЛУЖБЫ ПОДДЕРЖКИ БАНКА</a:t>
              </a:r>
              <a:r>
                <a:rPr lang="ru-RU" dirty="0"/>
                <a:t>, </a:t>
              </a:r>
              <a:r>
                <a:rPr dirty="0"/>
                <a:t>ВЫПУСТИВШЕГО КАРТУ</a:t>
              </a:r>
            </a:p>
          </p:txBody>
        </p:sp>
        <p:sp>
          <p:nvSpPr>
            <p:cNvPr id="17" name="Подзаголовок 4">
              <a:extLst>
                <a:ext uri="{FF2B5EF4-FFF2-40B4-BE49-F238E27FC236}">
                  <a16:creationId xmlns:a16="http://schemas.microsoft.com/office/drawing/2014/main" xmlns="" id="{9981D80C-8074-C941-9339-CFC537813272}"/>
                </a:ext>
              </a:extLst>
            </p:cNvPr>
            <p:cNvSpPr txBox="1"/>
            <p:nvPr/>
          </p:nvSpPr>
          <p:spPr>
            <a:xfrm>
              <a:off x="7367895" y="2399810"/>
              <a:ext cx="415133" cy="9802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4900" i="1">
                  <a:solidFill>
                    <a:schemeClr val="accent6">
                      <a:satOff val="-3457"/>
                      <a:lumOff val="13039"/>
                    </a:schemeClr>
                  </a:solidFill>
                  <a:latin typeface="Proxima Nova Extrabold"/>
                  <a:ea typeface="Proxima Nova Extrabold"/>
                  <a:cs typeface="Proxima Nova Extrabold"/>
                  <a:sym typeface="Proxima Nova Extrabold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ircl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Специальное оформление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Специальное оформл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Специальное оформление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Специальное оформл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494</Words>
  <Application>Microsoft Office PowerPoint</Application>
  <PresentationFormat>Экран (16:9)</PresentationFormat>
  <Paragraphs>160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Proxima Nova</vt:lpstr>
      <vt:lpstr>Proxima Nova Black</vt:lpstr>
      <vt:lpstr>Proxima Nova Extrabold</vt:lpstr>
      <vt:lpstr>Proxima Nova Light</vt:lpstr>
      <vt:lpstr>Специальное оформление</vt:lpstr>
      <vt:lpstr>ФИНАНСОВОЕ МОШЕННИЧЕСТВО</vt:lpstr>
      <vt:lpstr>РЕБУС</vt:lpstr>
      <vt:lpstr>Презентация PowerPoint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ВЕРНО-НЕВЕРНО</vt:lpstr>
      <vt:lpstr>Презентация PowerPoint</vt:lpstr>
      <vt:lpstr>Презентация PowerPoint</vt:lpstr>
      <vt:lpstr>Презентация PowerPoint</vt:lpstr>
      <vt:lpstr>СОСТАВЬ ПАРЫ «СЛОВО - ОПРЕДЕЛЕНИЕ» </vt:lpstr>
      <vt:lpstr>СПЕЦИАЛЬНОЕ РАЗРЕШЕНИЕ БАНКА РОССИИ НА ОСУЩЕСТВЛЕНИЕ БАНКОВСКОЙ ДЕЯТЕЛЬНОСТИ  ЛИЦО, ОБМАНЫВАЮЩЕЕ ДРУГИХ, ЗЛОУПОТРЕБЛЯЯ ИХ ДОВЕРИЕМ, В КОРЫСТНЫХ ЦЕЛЯХ И С ЦЕЛЬЮ ПОЛУЧЕНИЯ ВЫГОДЫ  ХИЩЕНИЕ ЧУЖОГО ИМУЩЕСТВА ИЛИ ПРИОБРЕТЕНИЕ ПРАВА НА ЧУЖОЕ ИМУЩЕСТВО ПУТЕМ ОБМАНА ИЛИ ЗЛОУПОТРЕБЛЕНИЯ ДОВЕРИЕМ </vt:lpstr>
      <vt:lpstr>ФИНАНСОВАЯ ОРГАНИЗАЦИЯ, ОСНОВНЫЕ ВИДЫ ДЕЯТЕЛЬНОСТИ КОТОРОЙ – ПРИВЛЕЧЕНИЕ И РАЗМЕЩЕНИЕ ДЕНЕЖНЫХ СРЕДСТВ,  А ТАКЖЕ ПРОВЕДЕНИЕ РАСЧЕТОВ  ТРЕХЗНАЧНЫЙ ЗАЩИТНЫЙ КОД ПРОВЕРКИ ПОДЛИННОСТИ БАНКОВСКОЙ КАРТЫ  ВИД ИНТЕРНЕТ-МОШЕННИЧЕСТВА, ЦЕЛЬЮ КОТОРОГО ЯВЛЯЕТСЯ ПОЛУЧЕНИЕ ДОСТУПА К КОНФИДЕНЦИАЛЬНЫМ ДАННЫМ ПОЛЬЗОВАТЕЛЕЙ – ПАРОЛЮ И ЛОГИНУ</vt:lpstr>
      <vt:lpstr>ОТГАДАЙТЕ ПОГОВОРКУ </vt:lpstr>
      <vt:lpstr>Презентация PowerPoint</vt:lpstr>
      <vt:lpstr>АНАГРАММА</vt:lpstr>
      <vt:lpstr>Презентация PowerPoint</vt:lpstr>
      <vt:lpstr>Презентация PowerPoint</vt:lpstr>
      <vt:lpstr>ПРИЗНАКИ ПОДЛИННОСТИ БАНКНОТ</vt:lpstr>
      <vt:lpstr>ЗАЩИТНАЯ НИТЬ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ФИНАНСОВОЕ МОШЕННИЧЕСТВО</dc:title>
  <dc:creator>Чагина Ольга Викторовна</dc:creator>
  <cp:lastModifiedBy>Чагина Ольга Викторовна</cp:lastModifiedBy>
  <cp:revision>9</cp:revision>
  <dcterms:modified xsi:type="dcterms:W3CDTF">2022-06-09T10:46:35Z</dcterms:modified>
</cp:coreProperties>
</file>