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331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295" r:id="rId28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рина" initials="М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9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9"/>
  </p:normalViewPr>
  <p:slideViewPr>
    <p:cSldViewPr snapToGrid="0" snapToObjects="1" showGuides="1">
      <p:cViewPr varScale="1">
        <p:scale>
          <a:sx n="93" d="100"/>
          <a:sy n="93" d="100"/>
        </p:scale>
        <p:origin x="726" y="78"/>
      </p:cViewPr>
      <p:guideLst>
        <p:guide orient="horz" pos="1620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692169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4595751" cy="5143500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2939432"/>
            <a:ext cx="3872101" cy="124142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719139" y="950026"/>
            <a:ext cx="3876612" cy="171175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14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78" y="42039"/>
            <a:ext cx="1518583" cy="609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0"/>
          <p:cNvSpPr/>
          <p:nvPr/>
        </p:nvSpPr>
        <p:spPr>
          <a:xfrm>
            <a:off x="0" y="2939432"/>
            <a:ext cx="9155874" cy="2204068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3253837"/>
            <a:ext cx="3598968" cy="16150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Подзаголовок 2"/>
          <p:cNvSpPr txBox="1"/>
          <p:nvPr/>
        </p:nvSpPr>
        <p:spPr>
          <a:xfrm>
            <a:off x="4619499" y="3253837"/>
            <a:ext cx="3871356" cy="1615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400"/>
            </a:lvl1pPr>
          </a:lstStyle>
          <a:p>
            <a:r>
              <a:t>Образец подзаголовка</a:t>
            </a:r>
          </a:p>
        </p:txBody>
      </p:sp>
      <p:pic>
        <p:nvPicPr>
          <p:cNvPr id="4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8" y="747901"/>
            <a:ext cx="3878480" cy="1555701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0" y="1751899"/>
            <a:ext cx="4228360" cy="1241426"/>
          </a:xfrm>
          <a:prstGeom prst="rect">
            <a:avLst/>
          </a:prstGeom>
        </p:spPr>
        <p:txBody>
          <a:bodyPr/>
          <a:lstStyle>
            <a:lvl1pPr marL="285750" indent="-285750"/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719137" y="452042"/>
            <a:ext cx="6138864" cy="1183076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/>
          </a:lstStyle>
          <a:p>
            <a:r>
              <a:t>Title Text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10"/>
          <p:cNvSpPr/>
          <p:nvPr/>
        </p:nvSpPr>
        <p:spPr>
          <a:xfrm>
            <a:off x="0" y="2939432"/>
            <a:ext cx="9155874" cy="2204068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3253837"/>
            <a:ext cx="3598968" cy="16150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Подзаголовок 2"/>
          <p:cNvSpPr txBox="1"/>
          <p:nvPr/>
        </p:nvSpPr>
        <p:spPr>
          <a:xfrm>
            <a:off x="4619499" y="3253837"/>
            <a:ext cx="3871356" cy="1615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400"/>
            </a:lvl1pPr>
          </a:lstStyle>
          <a:p>
            <a:r>
              <a:t>Образец подзаголовка</a:t>
            </a:r>
          </a:p>
        </p:txBody>
      </p:sp>
      <p:pic>
        <p:nvPicPr>
          <p:cNvPr id="6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8" y="747901"/>
            <a:ext cx="3878480" cy="155570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2939432"/>
            <a:ext cx="3872101" cy="124142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719139" y="950026"/>
            <a:ext cx="3876612" cy="171175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3" name="Рисунок 1" descr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920" y="-977900"/>
            <a:ext cx="1903680" cy="7635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0" y="1751899"/>
            <a:ext cx="4228360" cy="1241426"/>
          </a:xfrm>
          <a:prstGeom prst="rect">
            <a:avLst/>
          </a:prstGeom>
        </p:spPr>
        <p:txBody>
          <a:bodyPr/>
          <a:lstStyle>
            <a:lvl1pPr marL="285750" indent="-285750"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  <a:lvl2pPr marL="0" indent="4572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2pPr>
            <a:lvl3pPr marL="0" indent="9144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3pPr>
            <a:lvl4pPr marL="0" indent="13716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4pPr>
            <a:lvl5pPr marL="0" indent="18288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Title Text"/>
          <p:cNvSpPr txBox="1">
            <a:spLocks noGrp="1"/>
          </p:cNvSpPr>
          <p:nvPr>
            <p:ph type="title"/>
          </p:nvPr>
        </p:nvSpPr>
        <p:spPr>
          <a:xfrm>
            <a:off x="719139" y="468600"/>
            <a:ext cx="4232872" cy="993776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Title Text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0" y="2071769"/>
            <a:ext cx="9144000" cy="993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0921" y="4612883"/>
            <a:ext cx="284372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28650" marR="0" indent="-1714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20139" marR="0" indent="-2057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00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0574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Rectangle"/>
          <p:cNvSpPr/>
          <p:nvPr/>
        </p:nvSpPr>
        <p:spPr>
          <a:xfrm>
            <a:off x="0" y="-6350"/>
            <a:ext cx="9144000" cy="5156200"/>
          </a:xfrm>
          <a:prstGeom prst="rect">
            <a:avLst/>
          </a:prstGeom>
          <a:solidFill>
            <a:srgbClr val="FA8475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35" name="Shape"/>
          <p:cNvSpPr/>
          <p:nvPr/>
        </p:nvSpPr>
        <p:spPr>
          <a:xfrm>
            <a:off x="-16992" y="3739257"/>
            <a:ext cx="9177984" cy="28008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45"/>
                </a:moveTo>
                <a:lnTo>
                  <a:pt x="21600" y="0"/>
                </a:lnTo>
                <a:lnTo>
                  <a:pt x="21534" y="21600"/>
                </a:lnTo>
                <a:lnTo>
                  <a:pt x="17" y="21556"/>
                </a:lnTo>
                <a:lnTo>
                  <a:pt x="0" y="10845"/>
                </a:lnTo>
                <a:close/>
              </a:path>
            </a:pathLst>
          </a:custGeom>
          <a:solidFill>
            <a:srgbClr val="F5484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6" name="Shape 54"/>
          <p:cNvSpPr txBox="1">
            <a:spLocks noGrp="1"/>
          </p:cNvSpPr>
          <p:nvPr>
            <p:ph type="title"/>
          </p:nvPr>
        </p:nvSpPr>
        <p:spPr>
          <a:xfrm>
            <a:off x="504025" y="1751727"/>
            <a:ext cx="3920212" cy="1640046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spcBef>
                <a:spcPts val="300"/>
              </a:spcBef>
              <a:defRPr sz="70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rPr dirty="0"/>
              <a:t>ВКЛАД</a:t>
            </a:r>
          </a:p>
        </p:txBody>
      </p:sp>
      <p:sp>
        <p:nvSpPr>
          <p:cNvPr id="539" name="Circle"/>
          <p:cNvSpPr/>
          <p:nvPr/>
        </p:nvSpPr>
        <p:spPr>
          <a:xfrm>
            <a:off x="4619388" y="678286"/>
            <a:ext cx="4128084" cy="4128084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0" name="Circle"/>
          <p:cNvSpPr/>
          <p:nvPr/>
        </p:nvSpPr>
        <p:spPr>
          <a:xfrm>
            <a:off x="5054600" y="518591"/>
            <a:ext cx="897459" cy="897459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1" name="Circle"/>
          <p:cNvSpPr/>
          <p:nvPr/>
        </p:nvSpPr>
        <p:spPr>
          <a:xfrm>
            <a:off x="4272791" y="472732"/>
            <a:ext cx="598417" cy="598417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2" name="Circle"/>
          <p:cNvSpPr/>
          <p:nvPr/>
        </p:nvSpPr>
        <p:spPr>
          <a:xfrm>
            <a:off x="7976110" y="840849"/>
            <a:ext cx="1640046" cy="1640046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3" name="Circle"/>
          <p:cNvSpPr/>
          <p:nvPr/>
        </p:nvSpPr>
        <p:spPr>
          <a:xfrm>
            <a:off x="8693739" y="4115914"/>
            <a:ext cx="763588" cy="763588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4" name="Circle"/>
          <p:cNvSpPr/>
          <p:nvPr/>
        </p:nvSpPr>
        <p:spPr>
          <a:xfrm>
            <a:off x="2962716" y="4306485"/>
            <a:ext cx="598417" cy="598417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45" name="Рисунок 1" descr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388" y="916499"/>
            <a:ext cx="4128084" cy="3651658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riangle">
            <a:extLst>
              <a:ext uri="{FF2B5EF4-FFF2-40B4-BE49-F238E27FC236}">
                <a16:creationId xmlns="" xmlns:a16="http://schemas.microsoft.com/office/drawing/2014/main" id="{0E5512CA-1AF3-8240-A6D2-C8B385561670}"/>
              </a:ext>
            </a:extLst>
          </p:cNvPr>
          <p:cNvSpPr/>
          <p:nvPr/>
        </p:nvSpPr>
        <p:spPr>
          <a:xfrm>
            <a:off x="-16992" y="-37818"/>
            <a:ext cx="9778247" cy="14322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3" y="21600"/>
                </a:lnTo>
                <a:lnTo>
                  <a:pt x="21600" y="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7" name="Изображение" descr="Изображение">
            <a:extLst>
              <a:ext uri="{FF2B5EF4-FFF2-40B4-BE49-F238E27FC236}">
                <a16:creationId xmlns="" xmlns:a16="http://schemas.microsoft.com/office/drawing/2014/main" id="{9C6339AC-29D8-114A-89A7-8857789ABD5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4479"/>
          <a:stretch>
            <a:fillRect/>
          </a:stretch>
        </p:blipFill>
        <p:spPr>
          <a:xfrm>
            <a:off x="314388" y="75627"/>
            <a:ext cx="2928625" cy="773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9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10</a:t>
            </a:r>
          </a:p>
        </p:txBody>
      </p:sp>
      <p:sp>
        <p:nvSpPr>
          <p:cNvPr id="59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3" name="Прямоугольник 30"/>
          <p:cNvSpPr txBox="1"/>
          <p:nvPr/>
        </p:nvSpPr>
        <p:spPr>
          <a:xfrm>
            <a:off x="611188" y="2139657"/>
            <a:ext cx="6344416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500" i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Видеоролик</a:t>
            </a:r>
            <a:r>
              <a:rPr dirty="0"/>
              <a:t> «КАК ЗАСТРАХОВАТЬ ДЕНЬГИ </a:t>
            </a:r>
            <a:r>
              <a:rPr dirty="0" err="1"/>
              <a:t>В</a:t>
            </a:r>
            <a:r>
              <a:rPr dirty="0"/>
              <a:t> БАНКЕ»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сразу</a:t>
            </a:r>
            <a:r>
              <a:rPr dirty="0"/>
              <a:t> </a:t>
            </a:r>
            <a:r>
              <a:rPr dirty="0" err="1"/>
              <a:t>посмотрим</a:t>
            </a:r>
            <a:r>
              <a:rPr dirty="0"/>
              <a:t> </a:t>
            </a:r>
            <a:r>
              <a:rPr dirty="0" err="1"/>
              <a:t>еще</a:t>
            </a:r>
            <a:r>
              <a:rPr dirty="0"/>
              <a:t> </a:t>
            </a:r>
            <a:r>
              <a:rPr dirty="0" err="1"/>
              <a:t>один</a:t>
            </a:r>
            <a:r>
              <a:rPr dirty="0"/>
              <a:t> </a:t>
            </a:r>
            <a:r>
              <a:rPr dirty="0" err="1"/>
              <a:t>ролик</a:t>
            </a:r>
            <a:r>
              <a:rPr dirty="0"/>
              <a:t>, </a:t>
            </a:r>
            <a:r>
              <a:rPr dirty="0" err="1"/>
              <a:t>объясняющий</a:t>
            </a:r>
            <a:r>
              <a:rPr dirty="0"/>
              <a:t> </a:t>
            </a:r>
            <a:r>
              <a:rPr dirty="0" err="1"/>
              <a:t>порядок</a:t>
            </a:r>
            <a:r>
              <a:rPr dirty="0"/>
              <a:t> </a:t>
            </a:r>
            <a:r>
              <a:rPr dirty="0" err="1"/>
              <a:t>страхового</a:t>
            </a:r>
            <a:r>
              <a:rPr dirty="0"/>
              <a:t> </a:t>
            </a:r>
            <a:r>
              <a:rPr dirty="0" err="1"/>
              <a:t>возмещения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случае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человек</a:t>
            </a:r>
            <a:r>
              <a:rPr dirty="0"/>
              <a:t> </a:t>
            </a:r>
            <a:r>
              <a:rPr dirty="0" err="1"/>
              <a:t>был</a:t>
            </a:r>
            <a:r>
              <a:rPr dirty="0"/>
              <a:t> </a:t>
            </a:r>
            <a:r>
              <a:rPr dirty="0" err="1"/>
              <a:t>открыт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один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несколько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3A19C27D-895B-4045-874E-0A1599CACFF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2D43C7D5-13A7-AA43-B66C-1138EB40115E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A615CDB4-AEE2-344F-B1C1-AA59C7B8A21C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32ABE6A7-5E96-654C-9746-351F0B2701A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9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96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11</a:t>
            </a:r>
          </a:p>
        </p:txBody>
      </p:sp>
      <p:sp>
        <p:nvSpPr>
          <p:cNvPr id="597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8" name="Прямоугольник 30"/>
          <p:cNvSpPr txBox="1"/>
          <p:nvPr/>
        </p:nvSpPr>
        <p:spPr>
          <a:xfrm>
            <a:off x="548325" y="1805880"/>
            <a:ext cx="7368831" cy="1985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 i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Видеоролик</a:t>
            </a:r>
            <a:r>
              <a:rPr dirty="0"/>
              <a:t> «СТРАХОВОЕ ВОЗМЕЩЕНИЕ ПО НЕСКОЛЬКИМ ВКЛАДАМ»</a:t>
            </a:r>
            <a:endParaRPr sz="1800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800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Итак</a:t>
            </a:r>
            <a:r>
              <a:rPr dirty="0"/>
              <a:t>, </a:t>
            </a:r>
            <a:r>
              <a:rPr dirty="0" err="1"/>
              <a:t>доверить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любому</a:t>
            </a:r>
            <a:r>
              <a:rPr dirty="0"/>
              <a:t> </a:t>
            </a:r>
            <a:r>
              <a:rPr dirty="0" err="1"/>
              <a:t>банку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которого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лицензия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присутствие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системе</a:t>
            </a:r>
            <a:r>
              <a:rPr dirty="0"/>
              <a:t> </a:t>
            </a:r>
            <a:r>
              <a:rPr dirty="0" err="1"/>
              <a:t>страхования</a:t>
            </a:r>
            <a:r>
              <a:rPr dirty="0"/>
              <a:t> </a:t>
            </a:r>
            <a:r>
              <a:rPr dirty="0" err="1"/>
              <a:t>вкладов</a:t>
            </a:r>
            <a:r>
              <a:rPr dirty="0"/>
              <a:t>. </a:t>
            </a:r>
            <a:r>
              <a:rPr dirty="0" err="1"/>
              <a:t>Проверьте</a:t>
            </a:r>
            <a:r>
              <a:rPr dirty="0"/>
              <a:t> </a:t>
            </a:r>
            <a:r>
              <a:rPr dirty="0" err="1"/>
              <a:t>эту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сайтах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АСВ,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убедитесь</a:t>
            </a:r>
            <a:r>
              <a:rPr dirty="0"/>
              <a:t>,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доверять</a:t>
            </a:r>
            <a:r>
              <a:rPr dirty="0"/>
              <a:t> </a:t>
            </a:r>
            <a:r>
              <a:rPr dirty="0" err="1"/>
              <a:t>выбранному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вами</a:t>
            </a:r>
            <a:r>
              <a:rPr dirty="0"/>
              <a:t> </a:t>
            </a:r>
            <a:r>
              <a:rPr dirty="0" err="1"/>
              <a:t>банку</a:t>
            </a:r>
            <a:r>
              <a:rPr dirty="0"/>
              <a:t>. </a:t>
            </a:r>
            <a:r>
              <a:rPr dirty="0" err="1"/>
              <a:t>Кроме</a:t>
            </a:r>
            <a:r>
              <a:rPr dirty="0"/>
              <a:t> </a:t>
            </a:r>
            <a:r>
              <a:rPr dirty="0" err="1"/>
              <a:t>того</a:t>
            </a:r>
            <a:r>
              <a:rPr dirty="0"/>
              <a:t>,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сайте</a:t>
            </a:r>
            <a:r>
              <a:rPr dirty="0"/>
              <a:t> АСВ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найти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том</a:t>
            </a:r>
            <a:r>
              <a:rPr dirty="0"/>
              <a:t> </a:t>
            </a:r>
            <a:r>
              <a:rPr dirty="0" err="1"/>
              <a:t>ограничена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настоящий</a:t>
            </a:r>
            <a:r>
              <a:rPr dirty="0"/>
              <a:t> </a:t>
            </a:r>
            <a:r>
              <a:rPr dirty="0" err="1"/>
              <a:t>момент</a:t>
            </a:r>
            <a:r>
              <a:rPr dirty="0"/>
              <a:t> </a:t>
            </a:r>
            <a:r>
              <a:rPr dirty="0" err="1"/>
              <a:t>деятельность</a:t>
            </a:r>
            <a:r>
              <a:rPr dirty="0"/>
              <a:t> </a:t>
            </a:r>
            <a:r>
              <a:rPr dirty="0" err="1"/>
              <a:t>конкретного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нет</a:t>
            </a:r>
            <a:r>
              <a:rPr dirty="0"/>
              <a:t>, </a:t>
            </a:r>
            <a:r>
              <a:rPr dirty="0" err="1"/>
              <a:t>например</a:t>
            </a:r>
            <a:r>
              <a:rPr dirty="0"/>
              <a:t>, </a:t>
            </a:r>
            <a:r>
              <a:rPr dirty="0" err="1"/>
              <a:t>разрешено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ему</a:t>
            </a:r>
            <a:r>
              <a:rPr dirty="0"/>
              <a:t> </a:t>
            </a:r>
            <a:r>
              <a:rPr dirty="0" err="1"/>
              <a:t>принимать</a:t>
            </a:r>
            <a:r>
              <a:rPr dirty="0"/>
              <a:t> </a:t>
            </a:r>
            <a:r>
              <a:rPr dirty="0" err="1"/>
              <a:t>новые</a:t>
            </a:r>
            <a:r>
              <a:rPr dirty="0"/>
              <a:t> </a:t>
            </a:r>
            <a:r>
              <a:rPr dirty="0" err="1"/>
              <a:t>вклады</a:t>
            </a:r>
            <a:r>
              <a:rPr dirty="0"/>
              <a:t>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7EEF3667-0214-1A4C-AA09-5892074A37D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BBE57B6C-7BC2-174B-B6B7-2BC1B9BCD74A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11C0B321-7C1F-5F42-A96F-FFEBB8B73798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147FA153-F5DC-7A4A-8A8E-FE8DD8BF8AB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10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0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12</a:t>
            </a:r>
          </a:p>
        </p:txBody>
      </p:sp>
      <p:sp>
        <p:nvSpPr>
          <p:cNvPr id="60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3" name="Прямоугольник 30"/>
          <p:cNvSpPr txBox="1"/>
          <p:nvPr/>
        </p:nvSpPr>
        <p:spPr>
          <a:xfrm>
            <a:off x="602479" y="1485691"/>
            <a:ext cx="6563968" cy="306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b="1" dirty="0"/>
              <a:t>ЧЕТВЕРТОЕ: </a:t>
            </a:r>
            <a:r>
              <a:rPr dirty="0"/>
              <a:t>ИЗУЧИТЬ БАНКОВСКУЮ ОТЧЕТНОСТЬ БАНКА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Где</a:t>
            </a:r>
            <a:r>
              <a:rPr dirty="0"/>
              <a:t> </a:t>
            </a:r>
            <a:r>
              <a:rPr dirty="0" err="1"/>
              <a:t>изучать</a:t>
            </a:r>
            <a:r>
              <a:rPr dirty="0"/>
              <a:t> </a:t>
            </a:r>
            <a:r>
              <a:rPr dirty="0" err="1"/>
              <a:t>банковскую</a:t>
            </a:r>
            <a:r>
              <a:rPr dirty="0"/>
              <a:t> </a:t>
            </a:r>
            <a:r>
              <a:rPr dirty="0" err="1"/>
              <a:t>отчетность</a:t>
            </a:r>
            <a:r>
              <a:rPr dirty="0"/>
              <a:t>?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Отчетность</a:t>
            </a:r>
            <a:r>
              <a:rPr dirty="0"/>
              <a:t> </a:t>
            </a:r>
            <a:r>
              <a:rPr dirty="0" err="1"/>
              <a:t>банков</a:t>
            </a:r>
            <a:r>
              <a:rPr dirty="0"/>
              <a:t> </a:t>
            </a:r>
            <a:r>
              <a:rPr dirty="0" err="1"/>
              <a:t>регулярно</a:t>
            </a:r>
            <a:r>
              <a:rPr dirty="0"/>
              <a:t> </a:t>
            </a:r>
            <a:r>
              <a:rPr dirty="0" err="1"/>
              <a:t>публикуется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сайте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разобраться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ней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 </a:t>
            </a:r>
            <a:r>
              <a:rPr dirty="0" err="1"/>
              <a:t>непросто</a:t>
            </a:r>
            <a:r>
              <a:rPr dirty="0"/>
              <a:t>. </a:t>
            </a:r>
            <a:r>
              <a:rPr dirty="0" err="1"/>
              <a:t>Зато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неплохо</a:t>
            </a:r>
            <a:r>
              <a:rPr dirty="0"/>
              <a:t> </a:t>
            </a:r>
            <a:r>
              <a:rPr dirty="0" err="1"/>
              <a:t>делают</a:t>
            </a:r>
            <a:r>
              <a:rPr dirty="0"/>
              <a:t> </a:t>
            </a:r>
            <a:r>
              <a:rPr dirty="0" err="1"/>
              <a:t>профессионалы</a:t>
            </a:r>
            <a:r>
              <a:rPr dirty="0"/>
              <a:t> — </a:t>
            </a:r>
            <a:r>
              <a:rPr dirty="0" err="1"/>
              <a:t>соответствующую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найти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рейтинговых</a:t>
            </a:r>
            <a:r>
              <a:rPr dirty="0"/>
              <a:t> </a:t>
            </a:r>
            <a:r>
              <a:rPr dirty="0" err="1"/>
              <a:t>агентств</a:t>
            </a:r>
            <a:r>
              <a:rPr dirty="0"/>
              <a:t>,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финансовых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экономических</a:t>
            </a:r>
            <a:r>
              <a:rPr dirty="0"/>
              <a:t> </a:t>
            </a:r>
            <a:r>
              <a:rPr dirty="0" err="1"/>
              <a:t>изданиях</a:t>
            </a:r>
            <a:r>
              <a:rPr dirty="0"/>
              <a:t>. 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Главное</a:t>
            </a:r>
            <a:r>
              <a:rPr dirty="0"/>
              <a:t> — </a:t>
            </a:r>
            <a:r>
              <a:rPr dirty="0" err="1"/>
              <a:t>сравнивать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пишут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разных</a:t>
            </a:r>
            <a:r>
              <a:rPr dirty="0"/>
              <a:t> </a:t>
            </a:r>
            <a:r>
              <a:rPr dirty="0" err="1"/>
              <a:t>источниках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ориентироваться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какой-то</a:t>
            </a:r>
            <a:r>
              <a:rPr dirty="0"/>
              <a:t> </a:t>
            </a:r>
            <a:r>
              <a:rPr dirty="0" err="1"/>
              <a:t>один</a:t>
            </a:r>
            <a:r>
              <a:rPr dirty="0"/>
              <a:t>: </a:t>
            </a:r>
            <a:r>
              <a:rPr dirty="0" err="1"/>
              <a:t>даже</a:t>
            </a:r>
            <a:r>
              <a:rPr dirty="0"/>
              <a:t> </a:t>
            </a:r>
            <a:r>
              <a:rPr dirty="0" err="1"/>
              <a:t>эксперты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знать</a:t>
            </a:r>
            <a:r>
              <a:rPr dirty="0"/>
              <a:t> </a:t>
            </a:r>
            <a:r>
              <a:rPr dirty="0" err="1"/>
              <a:t>всего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умные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иногда</a:t>
            </a:r>
            <a:r>
              <a:rPr dirty="0"/>
              <a:t> </a:t>
            </a:r>
            <a:r>
              <a:rPr dirty="0" err="1"/>
              <a:t>ошибаться</a:t>
            </a:r>
            <a:r>
              <a:rPr dirty="0"/>
              <a:t>. </a:t>
            </a:r>
            <a:r>
              <a:rPr dirty="0" err="1"/>
              <a:t>Следует</a:t>
            </a:r>
            <a:r>
              <a:rPr dirty="0"/>
              <a:t> </a:t>
            </a:r>
            <a:r>
              <a:rPr dirty="0" err="1"/>
              <a:t>иметь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виду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финансовое</a:t>
            </a:r>
            <a:r>
              <a:rPr dirty="0"/>
              <a:t> </a:t>
            </a:r>
            <a:r>
              <a:rPr dirty="0" err="1"/>
              <a:t>состояние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статично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меняться</a:t>
            </a:r>
            <a:r>
              <a:rPr dirty="0"/>
              <a:t>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02B83CC0-BF70-994F-A227-07394005B46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980DB359-1151-8740-801B-6DE5EB148E27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0DF7BB82-EBAB-E446-9169-3D0B3123D77B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B78A5ED7-DE8A-EC4A-AFF4-E6177F39ACF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11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06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13</a:t>
            </a:r>
          </a:p>
        </p:txBody>
      </p:sp>
      <p:sp>
        <p:nvSpPr>
          <p:cNvPr id="607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8" name="Прямоугольник 30"/>
          <p:cNvSpPr txBox="1"/>
          <p:nvPr/>
        </p:nvSpPr>
        <p:spPr>
          <a:xfrm>
            <a:off x="611188" y="1420785"/>
            <a:ext cx="7749880" cy="3268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b="1" dirty="0"/>
              <a:t>НА ЧТО ОБРАТИТЬ ВНИМАНИЕ, ИЗУЧАЯ ОТЧЕТНОСТЬ? </a:t>
            </a:r>
          </a:p>
          <a:p>
            <a:pPr marL="190500" indent="-190500"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Где</a:t>
            </a:r>
            <a:r>
              <a:rPr dirty="0"/>
              <a:t> </a:t>
            </a:r>
            <a:r>
              <a:rPr dirty="0" err="1"/>
              <a:t>изучать</a:t>
            </a:r>
            <a:r>
              <a:rPr dirty="0"/>
              <a:t> </a:t>
            </a:r>
            <a:r>
              <a:rPr dirty="0" err="1"/>
              <a:t>банковскую</a:t>
            </a:r>
            <a:r>
              <a:rPr dirty="0"/>
              <a:t> </a:t>
            </a:r>
            <a:r>
              <a:rPr dirty="0" err="1"/>
              <a:t>отчетность</a:t>
            </a:r>
            <a:r>
              <a:rPr dirty="0"/>
              <a:t>?</a:t>
            </a:r>
          </a:p>
          <a:p>
            <a:pPr marL="190500" indent="-190500"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71450" indent="-171450">
              <a:lnSpc>
                <a:spcPct val="90000"/>
              </a:lnSpc>
              <a:buSzPct val="100000"/>
              <a:buFont typeface="Arial"/>
              <a:buChar char="•"/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Активы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(</a:t>
            </a:r>
            <a:r>
              <a:rPr dirty="0" err="1"/>
              <a:t>собственные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 </a:t>
            </a:r>
            <a:r>
              <a:rPr dirty="0" err="1"/>
              <a:t>кредиторов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вкладчиков</a:t>
            </a:r>
            <a:r>
              <a:rPr dirty="0"/>
              <a:t>)</a:t>
            </a:r>
          </a:p>
          <a:p>
            <a:pPr marL="190500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, </a:t>
            </a:r>
            <a:r>
              <a:rPr dirty="0" err="1"/>
              <a:t>драгоценные</a:t>
            </a:r>
            <a:r>
              <a:rPr dirty="0"/>
              <a:t> </a:t>
            </a:r>
            <a:r>
              <a:rPr dirty="0" err="1"/>
              <a:t>металлы</a:t>
            </a:r>
            <a:r>
              <a:rPr dirty="0"/>
              <a:t>, </a:t>
            </a:r>
            <a:r>
              <a:rPr dirty="0" err="1"/>
              <a:t>счета</a:t>
            </a:r>
            <a:r>
              <a:rPr dirty="0"/>
              <a:t>, </a:t>
            </a:r>
            <a:r>
              <a:rPr dirty="0" err="1"/>
              <a:t>имущество</a:t>
            </a:r>
            <a:r>
              <a:rPr dirty="0"/>
              <a:t>, </a:t>
            </a:r>
            <a:r>
              <a:rPr dirty="0" err="1"/>
              <a:t>ценные</a:t>
            </a:r>
            <a:r>
              <a:rPr dirty="0"/>
              <a:t> </a:t>
            </a:r>
            <a:r>
              <a:rPr dirty="0" err="1"/>
              <a:t>бумаги</a:t>
            </a:r>
            <a:r>
              <a:rPr dirty="0"/>
              <a:t> — </a:t>
            </a:r>
            <a:r>
              <a:rPr dirty="0" err="1"/>
              <a:t>словом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все</a:t>
            </a:r>
            <a:r>
              <a:rPr dirty="0"/>
              <a:t>, </a:t>
            </a:r>
            <a:r>
              <a:rPr dirty="0" err="1"/>
              <a:t>куда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вложить</a:t>
            </a:r>
            <a:r>
              <a:rPr dirty="0"/>
              <a:t> </a:t>
            </a:r>
            <a:r>
              <a:rPr dirty="0" err="1"/>
              <a:t>свой</a:t>
            </a:r>
            <a:r>
              <a:rPr dirty="0"/>
              <a:t> </a:t>
            </a:r>
            <a:r>
              <a:rPr dirty="0" err="1"/>
              <a:t>капитал</a:t>
            </a:r>
            <a:r>
              <a:rPr dirty="0"/>
              <a:t> (</a:t>
            </a:r>
            <a:r>
              <a:rPr dirty="0" err="1"/>
              <a:t>собственные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)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 </a:t>
            </a:r>
            <a:r>
              <a:rPr dirty="0" err="1"/>
              <a:t>кредиторов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вкладчиков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получить</a:t>
            </a:r>
            <a:r>
              <a:rPr dirty="0"/>
              <a:t> </a:t>
            </a:r>
            <a:r>
              <a:rPr dirty="0" err="1"/>
              <a:t>прибыль</a:t>
            </a:r>
            <a:r>
              <a:rPr dirty="0"/>
              <a:t>. </a:t>
            </a:r>
            <a:r>
              <a:rPr dirty="0" err="1"/>
              <a:t>Выбирайте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,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которого</a:t>
            </a:r>
            <a:r>
              <a:rPr dirty="0"/>
              <a:t> </a:t>
            </a:r>
            <a:r>
              <a:rPr dirty="0" err="1"/>
              <a:t>много</a:t>
            </a:r>
            <a:r>
              <a:rPr dirty="0"/>
              <a:t> </a:t>
            </a:r>
            <a:r>
              <a:rPr dirty="0" err="1"/>
              <a:t>активов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положительной</a:t>
            </a:r>
            <a:r>
              <a:rPr dirty="0"/>
              <a:t> </a:t>
            </a:r>
            <a:r>
              <a:rPr dirty="0" err="1"/>
              <a:t>динамикой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увеличиваются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хотя</a:t>
            </a:r>
            <a:r>
              <a:rPr dirty="0"/>
              <a:t> </a:t>
            </a:r>
            <a:r>
              <a:rPr dirty="0" err="1"/>
              <a:t>бы</a:t>
            </a:r>
            <a:r>
              <a:rPr dirty="0"/>
              <a:t> </a:t>
            </a:r>
            <a:r>
              <a:rPr dirty="0" err="1"/>
              <a:t>стабильны</a:t>
            </a:r>
            <a:r>
              <a:rPr dirty="0"/>
              <a:t>. </a:t>
            </a:r>
          </a:p>
          <a:p>
            <a:pPr marL="190500" indent="-190500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71450" indent="-171450">
              <a:lnSpc>
                <a:spcPct val="90000"/>
              </a:lnSpc>
              <a:buSzPct val="100000"/>
              <a:buFont typeface="Arial"/>
              <a:buChar char="•"/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достаточности</a:t>
            </a:r>
            <a:r>
              <a:rPr dirty="0"/>
              <a:t> </a:t>
            </a:r>
            <a:r>
              <a:rPr dirty="0" err="1"/>
              <a:t>капитала</a:t>
            </a:r>
            <a:r>
              <a:rPr dirty="0"/>
              <a:t> (Н1.0) </a:t>
            </a:r>
            <a:r>
              <a:rPr dirty="0" err="1"/>
              <a:t>должен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меньше</a:t>
            </a:r>
            <a:r>
              <a:rPr dirty="0"/>
              <a:t> 8%</a:t>
            </a:r>
          </a:p>
          <a:p>
            <a:pPr marL="190500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Этот</a:t>
            </a:r>
            <a:r>
              <a:rPr dirty="0"/>
              <a:t> </a:t>
            </a: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показывает</a:t>
            </a:r>
            <a:r>
              <a:rPr dirty="0"/>
              <a:t>,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счет</a:t>
            </a:r>
            <a:r>
              <a:rPr dirty="0"/>
              <a:t> </a:t>
            </a:r>
            <a:r>
              <a:rPr dirty="0" err="1"/>
              <a:t>своих</a:t>
            </a:r>
            <a:r>
              <a:rPr dirty="0"/>
              <a:t> </a:t>
            </a:r>
            <a:r>
              <a:rPr dirty="0" err="1"/>
              <a:t>собственных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</a:t>
            </a:r>
            <a:r>
              <a:rPr dirty="0" err="1"/>
              <a:t>покрыть</a:t>
            </a:r>
            <a:r>
              <a:rPr dirty="0"/>
              <a:t> </a:t>
            </a:r>
            <a:r>
              <a:rPr dirty="0" err="1"/>
              <a:t>возможные</a:t>
            </a:r>
            <a:r>
              <a:rPr dirty="0"/>
              <a:t> </a:t>
            </a:r>
            <a:r>
              <a:rPr dirty="0" err="1"/>
              <a:t>финансовые</a:t>
            </a:r>
            <a:r>
              <a:rPr dirty="0"/>
              <a:t> </a:t>
            </a:r>
            <a:r>
              <a:rPr dirty="0" err="1"/>
              <a:t>потери</a:t>
            </a:r>
            <a:r>
              <a:rPr dirty="0"/>
              <a:t>. </a:t>
            </a: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рассчитывают</a:t>
            </a:r>
            <a:r>
              <a:rPr dirty="0"/>
              <a:t> </a:t>
            </a:r>
            <a:r>
              <a:rPr dirty="0" err="1"/>
              <a:t>так</a:t>
            </a:r>
            <a:r>
              <a:rPr dirty="0"/>
              <a:t>: </a:t>
            </a:r>
            <a:r>
              <a:rPr dirty="0" err="1"/>
              <a:t>капитал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непосредственно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собственность</a:t>
            </a:r>
            <a:r>
              <a:rPr dirty="0"/>
              <a:t>, </a:t>
            </a:r>
            <a:r>
              <a:rPr dirty="0" err="1"/>
              <a:t>делят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особым</a:t>
            </a:r>
            <a:r>
              <a:rPr dirty="0"/>
              <a:t> </a:t>
            </a:r>
            <a:r>
              <a:rPr dirty="0" err="1"/>
              <a:t>образом</a:t>
            </a:r>
            <a:r>
              <a:rPr dirty="0"/>
              <a:t> </a:t>
            </a:r>
            <a:r>
              <a:rPr dirty="0" err="1"/>
              <a:t>посчитанные</a:t>
            </a:r>
            <a:r>
              <a:rPr dirty="0"/>
              <a:t> </a:t>
            </a:r>
            <a:r>
              <a:rPr dirty="0" err="1"/>
              <a:t>активы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8BB2C810-2C64-AB4E-8663-2D1198C5A383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BE4DAE12-1FE7-C645-BDE7-5C5F8F5B1EFD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7639F4AF-6B02-C248-96FE-602E8F94A25C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C0C71681-468B-7441-BFAC-607BA1A9FB73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12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1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13</a:t>
            </a:r>
          </a:p>
        </p:txBody>
      </p:sp>
      <p:sp>
        <p:nvSpPr>
          <p:cNvPr id="61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3" name="Прямоугольник 30"/>
          <p:cNvSpPr txBox="1"/>
          <p:nvPr/>
        </p:nvSpPr>
        <p:spPr>
          <a:xfrm>
            <a:off x="593770" y="1579671"/>
            <a:ext cx="7749880" cy="3062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мгновенной</a:t>
            </a:r>
            <a:r>
              <a:rPr dirty="0"/>
              <a:t> </a:t>
            </a:r>
            <a:r>
              <a:rPr dirty="0" err="1"/>
              <a:t>ликвидности</a:t>
            </a:r>
            <a:r>
              <a:rPr dirty="0"/>
              <a:t> (Н2) </a:t>
            </a:r>
            <a:r>
              <a:rPr dirty="0" err="1"/>
              <a:t>должен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меньше</a:t>
            </a:r>
            <a:r>
              <a:rPr dirty="0"/>
              <a:t> 15%</a:t>
            </a:r>
          </a:p>
          <a:p>
            <a:pPr marL="152400"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Этот</a:t>
            </a:r>
            <a:r>
              <a:rPr dirty="0"/>
              <a:t> </a:t>
            </a:r>
            <a:r>
              <a:rPr dirty="0" err="1"/>
              <a:t>критерий</a:t>
            </a:r>
            <a:r>
              <a:rPr dirty="0"/>
              <a:t>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оценить</a:t>
            </a:r>
            <a:r>
              <a:rPr dirty="0"/>
              <a:t>,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какой</a:t>
            </a:r>
            <a:r>
              <a:rPr dirty="0"/>
              <a:t> </a:t>
            </a:r>
            <a:r>
              <a:rPr dirty="0" err="1"/>
              <a:t>вероятностью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исполнить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обязательства</a:t>
            </a:r>
            <a:r>
              <a:rPr dirty="0"/>
              <a:t> </a:t>
            </a: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клиентом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течение</a:t>
            </a:r>
            <a:r>
              <a:rPr dirty="0"/>
              <a:t> 1 </a:t>
            </a:r>
            <a:r>
              <a:rPr dirty="0" err="1"/>
              <a:t>операционного</a:t>
            </a:r>
            <a:r>
              <a:rPr dirty="0"/>
              <a:t> </a:t>
            </a:r>
            <a:r>
              <a:rPr dirty="0" err="1"/>
              <a:t>дня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Например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клиент</a:t>
            </a:r>
            <a:r>
              <a:rPr dirty="0"/>
              <a:t> </a:t>
            </a:r>
            <a:r>
              <a:rPr dirty="0" err="1"/>
              <a:t>попросил</a:t>
            </a:r>
            <a:r>
              <a:rPr dirty="0"/>
              <a:t> </a:t>
            </a:r>
            <a:r>
              <a:rPr dirty="0" err="1"/>
              <a:t>закрыть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счет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востребования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выдать</a:t>
            </a:r>
            <a:r>
              <a:rPr dirty="0"/>
              <a:t> </a:t>
            </a:r>
            <a:r>
              <a:rPr dirty="0" err="1"/>
              <a:t>ему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снимает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, </a:t>
            </a:r>
            <a:r>
              <a:rPr dirty="0" err="1"/>
              <a:t>сможет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провести</a:t>
            </a:r>
            <a:r>
              <a:rPr dirty="0"/>
              <a:t> </a:t>
            </a:r>
            <a:r>
              <a:rPr dirty="0" err="1"/>
              <a:t>операцию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день</a:t>
            </a:r>
            <a:r>
              <a:rPr dirty="0"/>
              <a:t>.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текущей</a:t>
            </a:r>
            <a:r>
              <a:rPr dirty="0"/>
              <a:t> </a:t>
            </a:r>
            <a:r>
              <a:rPr dirty="0" err="1"/>
              <a:t>ликвидности</a:t>
            </a:r>
            <a:r>
              <a:rPr dirty="0"/>
              <a:t> (Н3) </a:t>
            </a:r>
            <a:r>
              <a:rPr dirty="0" err="1"/>
              <a:t>должен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меньше</a:t>
            </a:r>
            <a:r>
              <a:rPr dirty="0"/>
              <a:t> 50%</a:t>
            </a:r>
          </a:p>
          <a:p>
            <a:pPr marL="152400"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Такой</a:t>
            </a:r>
            <a:r>
              <a:rPr dirty="0"/>
              <a:t> </a:t>
            </a: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оценить</a:t>
            </a:r>
            <a:r>
              <a:rPr dirty="0"/>
              <a:t>,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исполнить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обязательства</a:t>
            </a:r>
            <a:r>
              <a:rPr dirty="0"/>
              <a:t> </a:t>
            </a: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клиентами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течение</a:t>
            </a:r>
            <a:r>
              <a:rPr dirty="0"/>
              <a:t> 1 </a:t>
            </a:r>
            <a:r>
              <a:rPr dirty="0" err="1"/>
              <a:t>месяца</a:t>
            </a:r>
            <a:r>
              <a:rPr dirty="0"/>
              <a:t>. </a:t>
            </a:r>
            <a:r>
              <a:rPr dirty="0" err="1"/>
              <a:t>Здесь</a:t>
            </a:r>
            <a:r>
              <a:rPr dirty="0"/>
              <a:t> </a:t>
            </a:r>
            <a:r>
              <a:rPr dirty="0" err="1"/>
              <a:t>оценивают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те</a:t>
            </a:r>
            <a:r>
              <a:rPr dirty="0"/>
              <a:t> </a:t>
            </a:r>
            <a:r>
              <a:rPr dirty="0" err="1"/>
              <a:t>же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мгновенной</a:t>
            </a:r>
            <a:r>
              <a:rPr dirty="0"/>
              <a:t> </a:t>
            </a:r>
            <a:r>
              <a:rPr dirty="0" err="1"/>
              <a:t>ликвидности</a:t>
            </a:r>
            <a:r>
              <a:rPr dirty="0"/>
              <a:t>,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расчетом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30 </a:t>
            </a:r>
            <a:r>
              <a:rPr dirty="0" err="1"/>
              <a:t>дней</a:t>
            </a:r>
            <a:r>
              <a:rPr dirty="0"/>
              <a:t>.</a:t>
            </a:r>
          </a:p>
          <a:p>
            <a:pPr marL="152400"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 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87AD0758-B0A4-ED48-B193-EF8C15DB5AE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DC7A0653-97E6-484E-867E-EAE89290D208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7602A9FB-6ED8-AA4D-8547-782C10E345CF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E6401B83-8544-494B-A7DD-31A8CA7ADC4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13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16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14</a:t>
            </a:r>
          </a:p>
        </p:txBody>
      </p:sp>
      <p:sp>
        <p:nvSpPr>
          <p:cNvPr id="617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8" name="Прямоугольник 30"/>
          <p:cNvSpPr txBox="1"/>
          <p:nvPr/>
        </p:nvSpPr>
        <p:spPr>
          <a:xfrm>
            <a:off x="611188" y="1719009"/>
            <a:ext cx="7749880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ЧТО, ЕСЛИ БАНК </a:t>
            </a:r>
            <a:br/>
            <a:r>
              <a:t>НАРУШАЕТ ЭТИ НОРМАТИВЫ?</a:t>
            </a:r>
          </a:p>
        </p:txBody>
      </p:sp>
      <p:sp>
        <p:nvSpPr>
          <p:cNvPr id="619" name="Прямоугольник 30"/>
          <p:cNvSpPr txBox="1"/>
          <p:nvPr/>
        </p:nvSpPr>
        <p:spPr>
          <a:xfrm>
            <a:off x="611188" y="2421385"/>
            <a:ext cx="8101297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говорить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проблемах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.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значит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обязательно</a:t>
            </a:r>
            <a:r>
              <a:rPr dirty="0"/>
              <a:t> </a:t>
            </a:r>
            <a:r>
              <a:rPr dirty="0" err="1"/>
              <a:t>приведут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печальному</a:t>
            </a:r>
            <a:r>
              <a:rPr dirty="0"/>
              <a:t> </a:t>
            </a:r>
            <a:r>
              <a:rPr dirty="0" err="1"/>
              <a:t>результату</a:t>
            </a:r>
            <a:r>
              <a:rPr dirty="0"/>
              <a:t>. </a:t>
            </a:r>
            <a:r>
              <a:rPr dirty="0" err="1"/>
              <a:t>Часто</a:t>
            </a:r>
            <a:r>
              <a:rPr dirty="0"/>
              <a:t> </a:t>
            </a:r>
            <a:r>
              <a:rPr dirty="0" err="1"/>
              <a:t>проблемы</a:t>
            </a:r>
            <a:r>
              <a:rPr dirty="0"/>
              <a:t> </a:t>
            </a:r>
            <a:r>
              <a:rPr dirty="0" err="1"/>
              <a:t>удается</a:t>
            </a:r>
            <a:r>
              <a:rPr dirty="0"/>
              <a:t> </a:t>
            </a:r>
            <a:r>
              <a:rPr dirty="0" err="1"/>
              <a:t>решить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продолжает</a:t>
            </a:r>
            <a:r>
              <a:rPr dirty="0"/>
              <a:t> </a:t>
            </a:r>
            <a:r>
              <a:rPr dirty="0" err="1"/>
              <a:t>свою</a:t>
            </a:r>
            <a:r>
              <a:rPr dirty="0"/>
              <a:t> </a:t>
            </a:r>
            <a:r>
              <a:rPr dirty="0" err="1"/>
              <a:t>работу</a:t>
            </a:r>
            <a:r>
              <a:rPr dirty="0"/>
              <a:t>. </a:t>
            </a:r>
            <a:endParaRPr lang="ru-RU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Стоит</a:t>
            </a:r>
            <a:r>
              <a:rPr dirty="0"/>
              <a:t> </a:t>
            </a:r>
            <a:r>
              <a:rPr dirty="0" err="1"/>
              <a:t>насторожиться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очень</a:t>
            </a:r>
            <a:r>
              <a:rPr dirty="0"/>
              <a:t> </a:t>
            </a:r>
            <a:r>
              <a:rPr dirty="0" err="1"/>
              <a:t>хорошими</a:t>
            </a:r>
            <a:r>
              <a:rPr dirty="0"/>
              <a:t> </a:t>
            </a:r>
            <a:r>
              <a:rPr dirty="0" err="1"/>
              <a:t>показателями</a:t>
            </a:r>
            <a:r>
              <a:rPr dirty="0"/>
              <a:t> </a:t>
            </a:r>
            <a:r>
              <a:rPr dirty="0" err="1"/>
              <a:t>агрессивно</a:t>
            </a:r>
            <a:r>
              <a:rPr dirty="0"/>
              <a:t> </a:t>
            </a:r>
            <a:r>
              <a:rPr dirty="0" err="1"/>
              <a:t>рекламирует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предлагает</a:t>
            </a:r>
            <a:r>
              <a:rPr dirty="0"/>
              <a:t> </a:t>
            </a:r>
            <a:r>
              <a:rPr dirty="0" err="1"/>
              <a:t>открывать</a:t>
            </a:r>
            <a:r>
              <a:rPr dirty="0"/>
              <a:t> </a:t>
            </a:r>
            <a:r>
              <a:rPr dirty="0" err="1"/>
              <a:t>вклады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завышенным</a:t>
            </a:r>
            <a:r>
              <a:rPr dirty="0"/>
              <a:t> </a:t>
            </a:r>
            <a:r>
              <a:rPr dirty="0" err="1"/>
              <a:t>ставкам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796C127-79B2-3A48-A6CA-543F99F2096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A2286046-0DF1-A741-A461-067F3381A3FD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1065960F-7F18-C549-A3DD-C3B96549EC2C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9D08AF62-417C-BC4A-88BA-1E0E74FAA17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14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2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15</a:t>
            </a:r>
          </a:p>
        </p:txBody>
      </p:sp>
      <p:sp>
        <p:nvSpPr>
          <p:cNvPr id="62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24" name="Прямоугольник 30"/>
          <p:cNvSpPr txBox="1"/>
          <p:nvPr/>
        </p:nvSpPr>
        <p:spPr>
          <a:xfrm>
            <a:off x="611188" y="1719009"/>
            <a:ext cx="7749880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МОЙ БАНК САНИРУЮТ. </a:t>
            </a:r>
            <a:br/>
            <a:r>
              <a:t>ЧТО ЭТО ЗНАЧИТ?</a:t>
            </a:r>
          </a:p>
        </p:txBody>
      </p:sp>
      <p:sp>
        <p:nvSpPr>
          <p:cNvPr id="625" name="Прямоугольник 30"/>
          <p:cNvSpPr txBox="1"/>
          <p:nvPr/>
        </p:nvSpPr>
        <p:spPr>
          <a:xfrm>
            <a:off x="611188" y="2421385"/>
            <a:ext cx="8039652" cy="1246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Значит</a:t>
            </a:r>
            <a:r>
              <a:rPr dirty="0"/>
              <a:t>,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были</a:t>
            </a:r>
            <a:r>
              <a:rPr dirty="0"/>
              <a:t> </a:t>
            </a:r>
            <a:r>
              <a:rPr dirty="0" err="1"/>
              <a:t>серьезные</a:t>
            </a:r>
            <a:r>
              <a:rPr dirty="0"/>
              <a:t> </a:t>
            </a:r>
            <a:r>
              <a:rPr dirty="0" err="1"/>
              <a:t>проблемы</a:t>
            </a:r>
            <a:r>
              <a:rPr dirty="0"/>
              <a:t>,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которыми</a:t>
            </a:r>
            <a:r>
              <a:rPr dirty="0"/>
              <a:t> </a:t>
            </a: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мог</a:t>
            </a:r>
            <a:r>
              <a:rPr dirty="0"/>
              <a:t> </a:t>
            </a:r>
            <a:r>
              <a:rPr dirty="0" err="1"/>
              <a:t>справиться</a:t>
            </a:r>
            <a:r>
              <a:rPr dirty="0"/>
              <a:t> </a:t>
            </a:r>
            <a:r>
              <a:rPr dirty="0" err="1"/>
              <a:t>самостоятельно</a:t>
            </a:r>
            <a:r>
              <a:rPr dirty="0"/>
              <a:t>.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теперь</a:t>
            </a:r>
            <a:r>
              <a:rPr dirty="0"/>
              <a:t> </a:t>
            </a:r>
            <a:r>
              <a:rPr dirty="0" err="1"/>
              <a:t>начнется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финансовое</a:t>
            </a:r>
            <a:r>
              <a:rPr dirty="0"/>
              <a:t> </a:t>
            </a:r>
            <a:r>
              <a:rPr dirty="0" err="1"/>
              <a:t>оздоровление</a:t>
            </a:r>
            <a:r>
              <a:rPr dirty="0"/>
              <a:t>.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продолжит</a:t>
            </a:r>
            <a:r>
              <a:rPr dirty="0"/>
              <a:t> </a:t>
            </a:r>
            <a:r>
              <a:rPr dirty="0" err="1"/>
              <a:t>работать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обслуживать</a:t>
            </a:r>
            <a:r>
              <a:rPr dirty="0"/>
              <a:t> </a:t>
            </a:r>
            <a:r>
              <a:rPr dirty="0" err="1"/>
              <a:t>клиентов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клиенты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беспокоиться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 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Санацией</a:t>
            </a:r>
            <a:r>
              <a:rPr dirty="0"/>
              <a:t> </a:t>
            </a:r>
            <a:r>
              <a:rPr dirty="0" err="1"/>
              <a:t>занимается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.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95292EA7-0625-9544-A060-BCACA932AF7F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0E56C88B-E8C6-8A45-A567-606C5D20B5E7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E32EB068-CD7A-9F46-87B6-F98C490C22A5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05DA778D-BE2F-3E4E-9DEA-6D77554864C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15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2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16</a:t>
            </a:r>
          </a:p>
        </p:txBody>
      </p:sp>
      <p:sp>
        <p:nvSpPr>
          <p:cNvPr id="62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0" name="Прямоугольник 30"/>
          <p:cNvSpPr txBox="1"/>
          <p:nvPr/>
        </p:nvSpPr>
        <p:spPr>
          <a:xfrm>
            <a:off x="774748" y="1395604"/>
            <a:ext cx="7749880" cy="649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ПЯТОЕ: </a:t>
            </a:r>
            <a:r>
              <a:rPr b="0" dirty="0">
                <a:latin typeface="Calibri"/>
                <a:ea typeface="Calibri"/>
                <a:cs typeface="Calibri"/>
                <a:sym typeface="Calibri"/>
              </a:rPr>
              <a:t>ИЗУЧИТЬ ДОСТУПНОСТЬ</a:t>
            </a:r>
            <a:endParaRPr sz="1800" dirty="0"/>
          </a:p>
        </p:txBody>
      </p:sp>
      <p:sp>
        <p:nvSpPr>
          <p:cNvPr id="631" name="Прямоугольник 30"/>
          <p:cNvSpPr txBox="1"/>
          <p:nvPr/>
        </p:nvSpPr>
        <p:spPr>
          <a:xfrm>
            <a:off x="774748" y="1805880"/>
            <a:ext cx="7749880" cy="2954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выборе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стоит</a:t>
            </a:r>
            <a:r>
              <a:rPr dirty="0"/>
              <a:t> </a:t>
            </a:r>
            <a:r>
              <a:rPr dirty="0" err="1"/>
              <a:t>внимательно</a:t>
            </a:r>
            <a:r>
              <a:rPr dirty="0"/>
              <a:t> </a:t>
            </a:r>
            <a:r>
              <a:rPr dirty="0" err="1"/>
              <a:t>изучить</a:t>
            </a:r>
            <a:r>
              <a:rPr dirty="0"/>
              <a:t> </a:t>
            </a:r>
            <a:r>
              <a:rPr dirty="0" err="1"/>
              <a:t>расположение</a:t>
            </a:r>
            <a:r>
              <a:rPr dirty="0"/>
              <a:t> </a:t>
            </a:r>
            <a:r>
              <a:rPr dirty="0" err="1"/>
              <a:t>отделений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банкоматов</a:t>
            </a:r>
            <a:r>
              <a:rPr dirty="0"/>
              <a:t>, </a:t>
            </a:r>
            <a:r>
              <a:rPr dirty="0" err="1"/>
              <a:t>возможности</a:t>
            </a:r>
            <a:r>
              <a:rPr dirty="0"/>
              <a:t> </a:t>
            </a:r>
            <a:r>
              <a:rPr dirty="0" err="1"/>
              <a:t>онлайн-банкинга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соотнести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своими</a:t>
            </a:r>
            <a:r>
              <a:rPr dirty="0"/>
              <a:t> </a:t>
            </a:r>
            <a:r>
              <a:rPr dirty="0" err="1"/>
              <a:t>потребностями</a:t>
            </a:r>
            <a:r>
              <a:rPr dirty="0"/>
              <a:t>. </a:t>
            </a:r>
            <a:endParaRPr lang="ru-RU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Подумайте</a:t>
            </a:r>
            <a:r>
              <a:rPr dirty="0"/>
              <a:t>, </a:t>
            </a:r>
            <a:r>
              <a:rPr dirty="0" err="1"/>
              <a:t>будете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часто</a:t>
            </a:r>
            <a:r>
              <a:rPr dirty="0"/>
              <a:t> </a:t>
            </a:r>
            <a:r>
              <a:rPr dirty="0" err="1"/>
              <a:t>ходить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отделение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: </a:t>
            </a:r>
            <a:r>
              <a:rPr dirty="0" err="1"/>
              <a:t>тогда</a:t>
            </a:r>
            <a:r>
              <a:rPr dirty="0"/>
              <a:t> </a:t>
            </a:r>
            <a:r>
              <a:rPr dirty="0" err="1"/>
              <a:t>физическая</a:t>
            </a:r>
            <a:r>
              <a:rPr dirty="0"/>
              <a:t> </a:t>
            </a:r>
            <a:r>
              <a:rPr dirty="0" err="1"/>
              <a:t>доступность</a:t>
            </a:r>
            <a:r>
              <a:rPr dirty="0"/>
              <a:t> — </a:t>
            </a:r>
            <a:r>
              <a:rPr dirty="0" err="1"/>
              <a:t>важный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критерий</a:t>
            </a:r>
            <a:r>
              <a:rPr dirty="0"/>
              <a:t>.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планируете</a:t>
            </a:r>
            <a:r>
              <a:rPr dirty="0"/>
              <a:t> </a:t>
            </a:r>
            <a:r>
              <a:rPr dirty="0" err="1"/>
              <a:t>часто</a:t>
            </a:r>
            <a:r>
              <a:rPr dirty="0"/>
              <a:t> </a:t>
            </a:r>
            <a:r>
              <a:rPr dirty="0" err="1"/>
              <a:t>снимать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 </a:t>
            </a:r>
            <a:r>
              <a:rPr dirty="0" err="1"/>
              <a:t>наличные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вносить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убедитесь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удобных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местах</a:t>
            </a:r>
            <a:r>
              <a:rPr dirty="0"/>
              <a:t>, </a:t>
            </a:r>
            <a:r>
              <a:rPr dirty="0" err="1"/>
              <a:t>недалеко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дома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работы</a:t>
            </a:r>
            <a:r>
              <a:rPr dirty="0"/>
              <a:t>,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банкоматы</a:t>
            </a:r>
            <a:r>
              <a:rPr dirty="0"/>
              <a:t> </a:t>
            </a:r>
            <a:r>
              <a:rPr dirty="0" err="1"/>
              <a:t>этого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. </a:t>
            </a:r>
            <a:r>
              <a:rPr dirty="0" err="1"/>
              <a:t>Так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сможете</a:t>
            </a:r>
            <a:r>
              <a:rPr dirty="0"/>
              <a:t> </a:t>
            </a:r>
            <a:r>
              <a:rPr dirty="0" err="1"/>
              <a:t>пополнять</a:t>
            </a:r>
            <a:r>
              <a:rPr dirty="0"/>
              <a:t> </a:t>
            </a:r>
            <a:r>
              <a:rPr dirty="0" err="1"/>
              <a:t>карту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снимать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нее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 </a:t>
            </a:r>
            <a:r>
              <a:rPr dirty="0" err="1"/>
              <a:t>без</a:t>
            </a:r>
            <a:r>
              <a:rPr dirty="0"/>
              <a:t> </a:t>
            </a:r>
            <a:r>
              <a:rPr dirty="0" err="1"/>
              <a:t>комиссии</a:t>
            </a:r>
            <a:r>
              <a:rPr dirty="0"/>
              <a:t>.</a:t>
            </a:r>
            <a:endParaRPr lang="ru-RU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,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вовсе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хотите</a:t>
            </a:r>
            <a:r>
              <a:rPr dirty="0"/>
              <a:t> </a:t>
            </a:r>
            <a:r>
              <a:rPr dirty="0" err="1"/>
              <a:t>тратить</a:t>
            </a:r>
            <a:r>
              <a:rPr dirty="0"/>
              <a:t> </a:t>
            </a:r>
            <a:r>
              <a:rPr dirty="0" err="1"/>
              <a:t>время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делать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удаленно</a:t>
            </a:r>
            <a:r>
              <a:rPr dirty="0"/>
              <a:t>? </a:t>
            </a:r>
            <a:r>
              <a:rPr dirty="0" err="1"/>
              <a:t>Тогда</a:t>
            </a:r>
            <a:r>
              <a:rPr dirty="0"/>
              <a:t> </a:t>
            </a:r>
            <a:r>
              <a:rPr dirty="0" err="1"/>
              <a:t>проверьте</a:t>
            </a:r>
            <a:r>
              <a:rPr dirty="0"/>
              <a:t> </a:t>
            </a:r>
            <a:r>
              <a:rPr dirty="0" err="1"/>
              <a:t>онлайн-сервисы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. </a:t>
            </a:r>
            <a:r>
              <a:rPr dirty="0" err="1"/>
              <a:t>Посмотрите</a:t>
            </a:r>
            <a:r>
              <a:rPr dirty="0"/>
              <a:t>, </a:t>
            </a:r>
            <a:r>
              <a:rPr dirty="0" err="1"/>
              <a:t>просто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ими</a:t>
            </a:r>
            <a:r>
              <a:rPr dirty="0"/>
              <a:t> </a:t>
            </a:r>
            <a:r>
              <a:rPr dirty="0" err="1"/>
              <a:t>пользоваться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оплатить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нужны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постоянно</a:t>
            </a:r>
            <a:r>
              <a:rPr sz="1600"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2F904AAF-3BAE-9743-817A-8683970F40B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0A6EE5E2-88C1-634E-BE93-26A5063EF552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41B0B551-A60E-3A4E-BC7F-B604C2823D02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99E368A6-9F5D-754A-8D2C-97D628A8356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16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34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17</a:t>
            </a:r>
          </a:p>
        </p:txBody>
      </p:sp>
      <p:sp>
        <p:nvSpPr>
          <p:cNvPr id="635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6" name="Прямоугольник 30"/>
          <p:cNvSpPr txBox="1"/>
          <p:nvPr/>
        </p:nvSpPr>
        <p:spPr>
          <a:xfrm>
            <a:off x="585061" y="1542191"/>
            <a:ext cx="7749880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b="1" dirty="0"/>
              <a:t>ШЕСТОЕ: </a:t>
            </a:r>
            <a:r>
              <a:rPr dirty="0"/>
              <a:t>ПРОВЕРИТЬ КАЧЕСТВО СЕРВИСА</a:t>
            </a:r>
            <a:endParaRPr sz="1800" dirty="0"/>
          </a:p>
        </p:txBody>
      </p:sp>
      <p:sp>
        <p:nvSpPr>
          <p:cNvPr id="637" name="Прямоугольник 30"/>
          <p:cNvSpPr txBox="1"/>
          <p:nvPr/>
        </p:nvSpPr>
        <p:spPr>
          <a:xfrm>
            <a:off x="585061" y="2015967"/>
            <a:ext cx="7749880" cy="2323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этом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помогут</a:t>
            </a:r>
            <a:r>
              <a:rPr dirty="0"/>
              <a:t> </a:t>
            </a:r>
            <a:r>
              <a:rPr dirty="0" err="1"/>
              <a:t>отзывы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интернете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опрос</a:t>
            </a:r>
            <a:r>
              <a:rPr dirty="0"/>
              <a:t> </a:t>
            </a:r>
            <a:r>
              <a:rPr dirty="0" err="1"/>
              <a:t>знакомых</a:t>
            </a:r>
            <a:r>
              <a:rPr dirty="0"/>
              <a:t>, </a:t>
            </a:r>
            <a:r>
              <a:rPr dirty="0" err="1"/>
              <a:t>изучение</a:t>
            </a:r>
            <a:r>
              <a:rPr dirty="0"/>
              <a:t> </a:t>
            </a:r>
            <a:r>
              <a:rPr dirty="0" err="1"/>
              <a:t>сайта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предмет</a:t>
            </a:r>
            <a:r>
              <a:rPr dirty="0"/>
              <a:t> </a:t>
            </a:r>
            <a:r>
              <a:rPr dirty="0" err="1"/>
              <a:t>информативности</a:t>
            </a:r>
            <a:r>
              <a:rPr dirty="0"/>
              <a:t>, </a:t>
            </a:r>
            <a:r>
              <a:rPr dirty="0" err="1"/>
              <a:t>удобства</a:t>
            </a:r>
            <a:r>
              <a:rPr dirty="0"/>
              <a:t> </a:t>
            </a:r>
            <a:r>
              <a:rPr dirty="0" err="1"/>
              <a:t>поиска</a:t>
            </a:r>
            <a:r>
              <a:rPr dirty="0"/>
              <a:t> </a:t>
            </a:r>
            <a:r>
              <a:rPr dirty="0" err="1"/>
              <a:t>нужной</a:t>
            </a:r>
            <a:r>
              <a:rPr dirty="0"/>
              <a:t> </a:t>
            </a:r>
            <a:r>
              <a:rPr dirty="0" err="1"/>
              <a:t>информации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ответов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вопросы</a:t>
            </a:r>
            <a:r>
              <a:rPr dirty="0"/>
              <a:t>.</a:t>
            </a:r>
            <a:endParaRPr lang="ru-RU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Также</a:t>
            </a:r>
            <a:r>
              <a:rPr dirty="0"/>
              <a:t>, </a:t>
            </a:r>
            <a:r>
              <a:rPr dirty="0" err="1"/>
              <a:t>внимательно</a:t>
            </a:r>
            <a:r>
              <a:rPr dirty="0"/>
              <a:t> </a:t>
            </a:r>
            <a:r>
              <a:rPr dirty="0" err="1"/>
              <a:t>изучите</a:t>
            </a:r>
            <a:r>
              <a:rPr dirty="0"/>
              <a:t> </a:t>
            </a:r>
            <a:r>
              <a:rPr dirty="0" err="1"/>
              <a:t>сайт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: 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нем</a:t>
            </a:r>
            <a:r>
              <a:rPr dirty="0"/>
              <a:t> </a:t>
            </a:r>
            <a:r>
              <a:rPr dirty="0" err="1"/>
              <a:t>вся</a:t>
            </a:r>
            <a:r>
              <a:rPr dirty="0"/>
              <a:t> </a:t>
            </a:r>
            <a:r>
              <a:rPr dirty="0" err="1"/>
              <a:t>необходимая</a:t>
            </a:r>
            <a:r>
              <a:rPr dirty="0"/>
              <a:t> </a:t>
            </a:r>
            <a:r>
              <a:rPr dirty="0" err="1"/>
              <a:t>информация</a:t>
            </a:r>
            <a:r>
              <a:rPr dirty="0"/>
              <a:t>, </a:t>
            </a:r>
            <a:r>
              <a:rPr dirty="0" err="1"/>
              <a:t>легко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найти</a:t>
            </a:r>
            <a:r>
              <a:rPr dirty="0"/>
              <a:t> </a:t>
            </a:r>
            <a:r>
              <a:rPr dirty="0" err="1"/>
              <a:t>ответы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вопросы</a:t>
            </a:r>
            <a:r>
              <a:rPr dirty="0"/>
              <a:t>.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Позвоните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горячую</a:t>
            </a:r>
            <a:r>
              <a:rPr dirty="0"/>
              <a:t> </a:t>
            </a:r>
            <a:r>
              <a:rPr dirty="0" err="1"/>
              <a:t>линию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— </a:t>
            </a:r>
            <a:r>
              <a:rPr dirty="0" err="1"/>
              <a:t>проверьте</a:t>
            </a:r>
            <a:r>
              <a:rPr dirty="0"/>
              <a:t>,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долго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придется</a:t>
            </a:r>
            <a:r>
              <a:rPr dirty="0"/>
              <a:t> </a:t>
            </a:r>
            <a:r>
              <a:rPr dirty="0" err="1"/>
              <a:t>ждать</a:t>
            </a:r>
            <a:r>
              <a:rPr dirty="0"/>
              <a:t> </a:t>
            </a:r>
            <a:r>
              <a:rPr dirty="0" err="1"/>
              <a:t>ответа</a:t>
            </a:r>
            <a:r>
              <a:rPr dirty="0"/>
              <a:t>.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посетив</a:t>
            </a:r>
            <a:r>
              <a:rPr dirty="0"/>
              <a:t> </a:t>
            </a:r>
            <a:r>
              <a:rPr dirty="0" err="1"/>
              <a:t>отделение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лично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сможете</a:t>
            </a:r>
            <a:r>
              <a:rPr dirty="0"/>
              <a:t> </a:t>
            </a:r>
            <a:r>
              <a:rPr dirty="0" err="1"/>
              <a:t>оценить</a:t>
            </a:r>
            <a:r>
              <a:rPr dirty="0"/>
              <a:t>,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там</a:t>
            </a:r>
            <a:r>
              <a:rPr dirty="0"/>
              <a:t> </a:t>
            </a:r>
            <a:r>
              <a:rPr dirty="0" err="1"/>
              <a:t>работают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клиентами</a:t>
            </a:r>
            <a:r>
              <a:rPr dirty="0"/>
              <a:t>, </a:t>
            </a:r>
            <a:r>
              <a:rPr dirty="0" err="1"/>
              <a:t>например</a:t>
            </a:r>
            <a:r>
              <a:rPr dirty="0"/>
              <a:t>,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оплатить</a:t>
            </a:r>
            <a:r>
              <a:rPr dirty="0"/>
              <a:t> </a:t>
            </a:r>
            <a:r>
              <a:rPr dirty="0" err="1"/>
              <a:t>квитанцию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расспросить</a:t>
            </a:r>
            <a:r>
              <a:rPr dirty="0"/>
              <a:t> </a:t>
            </a:r>
            <a:r>
              <a:rPr dirty="0" err="1"/>
              <a:t>менеджера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об</a:t>
            </a:r>
            <a:r>
              <a:rPr dirty="0"/>
              <a:t> </a:t>
            </a:r>
            <a:r>
              <a:rPr dirty="0" err="1"/>
              <a:t>интересной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услуге</a:t>
            </a:r>
            <a:r>
              <a:rPr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7F2BDD6D-C435-7B4B-8301-D820867A9B7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8E2D7D9C-F291-8044-8D2C-10EB63B34332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589329FD-FB9D-9B45-99EF-CDC8FA518B76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02341E9F-9633-804C-A54C-4D7116808DB6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17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40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18</a:t>
            </a:r>
          </a:p>
        </p:txBody>
      </p:sp>
      <p:sp>
        <p:nvSpPr>
          <p:cNvPr id="641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2" name="Прямоугольник 30"/>
          <p:cNvSpPr txBox="1"/>
          <p:nvPr/>
        </p:nvSpPr>
        <p:spPr>
          <a:xfrm>
            <a:off x="548325" y="1515809"/>
            <a:ext cx="7749880" cy="327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b="1" dirty="0"/>
              <a:t>СЕДЬМОЕ:</a:t>
            </a:r>
            <a:r>
              <a:rPr dirty="0"/>
              <a:t> </a:t>
            </a:r>
            <a:r>
              <a:rPr dirty="0">
                <a:latin typeface="Calibri"/>
                <a:ea typeface="Calibri"/>
                <a:cs typeface="Calibri"/>
                <a:sym typeface="Calibri"/>
              </a:rPr>
              <a:t>ВНИМАТЕЛЬНО ЧИТАТЬ ДОГОВОР</a:t>
            </a:r>
          </a:p>
        </p:txBody>
      </p:sp>
      <p:sp>
        <p:nvSpPr>
          <p:cNvPr id="643" name="Прямоугольник 30"/>
          <p:cNvSpPr txBox="1"/>
          <p:nvPr/>
        </p:nvSpPr>
        <p:spPr>
          <a:xfrm>
            <a:off x="548325" y="1927574"/>
            <a:ext cx="7749880" cy="3024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Итак</a:t>
            </a:r>
            <a:r>
              <a:rPr dirty="0"/>
              <a:t>,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выбрали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: </a:t>
            </a:r>
            <a:r>
              <a:rPr dirty="0" err="1"/>
              <a:t>убедились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надежный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удобный</a:t>
            </a:r>
            <a:r>
              <a:rPr dirty="0"/>
              <a:t>, </a:t>
            </a:r>
            <a:r>
              <a:rPr dirty="0" err="1"/>
              <a:t>теперь</a:t>
            </a:r>
            <a:r>
              <a:rPr dirty="0"/>
              <a:t> </a:t>
            </a:r>
            <a:r>
              <a:rPr dirty="0" err="1"/>
              <a:t>осталось</a:t>
            </a:r>
            <a:r>
              <a:rPr dirty="0"/>
              <a:t> </a:t>
            </a:r>
            <a:r>
              <a:rPr b="1" dirty="0" err="1"/>
              <a:t>заключить</a:t>
            </a:r>
            <a:r>
              <a:rPr b="1" dirty="0"/>
              <a:t> </a:t>
            </a:r>
            <a:r>
              <a:rPr b="1" dirty="0" err="1"/>
              <a:t>договор</a:t>
            </a:r>
            <a:r>
              <a:rPr b="1" dirty="0"/>
              <a:t>.</a:t>
            </a:r>
            <a:endParaRPr sz="1800" dirty="0"/>
          </a:p>
          <a:p>
            <a:pPr lvl="1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 lvl="1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Прежде</a:t>
            </a:r>
            <a:r>
              <a:rPr dirty="0"/>
              <a:t>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подписать</a:t>
            </a:r>
            <a:r>
              <a:rPr dirty="0"/>
              <a:t> </a:t>
            </a:r>
            <a:r>
              <a:rPr dirty="0" err="1"/>
              <a:t>договор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 </a:t>
            </a:r>
            <a:r>
              <a:rPr dirty="0" err="1"/>
              <a:t>приобретение</a:t>
            </a:r>
            <a:r>
              <a:rPr dirty="0"/>
              <a:t> </a:t>
            </a:r>
            <a:r>
              <a:rPr dirty="0" err="1"/>
              <a:t>какой-либо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, </a:t>
            </a:r>
            <a:r>
              <a:rPr dirty="0" err="1"/>
              <a:t>внимательно</a:t>
            </a:r>
            <a:r>
              <a:rPr dirty="0"/>
              <a:t> </a:t>
            </a:r>
            <a:r>
              <a:rPr dirty="0" err="1"/>
              <a:t>изучите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именно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предлагают</a:t>
            </a:r>
            <a:r>
              <a:rPr dirty="0"/>
              <a:t>. </a:t>
            </a:r>
            <a:r>
              <a:rPr dirty="0" err="1"/>
              <a:t>Подписывать</a:t>
            </a:r>
            <a:r>
              <a:rPr dirty="0"/>
              <a:t> </a:t>
            </a:r>
            <a:r>
              <a:rPr dirty="0" err="1"/>
              <a:t>договор</a:t>
            </a:r>
            <a:r>
              <a:rPr dirty="0"/>
              <a:t> </a:t>
            </a:r>
            <a:r>
              <a:rPr dirty="0" err="1"/>
              <a:t>стоит</a:t>
            </a:r>
            <a:r>
              <a:rPr dirty="0"/>
              <a:t> 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 </a:t>
            </a:r>
            <a:r>
              <a:rPr dirty="0" err="1"/>
              <a:t>том</a:t>
            </a:r>
            <a:r>
              <a:rPr dirty="0"/>
              <a:t> </a:t>
            </a:r>
            <a:r>
              <a:rPr dirty="0" err="1"/>
              <a:t>случае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каждое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 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условий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понятно</a:t>
            </a:r>
            <a:r>
              <a:rPr dirty="0"/>
              <a:t>. </a:t>
            </a:r>
            <a:r>
              <a:rPr dirty="0" err="1"/>
              <a:t>Изучать</a:t>
            </a:r>
            <a:r>
              <a:rPr dirty="0"/>
              <a:t> </a:t>
            </a:r>
            <a:r>
              <a:rPr dirty="0" err="1"/>
              <a:t>условия</a:t>
            </a:r>
            <a:r>
              <a:rPr dirty="0"/>
              <a:t> </a:t>
            </a:r>
            <a:r>
              <a:rPr dirty="0" err="1"/>
              <a:t>договора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обязательно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офисе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-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можете</a:t>
            </a:r>
            <a:r>
              <a:rPr dirty="0"/>
              <a:t> </a:t>
            </a:r>
            <a:r>
              <a:rPr dirty="0" err="1"/>
              <a:t>забрать</a:t>
            </a:r>
            <a:r>
              <a:rPr dirty="0"/>
              <a:t> </a:t>
            </a:r>
            <a:r>
              <a:rPr dirty="0" err="1"/>
              <a:t>форму</a:t>
            </a:r>
            <a:r>
              <a:rPr dirty="0"/>
              <a:t> </a:t>
            </a:r>
            <a:r>
              <a:rPr dirty="0" err="1"/>
              <a:t>договора</a:t>
            </a:r>
            <a:r>
              <a:rPr dirty="0"/>
              <a:t> </a:t>
            </a:r>
            <a:r>
              <a:rPr dirty="0" err="1"/>
              <a:t>домой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изучить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спокойной</a:t>
            </a:r>
            <a:r>
              <a:rPr dirty="0"/>
              <a:t> </a:t>
            </a:r>
            <a:r>
              <a:rPr dirty="0" err="1"/>
              <a:t>обстановке</a:t>
            </a:r>
            <a:r>
              <a:rPr dirty="0"/>
              <a:t>. </a:t>
            </a:r>
          </a:p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endParaRPr sz="1000" dirty="0"/>
          </a:p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Уточните</a:t>
            </a:r>
            <a:r>
              <a:rPr dirty="0"/>
              <a:t>,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будут</a:t>
            </a:r>
            <a:r>
              <a:rPr dirty="0"/>
              <a:t> </a:t>
            </a:r>
            <a:r>
              <a:rPr dirty="0" err="1"/>
              <a:t>начислять</a:t>
            </a:r>
            <a:r>
              <a:rPr dirty="0"/>
              <a:t> </a:t>
            </a:r>
            <a:r>
              <a:rPr dirty="0" err="1"/>
              <a:t>проценты</a:t>
            </a:r>
            <a:r>
              <a:rPr dirty="0"/>
              <a:t>.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вклады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 </a:t>
            </a:r>
            <a:r>
              <a:rPr dirty="0" err="1"/>
              <a:t>так</a:t>
            </a:r>
            <a:r>
              <a:rPr dirty="0"/>
              <a:t> </a:t>
            </a:r>
            <a:r>
              <a:rPr dirty="0" err="1"/>
              <a:t>называемыми</a:t>
            </a:r>
            <a:r>
              <a:rPr dirty="0"/>
              <a:t> «</a:t>
            </a:r>
            <a:r>
              <a:rPr dirty="0" err="1"/>
              <a:t>лестничными</a:t>
            </a:r>
            <a:r>
              <a:rPr dirty="0"/>
              <a:t>» </a:t>
            </a:r>
            <a:r>
              <a:rPr dirty="0" err="1"/>
              <a:t>процентами</a:t>
            </a:r>
            <a:r>
              <a:rPr dirty="0"/>
              <a:t>. </a:t>
            </a:r>
            <a:r>
              <a:rPr dirty="0" err="1"/>
              <a:t>Срок</a:t>
            </a:r>
            <a:r>
              <a:rPr dirty="0"/>
              <a:t> </a:t>
            </a:r>
            <a:r>
              <a:rPr dirty="0" err="1"/>
              <a:t>таких</a:t>
            </a:r>
            <a:r>
              <a:rPr dirty="0"/>
              <a:t> </a:t>
            </a:r>
            <a:r>
              <a:rPr dirty="0" err="1"/>
              <a:t>вкладов</a:t>
            </a:r>
            <a:r>
              <a:rPr dirty="0"/>
              <a:t> </a:t>
            </a:r>
            <a:r>
              <a:rPr dirty="0" err="1"/>
              <a:t>обычно</a:t>
            </a:r>
            <a:r>
              <a:rPr dirty="0"/>
              <a:t> </a:t>
            </a:r>
            <a:r>
              <a:rPr dirty="0" err="1"/>
              <a:t>разбит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 </a:t>
            </a:r>
            <a:r>
              <a:rPr dirty="0" err="1"/>
              <a:t>несколько</a:t>
            </a:r>
            <a:r>
              <a:rPr dirty="0"/>
              <a:t> </a:t>
            </a:r>
            <a:r>
              <a:rPr dirty="0" err="1"/>
              <a:t>периодов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 </a:t>
            </a:r>
            <a:r>
              <a:rPr dirty="0" err="1"/>
              <a:t>процентная</a:t>
            </a:r>
            <a:r>
              <a:rPr dirty="0"/>
              <a:t> </a:t>
            </a:r>
            <a:r>
              <a:rPr dirty="0" err="1"/>
              <a:t>ставка</a:t>
            </a:r>
            <a:r>
              <a:rPr dirty="0"/>
              <a:t> </a:t>
            </a:r>
            <a:r>
              <a:rPr dirty="0" err="1"/>
              <a:t>меняется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 </a:t>
            </a:r>
            <a:r>
              <a:rPr dirty="0" err="1"/>
              <a:t>периода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 </a:t>
            </a:r>
            <a:r>
              <a:rPr dirty="0" err="1"/>
              <a:t>периоду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</a:t>
            </a:r>
            <a:r>
              <a:rPr dirty="0"/>
              <a:t> </a:t>
            </a:r>
            <a:r>
              <a:rPr dirty="0" err="1"/>
              <a:t>рекламе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этом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озвучить</a:t>
            </a:r>
            <a:r>
              <a:rPr dirty="0"/>
              <a:t> 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самый</a:t>
            </a:r>
            <a:r>
              <a:rPr dirty="0"/>
              <a:t> </a:t>
            </a:r>
            <a:r>
              <a:rPr dirty="0" err="1"/>
              <a:t>высокий</a:t>
            </a:r>
            <a:r>
              <a:rPr dirty="0"/>
              <a:t> </a:t>
            </a:r>
            <a:r>
              <a:rPr dirty="0" err="1"/>
              <a:t>процент</a:t>
            </a:r>
            <a:r>
              <a:rPr dirty="0"/>
              <a:t>.</a:t>
            </a:r>
          </a:p>
          <a:p>
            <a:pPr lvl="1">
              <a:lnSpc>
                <a:spcPct val="70000"/>
              </a:lnSpc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0A15636-6181-474B-80EF-F72B6993D01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86E88772-37D0-CE44-882B-0459DF2C6FB9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253696CF-42E0-5642-AD37-9FF8EF36D286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386E8F10-4EF8-3245-A757-210A05312FE3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18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</a:t>
            </a:r>
          </a:p>
        </p:txBody>
      </p:sp>
      <p:sp>
        <p:nvSpPr>
          <p:cNvPr id="54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0" name="Прямоугольник 30"/>
          <p:cNvSpPr txBox="1"/>
          <p:nvPr/>
        </p:nvSpPr>
        <p:spPr>
          <a:xfrm>
            <a:off x="589416" y="1642809"/>
            <a:ext cx="7111556" cy="2492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Человек</a:t>
            </a:r>
            <a:r>
              <a:rPr dirty="0"/>
              <a:t>, </a:t>
            </a:r>
            <a:r>
              <a:rPr dirty="0" err="1"/>
              <a:t>который</a:t>
            </a:r>
            <a:r>
              <a:rPr dirty="0"/>
              <a:t> </a:t>
            </a:r>
            <a:r>
              <a:rPr dirty="0" err="1"/>
              <a:t>стремится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комфортной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материальной</a:t>
            </a:r>
            <a:r>
              <a:rPr dirty="0"/>
              <a:t> </a:t>
            </a:r>
            <a:r>
              <a:rPr dirty="0" err="1"/>
              <a:t>точки</a:t>
            </a:r>
            <a:r>
              <a:rPr dirty="0"/>
              <a:t> </a:t>
            </a:r>
            <a:r>
              <a:rPr dirty="0" err="1"/>
              <a:t>зрения</a:t>
            </a:r>
            <a:r>
              <a:rPr dirty="0"/>
              <a:t> </a:t>
            </a:r>
            <a:r>
              <a:rPr dirty="0" err="1"/>
              <a:t>жизни</a:t>
            </a:r>
            <a:r>
              <a:rPr dirty="0"/>
              <a:t>, </a:t>
            </a:r>
            <a:r>
              <a:rPr dirty="0" err="1"/>
              <a:t>обычно</a:t>
            </a:r>
            <a:r>
              <a:rPr dirty="0"/>
              <a:t> </a:t>
            </a:r>
            <a:r>
              <a:rPr dirty="0" err="1"/>
              <a:t>сталкивается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необходимостью</a:t>
            </a:r>
            <a:r>
              <a:rPr dirty="0"/>
              <a:t> </a:t>
            </a:r>
            <a:r>
              <a:rPr dirty="0" err="1"/>
              <a:t>накопления</a:t>
            </a:r>
            <a:r>
              <a:rPr dirty="0"/>
              <a:t> </a:t>
            </a:r>
            <a:r>
              <a:rPr dirty="0" err="1"/>
              <a:t>капитала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сбережений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накопить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приумножить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капиталы</a:t>
            </a:r>
            <a:r>
              <a:rPr dirty="0"/>
              <a:t> </a:t>
            </a:r>
            <a:r>
              <a:rPr dirty="0" err="1"/>
              <a:t>невозможно</a:t>
            </a:r>
            <a:r>
              <a:rPr dirty="0"/>
              <a:t> </a:t>
            </a:r>
            <a:r>
              <a:rPr dirty="0" err="1"/>
              <a:t>без</a:t>
            </a:r>
            <a:r>
              <a:rPr dirty="0"/>
              <a:t> </a:t>
            </a:r>
            <a:r>
              <a:rPr dirty="0" err="1"/>
              <a:t>финансово-грамотного</a:t>
            </a:r>
            <a:r>
              <a:rPr dirty="0"/>
              <a:t> </a:t>
            </a:r>
            <a:r>
              <a:rPr dirty="0" err="1"/>
              <a:t>поведения</a:t>
            </a:r>
            <a:r>
              <a:rPr dirty="0"/>
              <a:t>.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надо</a:t>
            </a:r>
            <a:r>
              <a:rPr dirty="0"/>
              <a:t>:</a:t>
            </a:r>
          </a:p>
          <a:p>
            <a:pPr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У</a:t>
            </a:r>
            <a:r>
              <a:rPr sz="1400" dirty="0" err="1"/>
              <a:t>меть</a:t>
            </a:r>
            <a:r>
              <a:rPr sz="1400" dirty="0"/>
              <a:t> </a:t>
            </a:r>
            <a:r>
              <a:rPr sz="1400" dirty="0" err="1"/>
              <a:t>грамотно</a:t>
            </a:r>
            <a:r>
              <a:rPr sz="1400" dirty="0"/>
              <a:t> </a:t>
            </a:r>
            <a:r>
              <a:rPr sz="1400" dirty="0" err="1"/>
              <a:t>управлять</a:t>
            </a:r>
            <a:r>
              <a:rPr sz="1400" dirty="0"/>
              <a:t> </a:t>
            </a:r>
            <a:r>
              <a:rPr sz="1400" dirty="0" err="1"/>
              <a:t>своими</a:t>
            </a:r>
            <a:r>
              <a:rPr sz="1400" dirty="0"/>
              <a:t> </a:t>
            </a:r>
            <a:r>
              <a:rPr sz="1400" dirty="0" err="1"/>
              <a:t>активами</a:t>
            </a:r>
            <a:r>
              <a:rPr sz="1400"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Ставить</a:t>
            </a:r>
            <a:r>
              <a:rPr dirty="0"/>
              <a:t> </a:t>
            </a:r>
            <a:r>
              <a:rPr dirty="0" err="1"/>
              <a:t>цели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достигать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Повышать</a:t>
            </a:r>
            <a:r>
              <a:rPr dirty="0"/>
              <a:t> </a:t>
            </a:r>
            <a:r>
              <a:rPr dirty="0" err="1"/>
              <a:t>свою</a:t>
            </a:r>
            <a:r>
              <a:rPr dirty="0"/>
              <a:t> </a:t>
            </a:r>
            <a:r>
              <a:rPr dirty="0" err="1"/>
              <a:t>финансовую</a:t>
            </a:r>
            <a:r>
              <a:rPr dirty="0"/>
              <a:t> </a:t>
            </a:r>
            <a:r>
              <a:rPr dirty="0" err="1"/>
              <a:t>грамотность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умом</a:t>
            </a:r>
            <a:r>
              <a:rPr dirty="0"/>
              <a:t> </a:t>
            </a:r>
            <a:r>
              <a:rPr dirty="0" err="1"/>
              <a:t>делать</a:t>
            </a:r>
            <a:r>
              <a:rPr dirty="0"/>
              <a:t> </a:t>
            </a:r>
            <a:r>
              <a:rPr dirty="0" err="1"/>
              <a:t>покупки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тратя</a:t>
            </a:r>
            <a:r>
              <a:rPr dirty="0"/>
              <a:t> </a:t>
            </a:r>
            <a:r>
              <a:rPr dirty="0" err="1"/>
              <a:t>лишнего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случай</a:t>
            </a:r>
            <a:r>
              <a:rPr dirty="0"/>
              <a:t> </a:t>
            </a:r>
            <a:r>
              <a:rPr dirty="0" err="1"/>
              <a:t>непредвиденных</a:t>
            </a:r>
            <a:r>
              <a:rPr dirty="0"/>
              <a:t> </a:t>
            </a:r>
            <a:r>
              <a:rPr dirty="0" err="1"/>
              <a:t>ситуаций</a:t>
            </a:r>
            <a:r>
              <a:rPr dirty="0"/>
              <a:t>  </a:t>
            </a:r>
            <a:r>
              <a:rPr dirty="0" err="1"/>
              <a:t>иметь</a:t>
            </a:r>
            <a:r>
              <a:rPr dirty="0"/>
              <a:t> </a:t>
            </a:r>
            <a:r>
              <a:rPr dirty="0" err="1"/>
              <a:t>финансовую</a:t>
            </a:r>
            <a:r>
              <a:rPr dirty="0"/>
              <a:t> </a:t>
            </a:r>
            <a:r>
              <a:rPr dirty="0" err="1"/>
              <a:t>подушку</a:t>
            </a:r>
            <a:r>
              <a:rPr dirty="0"/>
              <a:t> </a:t>
            </a:r>
            <a:r>
              <a:rPr dirty="0" err="1"/>
              <a:t>безопасности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Сохранять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приумножать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сбережения</a:t>
            </a:r>
            <a:r>
              <a:rPr dirty="0"/>
              <a:t>.</a:t>
            </a:r>
            <a:endParaRPr sz="440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552EC08C-C903-334D-9F8B-5D2CC5CB1F73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E1A8049E-24C0-D74A-839C-C0E3554E4D33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24CE0039-CCB9-FE4E-AAE7-5309467CF2A9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B33CFC30-A273-4C49-A0B5-4F27BD9A827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46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19</a:t>
            </a:r>
          </a:p>
        </p:txBody>
      </p:sp>
      <p:sp>
        <p:nvSpPr>
          <p:cNvPr id="647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8" name="Прямоугольник 30"/>
          <p:cNvSpPr txBox="1"/>
          <p:nvPr/>
        </p:nvSpPr>
        <p:spPr>
          <a:xfrm>
            <a:off x="611188" y="1526579"/>
            <a:ext cx="7749880" cy="2880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Иногда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видом</a:t>
            </a:r>
            <a:r>
              <a:rPr dirty="0"/>
              <a:t> </a:t>
            </a:r>
            <a:r>
              <a:rPr dirty="0" err="1"/>
              <a:t>вклада</a:t>
            </a:r>
            <a:r>
              <a:rPr dirty="0"/>
              <a:t>,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личной</a:t>
            </a:r>
            <a:r>
              <a:rPr dirty="0"/>
              <a:t> </a:t>
            </a:r>
            <a:r>
              <a:rPr dirty="0" err="1"/>
              <a:t>беседе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менеджером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рекламе</a:t>
            </a:r>
            <a:r>
              <a:rPr dirty="0"/>
              <a:t> </a:t>
            </a:r>
            <a:r>
              <a:rPr lang="ru-RU" dirty="0"/>
              <a:t>–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предлагать</a:t>
            </a:r>
            <a:r>
              <a:rPr dirty="0"/>
              <a:t> </a:t>
            </a:r>
            <a:r>
              <a:rPr dirty="0" err="1"/>
              <a:t>инвестиционные</a:t>
            </a:r>
            <a:r>
              <a:rPr dirty="0"/>
              <a:t> </a:t>
            </a:r>
            <a:r>
              <a:rPr dirty="0" err="1"/>
              <a:t>продукты</a:t>
            </a:r>
            <a:r>
              <a:rPr dirty="0"/>
              <a:t> —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 </a:t>
            </a:r>
            <a:r>
              <a:rPr dirty="0" err="1"/>
              <a:t>отдадите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 </a:t>
            </a:r>
            <a:r>
              <a:rPr dirty="0" err="1"/>
              <a:t>хранение</a:t>
            </a:r>
            <a:r>
              <a:rPr dirty="0"/>
              <a:t>,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будет</a:t>
            </a:r>
            <a:r>
              <a:rPr dirty="0"/>
              <a:t> </a:t>
            </a:r>
            <a:r>
              <a:rPr dirty="0" err="1"/>
              <a:t>инвестировать</a:t>
            </a:r>
            <a:r>
              <a:rPr dirty="0"/>
              <a:t>. </a:t>
            </a:r>
            <a:r>
              <a:rPr dirty="0" err="1"/>
              <a:t>Такие</a:t>
            </a:r>
            <a:r>
              <a:rPr dirty="0"/>
              <a:t> </a:t>
            </a:r>
            <a:r>
              <a:rPr dirty="0" err="1"/>
              <a:t>продукты</a:t>
            </a:r>
            <a:r>
              <a:rPr dirty="0"/>
              <a:t> </a:t>
            </a:r>
            <a:r>
              <a:rPr dirty="0" err="1"/>
              <a:t>законны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помните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отличие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вклада</a:t>
            </a:r>
            <a:r>
              <a:rPr dirty="0"/>
              <a:t> </a:t>
            </a:r>
            <a:r>
              <a:rPr dirty="0" err="1"/>
              <a:t>доход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 </a:t>
            </a:r>
            <a:r>
              <a:rPr dirty="0" err="1"/>
              <a:t>инвестиций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 </a:t>
            </a:r>
            <a:r>
              <a:rPr dirty="0" err="1"/>
              <a:t>гарантирован</a:t>
            </a:r>
            <a:r>
              <a:rPr dirty="0"/>
              <a:t>, </a:t>
            </a:r>
            <a:r>
              <a:rPr dirty="0" err="1"/>
              <a:t>риски</a:t>
            </a:r>
            <a:r>
              <a:rPr dirty="0"/>
              <a:t> </a:t>
            </a:r>
            <a:r>
              <a:rPr dirty="0" err="1"/>
              <a:t>потерять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значительно</a:t>
            </a:r>
            <a:r>
              <a:rPr dirty="0"/>
              <a:t> </a:t>
            </a:r>
            <a:r>
              <a:rPr dirty="0" err="1"/>
              <a:t>выше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 </a:t>
            </a:r>
            <a:r>
              <a:rPr dirty="0" err="1"/>
              <a:t>вы</a:t>
            </a:r>
            <a:r>
              <a:rPr dirty="0"/>
              <a:t> </a:t>
            </a:r>
            <a:r>
              <a:rPr dirty="0" err="1"/>
              <a:t>можете</a:t>
            </a:r>
            <a:r>
              <a:rPr dirty="0"/>
              <a:t>,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умножить</a:t>
            </a:r>
            <a:r>
              <a:rPr dirty="0"/>
              <a:t>, </a:t>
            </a:r>
            <a:r>
              <a:rPr dirty="0" err="1"/>
              <a:t>так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потерять</a:t>
            </a:r>
            <a:r>
              <a:rPr dirty="0"/>
              <a:t> </a:t>
            </a:r>
            <a:r>
              <a:rPr dirty="0" err="1"/>
              <a:t>вложенные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 </a:t>
            </a:r>
            <a:endParaRPr sz="1800" dirty="0"/>
          </a:p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800" dirty="0"/>
          </a:p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Случаи</a:t>
            </a:r>
            <a:r>
              <a:rPr dirty="0"/>
              <a:t>, </a:t>
            </a:r>
            <a:r>
              <a:rPr dirty="0" err="1"/>
              <a:t>когда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намеренно</a:t>
            </a:r>
            <a:r>
              <a:rPr dirty="0"/>
              <a:t> </a:t>
            </a:r>
            <a:r>
              <a:rPr dirty="0" err="1"/>
              <a:t>вводят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заблуждение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пытаются</a:t>
            </a:r>
            <a:r>
              <a:rPr dirty="0"/>
              <a:t> </a:t>
            </a:r>
            <a:r>
              <a:rPr dirty="0" err="1"/>
              <a:t>продать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тот</a:t>
            </a:r>
            <a:r>
              <a:rPr dirty="0"/>
              <a:t> </a:t>
            </a:r>
            <a:r>
              <a:rPr dirty="0" err="1"/>
              <a:t>товар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услугу</a:t>
            </a:r>
            <a:r>
              <a:rPr dirty="0"/>
              <a:t>,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которыми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обратились</a:t>
            </a:r>
            <a:r>
              <a:rPr dirty="0"/>
              <a:t> </a:t>
            </a:r>
            <a:r>
              <a:rPr dirty="0" err="1"/>
              <a:t>изначально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нужны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самом</a:t>
            </a:r>
            <a:r>
              <a:rPr dirty="0"/>
              <a:t> </a:t>
            </a:r>
            <a:r>
              <a:rPr dirty="0" err="1"/>
              <a:t>деле</a:t>
            </a:r>
            <a:r>
              <a:rPr dirty="0"/>
              <a:t> </a:t>
            </a:r>
            <a:r>
              <a:rPr dirty="0" err="1"/>
              <a:t>называется</a:t>
            </a:r>
            <a:r>
              <a:rPr dirty="0"/>
              <a:t> </a:t>
            </a:r>
            <a:r>
              <a:rPr dirty="0" err="1"/>
              <a:t>мисселинг</a:t>
            </a:r>
            <a:r>
              <a:rPr dirty="0"/>
              <a:t>.</a:t>
            </a:r>
            <a:endParaRPr sz="1800" dirty="0"/>
          </a:p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800" dirty="0"/>
          </a:p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Совет</a:t>
            </a:r>
            <a:r>
              <a:rPr dirty="0"/>
              <a:t> </a:t>
            </a:r>
            <a:r>
              <a:rPr dirty="0" err="1"/>
              <a:t>всегда</a:t>
            </a:r>
            <a:r>
              <a:rPr dirty="0"/>
              <a:t> </a:t>
            </a:r>
            <a:r>
              <a:rPr dirty="0" err="1"/>
              <a:t>один</a:t>
            </a:r>
            <a:r>
              <a:rPr dirty="0"/>
              <a:t> — </a:t>
            </a:r>
            <a:r>
              <a:rPr dirty="0" err="1"/>
              <a:t>внимательно</a:t>
            </a:r>
            <a:r>
              <a:rPr dirty="0"/>
              <a:t> </a:t>
            </a:r>
            <a:r>
              <a:rPr dirty="0" err="1"/>
              <a:t>читайте</a:t>
            </a:r>
            <a:r>
              <a:rPr dirty="0"/>
              <a:t> </a:t>
            </a:r>
            <a:r>
              <a:rPr dirty="0" err="1"/>
              <a:t>договор</a:t>
            </a:r>
            <a:r>
              <a:rPr dirty="0"/>
              <a:t>, </a:t>
            </a: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тем</a:t>
            </a:r>
            <a:r>
              <a:rPr dirty="0"/>
              <a:t>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подписать</a:t>
            </a:r>
            <a:r>
              <a:rPr dirty="0"/>
              <a:t>. </a:t>
            </a:r>
            <a:r>
              <a:rPr dirty="0" err="1"/>
              <a:t>Когда</a:t>
            </a:r>
            <a:r>
              <a:rPr dirty="0"/>
              <a:t> </a:t>
            </a:r>
            <a:r>
              <a:rPr dirty="0" err="1"/>
              <a:t>речь</a:t>
            </a:r>
            <a:r>
              <a:rPr dirty="0"/>
              <a:t> </a:t>
            </a:r>
            <a:r>
              <a:rPr dirty="0" err="1"/>
              <a:t>идет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 </a:t>
            </a:r>
            <a:r>
              <a:rPr dirty="0" err="1"/>
              <a:t>деньгах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 </a:t>
            </a:r>
            <a:r>
              <a:rPr dirty="0" err="1"/>
              <a:t>стоит</a:t>
            </a:r>
            <a:r>
              <a:rPr dirty="0"/>
              <a:t> </a:t>
            </a:r>
            <a:r>
              <a:rPr dirty="0" err="1"/>
              <a:t>торопиться</a:t>
            </a:r>
            <a:endParaRPr dirty="0"/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44D5A331-F0E0-454A-80EB-F625F5A32C4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033AF72B-8149-F345-A8DE-36B3D659F37C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20FF9EFE-0529-5748-8D87-BC3210F950E3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618DFD4F-FAC5-7D4B-AF06-89ADDE671070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19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5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20</a:t>
            </a:r>
          </a:p>
        </p:txBody>
      </p:sp>
      <p:sp>
        <p:nvSpPr>
          <p:cNvPr id="65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3" name="Прямоугольник 30"/>
          <p:cNvSpPr txBox="1"/>
          <p:nvPr/>
        </p:nvSpPr>
        <p:spPr>
          <a:xfrm>
            <a:off x="850948" y="2688085"/>
            <a:ext cx="7749880" cy="525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t>Видеоролик «ЧТО СКРЫВАЕТ МЕЛКИЙ ШРИФТ»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6C3E50A1-0872-344E-83FD-E2817CC3B7B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93AEC60-0F2E-3A4F-B88B-B8233AE7EC2E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243B1734-D2DF-5640-9945-8ED268472CFE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DE5BACC5-61DF-CB49-9DFD-036850FE93F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20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56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21</a:t>
            </a:r>
          </a:p>
        </p:txBody>
      </p:sp>
      <p:sp>
        <p:nvSpPr>
          <p:cNvPr id="657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8" name="Прямоугольник 30"/>
          <p:cNvSpPr txBox="1"/>
          <p:nvPr/>
        </p:nvSpPr>
        <p:spPr>
          <a:xfrm>
            <a:off x="611188" y="1474271"/>
            <a:ext cx="7376669" cy="3016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ДОГОВОР -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документ</a:t>
            </a:r>
            <a:r>
              <a:rPr dirty="0"/>
              <a:t>,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котором</a:t>
            </a:r>
            <a:r>
              <a:rPr dirty="0"/>
              <a:t> </a:t>
            </a:r>
            <a:r>
              <a:rPr dirty="0" err="1"/>
              <a:t>определены</a:t>
            </a:r>
            <a:r>
              <a:rPr dirty="0"/>
              <a:t>:</a:t>
            </a:r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lang="ru-RU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вид</a:t>
            </a:r>
            <a:r>
              <a:rPr dirty="0"/>
              <a:t> (</a:t>
            </a:r>
            <a:r>
              <a:rPr dirty="0" err="1"/>
              <a:t>название</a:t>
            </a:r>
            <a:r>
              <a:rPr dirty="0"/>
              <a:t>) </a:t>
            </a:r>
            <a:r>
              <a:rPr dirty="0" err="1"/>
              <a:t>вклада</a:t>
            </a:r>
            <a:r>
              <a:rPr dirty="0"/>
              <a:t> (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востребования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срочный</a:t>
            </a:r>
            <a:r>
              <a:rPr dirty="0"/>
              <a:t>);</a:t>
            </a:r>
            <a:endParaRPr lang="ru-RU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lang="ru-RU" sz="1000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начальная</a:t>
            </a:r>
            <a:r>
              <a:rPr dirty="0"/>
              <a:t> </a:t>
            </a:r>
            <a:r>
              <a:rPr dirty="0" err="1"/>
              <a:t>сумма</a:t>
            </a:r>
            <a:r>
              <a:rPr dirty="0"/>
              <a:t>; </a:t>
            </a:r>
            <a:endParaRPr lang="ru-RU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порядок</a:t>
            </a:r>
            <a:r>
              <a:rPr dirty="0"/>
              <a:t> </a:t>
            </a:r>
            <a:r>
              <a:rPr dirty="0" err="1"/>
              <a:t>начисления</a:t>
            </a:r>
            <a:r>
              <a:rPr dirty="0"/>
              <a:t> </a:t>
            </a:r>
            <a:r>
              <a:rPr dirty="0" err="1"/>
              <a:t>процентов</a:t>
            </a:r>
            <a:r>
              <a:rPr dirty="0"/>
              <a:t> (</a:t>
            </a:r>
            <a:r>
              <a:rPr dirty="0" err="1"/>
              <a:t>простые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сложные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добавлением</a:t>
            </a:r>
            <a:r>
              <a:rPr dirty="0"/>
              <a:t>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сумме</a:t>
            </a:r>
            <a:r>
              <a:rPr dirty="0"/>
              <a:t> </a:t>
            </a:r>
            <a:r>
              <a:rPr dirty="0" err="1"/>
              <a:t>вклада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начислением</a:t>
            </a:r>
            <a:r>
              <a:rPr dirty="0"/>
              <a:t>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dirty="0" err="1"/>
              <a:t>уже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большую</a:t>
            </a:r>
            <a:r>
              <a:rPr dirty="0"/>
              <a:t> </a:t>
            </a:r>
            <a:r>
              <a:rPr dirty="0" err="1"/>
              <a:t>сумму</a:t>
            </a:r>
            <a:r>
              <a:rPr dirty="0"/>
              <a:t>); </a:t>
            </a:r>
            <a:endParaRPr lang="ru-RU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срок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порядок</a:t>
            </a:r>
            <a:r>
              <a:rPr dirty="0"/>
              <a:t> </a:t>
            </a:r>
            <a:r>
              <a:rPr dirty="0" err="1"/>
              <a:t>возврата</a:t>
            </a:r>
            <a:r>
              <a:rPr dirty="0"/>
              <a:t> </a:t>
            </a:r>
            <a:r>
              <a:rPr dirty="0" err="1"/>
              <a:t>вклада</a:t>
            </a:r>
            <a:r>
              <a:rPr dirty="0"/>
              <a:t>,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том</a:t>
            </a:r>
            <a:r>
              <a:rPr dirty="0"/>
              <a:t> </a:t>
            </a:r>
            <a:r>
              <a:rPr dirty="0" err="1"/>
              <a:t>числе</a:t>
            </a:r>
            <a:r>
              <a:rPr dirty="0"/>
              <a:t> </a:t>
            </a:r>
            <a:r>
              <a:rPr dirty="0" err="1"/>
              <a:t>досрочного</a:t>
            </a:r>
            <a:r>
              <a:rPr dirty="0"/>
              <a:t> (</a:t>
            </a:r>
            <a:r>
              <a:rPr dirty="0" err="1"/>
              <a:t>некоторые</a:t>
            </a:r>
            <a:r>
              <a:rPr dirty="0"/>
              <a:t> </a:t>
            </a:r>
            <a:r>
              <a:rPr dirty="0" err="1"/>
              <a:t>банки</a:t>
            </a:r>
            <a:r>
              <a:rPr dirty="0"/>
              <a:t> </a:t>
            </a:r>
            <a:r>
              <a:rPr dirty="0" err="1"/>
              <a:t>требуют</a:t>
            </a:r>
            <a:r>
              <a:rPr dirty="0"/>
              <a:t> </a:t>
            </a:r>
            <a:r>
              <a:rPr dirty="0" err="1"/>
              <a:t>предупреждать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закрытии</a:t>
            </a:r>
            <a:r>
              <a:rPr dirty="0"/>
              <a:t> </a:t>
            </a:r>
            <a:r>
              <a:rPr dirty="0" err="1"/>
              <a:t>вклада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заказе</a:t>
            </a:r>
            <a:r>
              <a:rPr dirty="0"/>
              <a:t> </a:t>
            </a:r>
            <a:r>
              <a:rPr dirty="0" err="1"/>
              <a:t>денег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несколько</a:t>
            </a:r>
            <a:r>
              <a:rPr dirty="0"/>
              <a:t> </a:t>
            </a:r>
            <a:r>
              <a:rPr dirty="0" err="1"/>
              <a:t>дней</a:t>
            </a:r>
            <a:r>
              <a:rPr dirty="0"/>
              <a:t>);</a:t>
            </a:r>
            <a:endParaRPr lang="ru-RU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sz="1000" dirty="0"/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другие</a:t>
            </a:r>
            <a:r>
              <a:rPr dirty="0"/>
              <a:t> </a:t>
            </a:r>
            <a:r>
              <a:rPr dirty="0" err="1"/>
              <a:t>условия</a:t>
            </a:r>
            <a:r>
              <a:rPr dirty="0"/>
              <a:t>,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том</a:t>
            </a:r>
            <a:r>
              <a:rPr dirty="0"/>
              <a:t> </a:t>
            </a:r>
            <a:r>
              <a:rPr dirty="0" err="1"/>
              <a:t>числе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возможности</a:t>
            </a:r>
            <a:r>
              <a:rPr dirty="0"/>
              <a:t> </a:t>
            </a:r>
            <a:r>
              <a:rPr dirty="0" err="1"/>
              <a:t>снятия</a:t>
            </a:r>
            <a:r>
              <a:rPr dirty="0"/>
              <a:t> </a:t>
            </a:r>
            <a:r>
              <a:rPr dirty="0" err="1"/>
              <a:t>денежных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счета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вкладу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пополнения</a:t>
            </a:r>
            <a:r>
              <a:rPr dirty="0"/>
              <a:t>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D9244CDB-6A58-E44B-8386-DCFC6A5F84E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D50378F3-855E-AB4D-B9D3-2EFFBA09AD57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AD788255-4FEA-BF48-A79D-1799B4B4925D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98E4F3BD-7D4C-6449-82DE-57F4A5BD005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21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6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21</a:t>
            </a:r>
          </a:p>
        </p:txBody>
      </p:sp>
      <p:sp>
        <p:nvSpPr>
          <p:cNvPr id="66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3" name="Прямоугольник 30"/>
          <p:cNvSpPr txBox="1"/>
          <p:nvPr/>
        </p:nvSpPr>
        <p:spPr>
          <a:xfrm>
            <a:off x="576462" y="1341885"/>
            <a:ext cx="8038508" cy="3226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Выбирая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 </a:t>
            </a:r>
            <a:r>
              <a:rPr dirty="0" err="1"/>
              <a:t>обратите</a:t>
            </a:r>
            <a:r>
              <a:rPr dirty="0"/>
              <a:t> </a:t>
            </a:r>
            <a:r>
              <a:rPr dirty="0" err="1"/>
              <a:t>внимание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то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бывают</a:t>
            </a:r>
            <a:r>
              <a:rPr dirty="0"/>
              <a:t> </a:t>
            </a:r>
            <a:r>
              <a:rPr dirty="0" err="1"/>
              <a:t>разных</a:t>
            </a:r>
            <a:r>
              <a:rPr dirty="0"/>
              <a:t> </a:t>
            </a:r>
            <a:r>
              <a:rPr dirty="0" err="1"/>
              <a:t>видов</a:t>
            </a:r>
            <a:r>
              <a:rPr dirty="0"/>
              <a:t>. </a:t>
            </a:r>
            <a:r>
              <a:rPr dirty="0" err="1"/>
              <a:t>Например</a:t>
            </a:r>
            <a:r>
              <a:rPr dirty="0"/>
              <a:t>, </a:t>
            </a:r>
            <a:r>
              <a:rPr b="1" dirty="0" err="1"/>
              <a:t>вклад</a:t>
            </a:r>
            <a:r>
              <a:rPr b="1" dirty="0"/>
              <a:t> </a:t>
            </a:r>
            <a:r>
              <a:rPr b="1" dirty="0" err="1"/>
              <a:t>до</a:t>
            </a:r>
            <a:r>
              <a:rPr b="1" dirty="0"/>
              <a:t> </a:t>
            </a:r>
            <a:r>
              <a:rPr b="1" dirty="0" err="1"/>
              <a:t>востребования</a:t>
            </a:r>
            <a:r>
              <a:rPr b="1"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предполагает</a:t>
            </a:r>
            <a:r>
              <a:rPr dirty="0"/>
              <a:t> </a:t>
            </a:r>
            <a:r>
              <a:rPr dirty="0" err="1"/>
              <a:t>специальных</a:t>
            </a:r>
            <a:r>
              <a:rPr dirty="0"/>
              <a:t> </a:t>
            </a:r>
            <a:r>
              <a:rPr dirty="0" err="1"/>
              <a:t>условий</a:t>
            </a:r>
            <a:r>
              <a:rPr dirty="0"/>
              <a:t> </a:t>
            </a:r>
            <a:r>
              <a:rPr dirty="0" err="1"/>
              <a:t>возврата</a:t>
            </a:r>
            <a:r>
              <a:rPr dirty="0"/>
              <a:t>.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нем</a:t>
            </a:r>
            <a:r>
              <a:rPr dirty="0"/>
              <a:t> </a:t>
            </a:r>
            <a:r>
              <a:rPr dirty="0" err="1"/>
              <a:t>хранятся</a:t>
            </a:r>
            <a:r>
              <a:rPr dirty="0"/>
              <a:t>, </a:t>
            </a:r>
            <a:r>
              <a:rPr dirty="0" err="1"/>
              <a:t>пока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закроете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.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него</a:t>
            </a:r>
            <a:r>
              <a:rPr dirty="0"/>
              <a:t> </a:t>
            </a:r>
            <a:r>
              <a:rPr dirty="0" err="1"/>
              <a:t>характерна</a:t>
            </a:r>
            <a:r>
              <a:rPr dirty="0"/>
              <a:t> </a:t>
            </a:r>
            <a:r>
              <a:rPr dirty="0" err="1"/>
              <a:t>низкая</a:t>
            </a:r>
            <a:r>
              <a:rPr dirty="0"/>
              <a:t> </a:t>
            </a:r>
            <a:r>
              <a:rPr dirty="0" err="1"/>
              <a:t>процентная</a:t>
            </a:r>
            <a:r>
              <a:rPr dirty="0"/>
              <a:t> </a:t>
            </a:r>
            <a:r>
              <a:rPr dirty="0" err="1"/>
              <a:t>ставка</a:t>
            </a:r>
            <a:r>
              <a:rPr dirty="0"/>
              <a:t>. </a:t>
            </a:r>
          </a:p>
          <a:p>
            <a:pPr>
              <a:lnSpc>
                <a:spcPct val="90000"/>
              </a:lnSpc>
              <a:defRPr sz="8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lnSpc>
                <a:spcPct val="90000"/>
              </a:lnSpc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Срочный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 </a:t>
            </a:r>
            <a:r>
              <a:rPr b="0" dirty="0"/>
              <a:t>-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таком</a:t>
            </a:r>
            <a:r>
              <a:rPr b="0" dirty="0"/>
              <a:t> </a:t>
            </a:r>
            <a:r>
              <a:rPr b="0" dirty="0" err="1"/>
              <a:t>вкладе</a:t>
            </a:r>
            <a:r>
              <a:rPr b="0" dirty="0"/>
              <a:t> </a:t>
            </a:r>
            <a:r>
              <a:rPr b="0" dirty="0" err="1"/>
              <a:t>денежные</a:t>
            </a:r>
            <a:r>
              <a:rPr b="0" dirty="0"/>
              <a:t> </a:t>
            </a:r>
            <a:r>
              <a:rPr b="0" dirty="0" err="1"/>
              <a:t>средства</a:t>
            </a:r>
            <a:r>
              <a:rPr b="0" dirty="0"/>
              <a:t> </a:t>
            </a:r>
            <a:r>
              <a:rPr b="0" dirty="0" err="1"/>
              <a:t>размещаются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определенный</a:t>
            </a:r>
            <a:r>
              <a:rPr b="0" dirty="0"/>
              <a:t> </a:t>
            </a:r>
            <a:r>
              <a:rPr b="0" dirty="0" err="1"/>
              <a:t>период</a:t>
            </a:r>
            <a:r>
              <a:rPr b="0" dirty="0"/>
              <a:t>. </a:t>
            </a:r>
            <a:r>
              <a:rPr b="0" dirty="0" err="1"/>
              <a:t>Досрочное</a:t>
            </a:r>
            <a:r>
              <a:rPr b="0" dirty="0"/>
              <a:t> </a:t>
            </a:r>
            <a:r>
              <a:rPr b="0" dirty="0" err="1"/>
              <a:t>снятие</a:t>
            </a:r>
            <a:r>
              <a:rPr b="0" dirty="0"/>
              <a:t>, </a:t>
            </a:r>
            <a:r>
              <a:rPr b="0" dirty="0" err="1"/>
              <a:t>как</a:t>
            </a:r>
            <a:r>
              <a:rPr b="0" dirty="0"/>
              <a:t> </a:t>
            </a:r>
            <a:r>
              <a:rPr b="0" dirty="0" err="1"/>
              <a:t>правило</a:t>
            </a:r>
            <a:r>
              <a:rPr b="0" dirty="0"/>
              <a:t>, </a:t>
            </a:r>
            <a:r>
              <a:rPr b="0" dirty="0" err="1"/>
              <a:t>ведет</a:t>
            </a:r>
            <a:r>
              <a:rPr b="0" dirty="0"/>
              <a:t> </a:t>
            </a:r>
            <a:r>
              <a:rPr b="0" dirty="0" err="1"/>
              <a:t>к</a:t>
            </a:r>
            <a:r>
              <a:rPr b="0" dirty="0"/>
              <a:t> </a:t>
            </a:r>
            <a:r>
              <a:rPr b="0" dirty="0" err="1"/>
              <a:t>потере</a:t>
            </a:r>
            <a:r>
              <a:rPr b="0" dirty="0"/>
              <a:t> </a:t>
            </a:r>
            <a:r>
              <a:rPr b="0" dirty="0" err="1"/>
              <a:t>процента</a:t>
            </a:r>
            <a:r>
              <a:rPr b="0" dirty="0"/>
              <a:t>, </a:t>
            </a:r>
            <a:r>
              <a:rPr b="0" dirty="0" err="1"/>
              <a:t>иногда</a:t>
            </a:r>
            <a:r>
              <a:rPr b="0" dirty="0"/>
              <a:t> </a:t>
            </a:r>
            <a:r>
              <a:rPr b="0" dirty="0" err="1"/>
              <a:t>такой</a:t>
            </a:r>
            <a:r>
              <a:rPr b="0" dirty="0"/>
              <a:t> </a:t>
            </a:r>
            <a:r>
              <a:rPr b="0" dirty="0" err="1"/>
              <a:t>вклад</a:t>
            </a:r>
            <a:r>
              <a:rPr b="0" dirty="0"/>
              <a:t> </a:t>
            </a:r>
            <a:r>
              <a:rPr b="0" dirty="0" err="1"/>
              <a:t>нельзя</a:t>
            </a:r>
            <a:r>
              <a:rPr b="0" dirty="0"/>
              <a:t> </a:t>
            </a:r>
            <a:r>
              <a:rPr b="0" dirty="0" err="1"/>
              <a:t>пополнять</a:t>
            </a:r>
            <a:r>
              <a:rPr b="0" dirty="0"/>
              <a:t>. </a:t>
            </a:r>
            <a:r>
              <a:rPr b="0" dirty="0" err="1"/>
              <a:t>Зато</a:t>
            </a:r>
            <a:r>
              <a:rPr b="0" dirty="0"/>
              <a:t> </a:t>
            </a:r>
            <a:r>
              <a:rPr b="0" dirty="0" err="1"/>
              <a:t>процентная</a:t>
            </a:r>
            <a:r>
              <a:rPr b="0" dirty="0"/>
              <a:t> </a:t>
            </a:r>
            <a:r>
              <a:rPr b="0" dirty="0" err="1"/>
              <a:t>ставка</a:t>
            </a:r>
            <a:r>
              <a:rPr b="0" dirty="0"/>
              <a:t> </a:t>
            </a:r>
            <a:r>
              <a:rPr b="0" dirty="0" err="1"/>
              <a:t>по</a:t>
            </a:r>
            <a:r>
              <a:rPr b="0" dirty="0"/>
              <a:t> </a:t>
            </a:r>
            <a:r>
              <a:rPr b="0" dirty="0" err="1"/>
              <a:t>нему</a:t>
            </a:r>
            <a:r>
              <a:rPr b="0" dirty="0"/>
              <a:t> </a:t>
            </a:r>
            <a:r>
              <a:rPr b="0" dirty="0" err="1"/>
              <a:t>выше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зависит</a:t>
            </a:r>
            <a:r>
              <a:rPr b="0" dirty="0"/>
              <a:t> </a:t>
            </a:r>
            <a:r>
              <a:rPr b="0" dirty="0" err="1"/>
              <a:t>от</a:t>
            </a:r>
            <a:r>
              <a:rPr b="0" dirty="0"/>
              <a:t> </a:t>
            </a:r>
            <a:r>
              <a:rPr b="0" dirty="0" err="1"/>
              <a:t>срока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суммы</a:t>
            </a:r>
            <a:r>
              <a:rPr b="0" dirty="0"/>
              <a:t> </a:t>
            </a:r>
            <a:r>
              <a:rPr b="0" dirty="0" err="1"/>
              <a:t>вклада</a:t>
            </a:r>
            <a:r>
              <a:rPr b="0" dirty="0"/>
              <a:t>.</a:t>
            </a:r>
            <a:endParaRPr dirty="0"/>
          </a:p>
          <a:p>
            <a:pPr>
              <a:lnSpc>
                <a:spcPct val="90000"/>
              </a:lnSpc>
              <a:defRPr sz="8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defTabSz="832103">
              <a:lnSpc>
                <a:spcPct val="90000"/>
              </a:lnSpc>
              <a:defRPr sz="1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Процентная</a:t>
            </a:r>
            <a:r>
              <a:rPr dirty="0"/>
              <a:t> </a:t>
            </a:r>
            <a:r>
              <a:rPr dirty="0" err="1"/>
              <a:t>ставка</a:t>
            </a:r>
            <a:r>
              <a:rPr dirty="0"/>
              <a:t> </a:t>
            </a:r>
            <a:r>
              <a:rPr b="0" dirty="0" err="1"/>
              <a:t>по</a:t>
            </a:r>
            <a:r>
              <a:rPr b="0" dirty="0"/>
              <a:t> </a:t>
            </a:r>
            <a:r>
              <a:rPr b="0" dirty="0" err="1"/>
              <a:t>вкладу</a:t>
            </a:r>
            <a:r>
              <a:rPr b="0" dirty="0"/>
              <a:t> </a:t>
            </a:r>
            <a:r>
              <a:rPr b="0" dirty="0" err="1"/>
              <a:t>тоже</a:t>
            </a:r>
            <a:r>
              <a:rPr b="0" dirty="0"/>
              <a:t> </a:t>
            </a:r>
            <a:r>
              <a:rPr b="0" dirty="0" err="1"/>
              <a:t>может</a:t>
            </a:r>
            <a:r>
              <a:rPr b="0" dirty="0"/>
              <a:t> </a:t>
            </a:r>
            <a:r>
              <a:rPr b="0" dirty="0" err="1"/>
              <a:t>быть</a:t>
            </a:r>
            <a:r>
              <a:rPr b="0" dirty="0"/>
              <a:t> </a:t>
            </a:r>
            <a:r>
              <a:rPr b="0" dirty="0" err="1"/>
              <a:t>разной</a:t>
            </a:r>
            <a:r>
              <a:rPr b="0" dirty="0"/>
              <a:t> - </a:t>
            </a:r>
            <a:r>
              <a:rPr dirty="0" err="1"/>
              <a:t>фиксированной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плавающей</a:t>
            </a:r>
            <a:r>
              <a:rPr b="0" dirty="0"/>
              <a:t>. </a:t>
            </a:r>
            <a:r>
              <a:rPr b="0" dirty="0" err="1"/>
              <a:t>Фиксированная</a:t>
            </a:r>
            <a:r>
              <a:rPr b="0" dirty="0"/>
              <a:t> </a:t>
            </a:r>
            <a:r>
              <a:rPr b="0" dirty="0" err="1"/>
              <a:t>процентная</a:t>
            </a:r>
            <a:r>
              <a:rPr b="0" dirty="0"/>
              <a:t> </a:t>
            </a:r>
            <a:r>
              <a:rPr b="0" dirty="0" err="1"/>
              <a:t>ставка</a:t>
            </a:r>
            <a:r>
              <a:rPr b="0" dirty="0"/>
              <a:t> - </a:t>
            </a:r>
            <a:r>
              <a:rPr b="0" dirty="0" err="1"/>
              <a:t>не</a:t>
            </a:r>
            <a:r>
              <a:rPr b="0" dirty="0"/>
              <a:t> </a:t>
            </a:r>
            <a:r>
              <a:rPr b="0" dirty="0" err="1"/>
              <a:t>изменяется</a:t>
            </a:r>
            <a:r>
              <a:rPr b="0" dirty="0"/>
              <a:t> </a:t>
            </a:r>
            <a:r>
              <a:rPr b="0" dirty="0" err="1"/>
              <a:t>весь</a:t>
            </a:r>
            <a:r>
              <a:rPr b="0" dirty="0"/>
              <a:t> </a:t>
            </a:r>
            <a:r>
              <a:rPr b="0" dirty="0" err="1"/>
              <a:t>срок</a:t>
            </a:r>
            <a:r>
              <a:rPr b="0" dirty="0"/>
              <a:t> </a:t>
            </a:r>
            <a:r>
              <a:rPr b="0" dirty="0" err="1"/>
              <a:t>действия</a:t>
            </a:r>
            <a:r>
              <a:rPr b="0" dirty="0"/>
              <a:t> </a:t>
            </a:r>
            <a:r>
              <a:rPr b="0" dirty="0" err="1"/>
              <a:t>договора</a:t>
            </a:r>
            <a:r>
              <a:rPr b="0" dirty="0"/>
              <a:t>, </a:t>
            </a:r>
            <a:r>
              <a:rPr b="0" dirty="0" err="1"/>
              <a:t>плавающая</a:t>
            </a:r>
            <a:r>
              <a:rPr b="0" dirty="0"/>
              <a:t> </a:t>
            </a:r>
            <a:r>
              <a:rPr b="0" dirty="0" err="1"/>
              <a:t>же</a:t>
            </a:r>
            <a:r>
              <a:rPr b="0" dirty="0"/>
              <a:t> </a:t>
            </a:r>
            <a:r>
              <a:rPr b="0" dirty="0" err="1"/>
              <a:t>может</a:t>
            </a:r>
            <a:r>
              <a:rPr b="0" dirty="0"/>
              <a:t> </a:t>
            </a:r>
            <a:r>
              <a:rPr b="0" dirty="0" err="1"/>
              <a:t>измениться</a:t>
            </a:r>
            <a:r>
              <a:rPr b="0" dirty="0"/>
              <a:t>, </a:t>
            </a:r>
            <a:r>
              <a:rPr b="0" dirty="0" err="1"/>
              <a:t>в</a:t>
            </a:r>
            <a:r>
              <a:rPr b="0" dirty="0"/>
              <a:t> </a:t>
            </a:r>
            <a:r>
              <a:rPr b="0" dirty="0" err="1"/>
              <a:t>том</a:t>
            </a:r>
            <a:r>
              <a:rPr b="0" dirty="0"/>
              <a:t> </a:t>
            </a:r>
            <a:r>
              <a:rPr b="0" dirty="0" err="1"/>
              <a:t>числе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уменьшиться</a:t>
            </a:r>
            <a:r>
              <a:rPr b="0" dirty="0"/>
              <a:t>. </a:t>
            </a:r>
            <a:r>
              <a:rPr b="0" dirty="0" err="1"/>
              <a:t>Факторы</a:t>
            </a:r>
            <a:r>
              <a:rPr b="0" dirty="0"/>
              <a:t>, </a:t>
            </a:r>
            <a:r>
              <a:rPr b="0" dirty="0" err="1"/>
              <a:t>которые</a:t>
            </a:r>
            <a:r>
              <a:rPr b="0" dirty="0"/>
              <a:t> </a:t>
            </a:r>
            <a:r>
              <a:rPr b="0" dirty="0" err="1"/>
              <a:t>влияют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размер</a:t>
            </a:r>
            <a:r>
              <a:rPr b="0" dirty="0"/>
              <a:t> </a:t>
            </a:r>
            <a:r>
              <a:rPr b="0" dirty="0" err="1"/>
              <a:t>плавающей</a:t>
            </a:r>
            <a:r>
              <a:rPr b="0" dirty="0"/>
              <a:t> </a:t>
            </a:r>
            <a:r>
              <a:rPr b="0" dirty="0" err="1"/>
              <a:t>процентной</a:t>
            </a:r>
            <a:r>
              <a:rPr b="0" dirty="0"/>
              <a:t> </a:t>
            </a:r>
            <a:r>
              <a:rPr b="0" dirty="0" err="1"/>
              <a:t>ставки</a:t>
            </a:r>
            <a:r>
              <a:rPr b="0" dirty="0"/>
              <a:t>, </a:t>
            </a:r>
            <a:r>
              <a:rPr b="0" dirty="0" err="1"/>
              <a:t>устанавливаются</a:t>
            </a:r>
            <a:r>
              <a:rPr b="0" dirty="0"/>
              <a:t> </a:t>
            </a:r>
            <a:r>
              <a:rPr b="0" dirty="0" err="1"/>
              <a:t>банками</a:t>
            </a:r>
            <a:r>
              <a:rPr b="0" dirty="0"/>
              <a:t> </a:t>
            </a:r>
            <a:r>
              <a:rPr b="0" dirty="0" err="1"/>
              <a:t>самостоятельно</a:t>
            </a:r>
            <a:r>
              <a:rPr b="0" dirty="0"/>
              <a:t>.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заключении</a:t>
            </a:r>
            <a:r>
              <a:rPr dirty="0"/>
              <a:t>, </a:t>
            </a:r>
            <a:r>
              <a:rPr dirty="0" err="1"/>
              <a:t>давайте</a:t>
            </a:r>
            <a:r>
              <a:rPr dirty="0"/>
              <a:t> </a:t>
            </a:r>
            <a:r>
              <a:rPr dirty="0" err="1"/>
              <a:t>еще</a:t>
            </a:r>
            <a:r>
              <a:rPr dirty="0"/>
              <a:t> </a:t>
            </a:r>
            <a:r>
              <a:rPr dirty="0" err="1"/>
              <a:t>раз</a:t>
            </a:r>
            <a:r>
              <a:rPr dirty="0"/>
              <a:t> </a:t>
            </a:r>
            <a:r>
              <a:rPr dirty="0" err="1"/>
              <a:t>повторим</a:t>
            </a:r>
            <a:r>
              <a:rPr dirty="0"/>
              <a:t> </a:t>
            </a:r>
            <a:r>
              <a:rPr dirty="0" err="1"/>
              <a:t>основные</a:t>
            </a:r>
            <a:r>
              <a:rPr dirty="0"/>
              <a:t>  </a:t>
            </a:r>
          </a:p>
          <a:p>
            <a:pPr defTabSz="832103"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правила</a:t>
            </a:r>
            <a:r>
              <a:rPr dirty="0"/>
              <a:t> </a:t>
            </a:r>
            <a:r>
              <a:rPr dirty="0" err="1"/>
              <a:t>выбора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поможет</a:t>
            </a:r>
            <a:r>
              <a:rPr dirty="0"/>
              <a:t> </a:t>
            </a:r>
            <a:r>
              <a:rPr dirty="0" err="1"/>
              <a:t>нам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этом</a:t>
            </a:r>
            <a:r>
              <a:rPr dirty="0"/>
              <a:t> </a:t>
            </a:r>
            <a:r>
              <a:rPr dirty="0" err="1"/>
              <a:t>небольшой</a:t>
            </a:r>
            <a:r>
              <a:rPr dirty="0"/>
              <a:t> </a:t>
            </a:r>
            <a:r>
              <a:rPr dirty="0" err="1"/>
              <a:t>видеоролик</a:t>
            </a:r>
            <a:r>
              <a:rPr dirty="0"/>
              <a:t> 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0520E42B-91E2-A343-8F64-D26108C0C13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481E30FF-4EFC-CC4A-AA20-0C9C3BD4F9C0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E355F1C7-6EFD-624E-A5EC-BA831CBC5BC4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ABDB4543-7EFD-5647-8CF5-B72293F26B9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22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66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22</a:t>
            </a:r>
          </a:p>
        </p:txBody>
      </p:sp>
      <p:sp>
        <p:nvSpPr>
          <p:cNvPr id="667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8" name="Прямоугольник 30"/>
          <p:cNvSpPr txBox="1"/>
          <p:nvPr/>
        </p:nvSpPr>
        <p:spPr>
          <a:xfrm>
            <a:off x="774748" y="2446785"/>
            <a:ext cx="3531893" cy="54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32103">
              <a:lnSpc>
                <a:spcPct val="72000"/>
              </a:lnSpc>
              <a:defRPr sz="1500">
                <a:solidFill>
                  <a:srgbClr val="FFFFFF"/>
                </a:solidFill>
              </a:defRPr>
            </a:lvl1pPr>
          </a:lstStyle>
          <a:p>
            <a:r>
              <a:t>Видеоролик «ДОГОВОР НА ДЕПОЗИТ»</a:t>
            </a:r>
            <a:endParaRPr sz="1800"/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2F7F8F7C-C8F4-E64A-B2E1-1BAB9E299F63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3340BF92-A147-6847-AF6F-AFBB9A979DFF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51522B52-FF81-AE4E-BA99-1F7B8773CECB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692DE49C-9725-8943-B6C2-3EE305E34D8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23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7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23</a:t>
            </a:r>
          </a:p>
        </p:txBody>
      </p:sp>
      <p:sp>
        <p:nvSpPr>
          <p:cNvPr id="67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3" name="Прямоугольник 30"/>
          <p:cNvSpPr txBox="1"/>
          <p:nvPr/>
        </p:nvSpPr>
        <p:spPr>
          <a:xfrm>
            <a:off x="576352" y="1341885"/>
            <a:ext cx="80385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/>
              <a:t>ПОДВЕДЕМ ИТОГИ</a:t>
            </a:r>
          </a:p>
        </p:txBody>
      </p:sp>
      <p:sp>
        <p:nvSpPr>
          <p:cNvPr id="674" name="Прямоугольник 30"/>
          <p:cNvSpPr txBox="1"/>
          <p:nvPr/>
        </p:nvSpPr>
        <p:spPr>
          <a:xfrm>
            <a:off x="576352" y="1718700"/>
            <a:ext cx="8038508" cy="2918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Определите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хотите</a:t>
            </a:r>
            <a:r>
              <a:rPr dirty="0"/>
              <a:t> </a:t>
            </a:r>
            <a:r>
              <a:rPr dirty="0" err="1"/>
              <a:t>получить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. </a:t>
            </a:r>
            <a:r>
              <a:rPr dirty="0" err="1"/>
              <a:t>Возможно</a:t>
            </a:r>
            <a:r>
              <a:rPr dirty="0"/>
              <a:t>,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нужны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другие</a:t>
            </a:r>
            <a:r>
              <a:rPr dirty="0"/>
              <a:t> </a:t>
            </a:r>
            <a:r>
              <a:rPr dirty="0" err="1"/>
              <a:t>финансовые</a:t>
            </a:r>
            <a:r>
              <a:rPr dirty="0"/>
              <a:t> </a:t>
            </a:r>
            <a:r>
              <a:rPr dirty="0" err="1"/>
              <a:t>услуги</a:t>
            </a:r>
            <a:endParaRPr sz="2400" dirty="0"/>
          </a:p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Сравнивайте</a:t>
            </a:r>
            <a:r>
              <a:rPr dirty="0"/>
              <a:t> </a:t>
            </a:r>
            <a:r>
              <a:rPr dirty="0" err="1"/>
              <a:t>банки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продукты</a:t>
            </a:r>
            <a:r>
              <a:rPr dirty="0"/>
              <a:t>, </a:t>
            </a:r>
            <a:r>
              <a:rPr dirty="0" err="1"/>
              <a:t>ищите</a:t>
            </a:r>
            <a:r>
              <a:rPr dirty="0"/>
              <a:t> </a:t>
            </a:r>
            <a:r>
              <a:rPr dirty="0" err="1"/>
              <a:t>выгодные</a:t>
            </a:r>
            <a:r>
              <a:rPr dirty="0"/>
              <a:t> </a:t>
            </a:r>
            <a:r>
              <a:rPr dirty="0" err="1"/>
              <a:t>условия</a:t>
            </a:r>
            <a:endParaRPr sz="2400" dirty="0"/>
          </a:p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Изучите</a:t>
            </a:r>
            <a:r>
              <a:rPr dirty="0"/>
              <a:t> </a:t>
            </a:r>
            <a:r>
              <a:rPr dirty="0" err="1"/>
              <a:t>расположение</a:t>
            </a:r>
            <a:r>
              <a:rPr dirty="0"/>
              <a:t> </a:t>
            </a:r>
            <a:r>
              <a:rPr dirty="0" err="1"/>
              <a:t>отделений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банкоматов</a:t>
            </a:r>
            <a:r>
              <a:rPr dirty="0"/>
              <a:t>, </a:t>
            </a:r>
            <a:r>
              <a:rPr dirty="0" err="1"/>
              <a:t>возможности</a:t>
            </a:r>
            <a:r>
              <a:rPr dirty="0"/>
              <a:t> </a:t>
            </a:r>
            <a:r>
              <a:rPr dirty="0" err="1"/>
              <a:t>онлайн-банкинга</a:t>
            </a:r>
            <a:endParaRPr sz="2400" dirty="0"/>
          </a:p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Проверьте</a:t>
            </a:r>
            <a:r>
              <a:rPr dirty="0"/>
              <a:t>,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лицензия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включен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систему</a:t>
            </a:r>
            <a:r>
              <a:rPr dirty="0"/>
              <a:t> </a:t>
            </a:r>
            <a:r>
              <a:rPr dirty="0" err="1"/>
              <a:t>страхования</a:t>
            </a:r>
            <a:r>
              <a:rPr dirty="0"/>
              <a:t> </a:t>
            </a:r>
            <a:r>
              <a:rPr dirty="0" err="1"/>
              <a:t>вкладов</a:t>
            </a:r>
            <a:endParaRPr sz="2400" dirty="0"/>
          </a:p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случаи</a:t>
            </a:r>
            <a:r>
              <a:rPr dirty="0"/>
              <a:t>, </a:t>
            </a:r>
            <a:r>
              <a:rPr dirty="0" err="1"/>
              <a:t>когда</a:t>
            </a:r>
            <a:r>
              <a:rPr dirty="0"/>
              <a:t> </a:t>
            </a:r>
            <a:r>
              <a:rPr dirty="0" err="1"/>
              <a:t>полезно</a:t>
            </a:r>
            <a:r>
              <a:rPr dirty="0"/>
              <a:t> </a:t>
            </a:r>
            <a:r>
              <a:rPr dirty="0" err="1"/>
              <a:t>изучить</a:t>
            </a:r>
            <a:r>
              <a:rPr dirty="0"/>
              <a:t> </a:t>
            </a:r>
            <a:r>
              <a:rPr dirty="0" err="1"/>
              <a:t>финансовую</a:t>
            </a:r>
            <a:r>
              <a:rPr dirty="0"/>
              <a:t> </a:t>
            </a:r>
            <a:r>
              <a:rPr dirty="0" err="1"/>
              <a:t>отчетность</a:t>
            </a:r>
            <a:r>
              <a:rPr dirty="0"/>
              <a:t> </a:t>
            </a:r>
            <a:r>
              <a:rPr dirty="0" err="1"/>
              <a:t>банка</a:t>
            </a:r>
            <a:endParaRPr sz="2400" dirty="0"/>
          </a:p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Оцените</a:t>
            </a:r>
            <a:r>
              <a:rPr dirty="0"/>
              <a:t> </a:t>
            </a:r>
            <a:r>
              <a:rPr dirty="0" err="1"/>
              <a:t>качество</a:t>
            </a:r>
            <a:r>
              <a:rPr dirty="0"/>
              <a:t> </a:t>
            </a:r>
            <a:r>
              <a:rPr dirty="0" err="1"/>
              <a:t>сервиса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окончательно</a:t>
            </a:r>
            <a:r>
              <a:rPr dirty="0"/>
              <a:t> </a:t>
            </a:r>
            <a:r>
              <a:rPr dirty="0" err="1"/>
              <a:t>определиться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выбором</a:t>
            </a:r>
            <a:r>
              <a:rPr dirty="0"/>
              <a:t> </a:t>
            </a:r>
            <a:r>
              <a:rPr dirty="0" err="1"/>
              <a:t>банка</a:t>
            </a:r>
            <a:endParaRPr sz="2400" dirty="0"/>
          </a:p>
          <a:p>
            <a:pPr marL="150394" indent="-150394">
              <a:lnSpc>
                <a:spcPts val="1600"/>
              </a:lnSpc>
              <a:spcBef>
                <a:spcPts val="1000"/>
              </a:spcBef>
              <a:buSzPct val="100000"/>
              <a:buChar char="•"/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Внимательно</a:t>
            </a:r>
            <a:r>
              <a:rPr dirty="0"/>
              <a:t> </a:t>
            </a:r>
            <a:r>
              <a:rPr dirty="0" err="1"/>
              <a:t>изучите</a:t>
            </a:r>
            <a:r>
              <a:rPr dirty="0"/>
              <a:t> </a:t>
            </a:r>
            <a:r>
              <a:rPr dirty="0" err="1"/>
              <a:t>договор</a:t>
            </a: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B0380693-4E4B-5448-9588-606FE402A76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84CA7EFB-8C73-D140-83FD-63F0A22F2721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C0E17CE7-2377-1043-B40D-70464BCF9540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A81C9B7C-F894-7D43-9839-83A09B5C943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24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77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23</a:t>
            </a:r>
          </a:p>
        </p:txBody>
      </p:sp>
      <p:sp>
        <p:nvSpPr>
          <p:cNvPr id="678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9" name="Прямоугольник 30"/>
          <p:cNvSpPr txBox="1"/>
          <p:nvPr/>
        </p:nvSpPr>
        <p:spPr>
          <a:xfrm>
            <a:off x="593770" y="1697485"/>
            <a:ext cx="6906365" cy="2631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возникновении</a:t>
            </a:r>
            <a:r>
              <a:rPr dirty="0"/>
              <a:t> </a:t>
            </a:r>
            <a:r>
              <a:rPr dirty="0" err="1"/>
              <a:t>затруднений</a:t>
            </a:r>
            <a:r>
              <a:rPr dirty="0"/>
              <a:t> и </a:t>
            </a:r>
            <a:r>
              <a:rPr dirty="0" err="1"/>
              <a:t>вопросов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можете</a:t>
            </a:r>
            <a:r>
              <a:rPr dirty="0"/>
              <a:t> </a:t>
            </a:r>
            <a:r>
              <a:rPr dirty="0" err="1"/>
              <a:t>обратиться</a:t>
            </a:r>
            <a:r>
              <a:rPr dirty="0"/>
              <a:t> в </a:t>
            </a:r>
            <a:r>
              <a:rPr dirty="0" err="1"/>
              <a:t>контактный</a:t>
            </a:r>
            <a:r>
              <a:rPr dirty="0"/>
              <a:t> </a:t>
            </a:r>
            <a:r>
              <a:rPr dirty="0" err="1"/>
              <a:t>центр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интернет-приемную</a:t>
            </a:r>
            <a:r>
              <a:rPr dirty="0"/>
              <a:t> Банка России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телефону</a:t>
            </a:r>
            <a:r>
              <a:rPr dirty="0"/>
              <a:t> и </a:t>
            </a:r>
            <a:r>
              <a:rPr dirty="0" err="1"/>
              <a:t>адресу</a:t>
            </a:r>
            <a:r>
              <a:rPr dirty="0"/>
              <a:t>, </a:t>
            </a:r>
            <a:r>
              <a:rPr dirty="0" err="1"/>
              <a:t>указанные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слайде</a:t>
            </a:r>
            <a:r>
              <a:rPr dirty="0"/>
              <a:t>. </a:t>
            </a:r>
            <a:r>
              <a:rPr lang="ru-RU" dirty="0" smtClean="0"/>
              <a:t> 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информационно-просветительском</a:t>
            </a:r>
            <a:r>
              <a:rPr dirty="0"/>
              <a:t> </a:t>
            </a:r>
            <a:r>
              <a:rPr dirty="0" err="1"/>
              <a:t>портале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- </a:t>
            </a:r>
            <a:r>
              <a:rPr dirty="0" err="1"/>
              <a:t>Финансовая</a:t>
            </a:r>
            <a:r>
              <a:rPr dirty="0"/>
              <a:t> </a:t>
            </a:r>
            <a:r>
              <a:rPr dirty="0" err="1"/>
              <a:t>культура</a:t>
            </a:r>
            <a:r>
              <a:rPr dirty="0"/>
              <a:t> - </a:t>
            </a:r>
            <a:r>
              <a:rPr dirty="0" err="1"/>
              <a:t>fincult.info</a:t>
            </a:r>
            <a:r>
              <a:rPr dirty="0"/>
              <a:t> -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можете</a:t>
            </a:r>
            <a:r>
              <a:rPr dirty="0"/>
              <a:t> </a:t>
            </a:r>
            <a:r>
              <a:rPr dirty="0" err="1"/>
              <a:t>узнать</a:t>
            </a:r>
            <a:r>
              <a:rPr dirty="0"/>
              <a:t> </a:t>
            </a:r>
            <a:r>
              <a:rPr dirty="0" err="1"/>
              <a:t>много</a:t>
            </a:r>
            <a:r>
              <a:rPr dirty="0"/>
              <a:t> </a:t>
            </a:r>
            <a:r>
              <a:rPr dirty="0" err="1"/>
              <a:t>интересного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различных</a:t>
            </a:r>
            <a:r>
              <a:rPr dirty="0"/>
              <a:t> </a:t>
            </a:r>
            <a:r>
              <a:rPr dirty="0" err="1"/>
              <a:t>финансовых</a:t>
            </a:r>
            <a:r>
              <a:rPr dirty="0"/>
              <a:t> </a:t>
            </a:r>
            <a:r>
              <a:rPr dirty="0" err="1"/>
              <a:t>инструментах</a:t>
            </a:r>
            <a:r>
              <a:rPr dirty="0"/>
              <a:t>, </a:t>
            </a:r>
            <a:r>
              <a:rPr dirty="0" err="1"/>
              <a:t>правилах</a:t>
            </a:r>
            <a:r>
              <a:rPr dirty="0"/>
              <a:t> </a:t>
            </a:r>
            <a:r>
              <a:rPr dirty="0" err="1"/>
              <a:t>безопасного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организациями</a:t>
            </a:r>
            <a:r>
              <a:rPr dirty="0"/>
              <a:t> </a:t>
            </a:r>
            <a:r>
              <a:rPr dirty="0" err="1"/>
              <a:t>финансового</a:t>
            </a:r>
            <a:r>
              <a:rPr dirty="0"/>
              <a:t> </a:t>
            </a:r>
            <a:r>
              <a:rPr dirty="0" err="1"/>
              <a:t>рынка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финансовой</a:t>
            </a:r>
            <a:r>
              <a:rPr dirty="0"/>
              <a:t> </a:t>
            </a:r>
            <a:r>
              <a:rPr dirty="0" err="1"/>
              <a:t>грамотности</a:t>
            </a:r>
            <a:r>
              <a:rPr dirty="0"/>
              <a:t> </a:t>
            </a:r>
            <a:r>
              <a:rPr dirty="0" err="1"/>
              <a:t>вообще</a:t>
            </a:r>
            <a:r>
              <a:rPr dirty="0"/>
              <a:t>. </a:t>
            </a:r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Спасибо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внимание</a:t>
            </a:r>
            <a:r>
              <a:rPr dirty="0"/>
              <a:t>!</a:t>
            </a:r>
            <a:r>
              <a:rPr sz="1400" dirty="0"/>
              <a:t> 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6DEB2EB2-7302-EC4A-BF1A-C7F01037CA6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10651A0C-E2A9-6B4B-9A62-618BAA43678D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8FF65D6B-0B0C-4D4F-A097-6DDC04882B77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90DDF030-1E7A-5440-B6B3-D63DC08FA4A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>
                <a:solidFill>
                  <a:srgbClr val="E99E9B"/>
                </a:solidFill>
              </a:rPr>
              <a:t>25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="" xmlns:a16="http://schemas.microsoft.com/office/drawing/2014/main" id="{32701079-8644-0542-B3FE-23E2C4223612}"/>
              </a:ext>
            </a:extLst>
          </p:cNvPr>
          <p:cNvSpPr/>
          <p:nvPr/>
        </p:nvSpPr>
        <p:spPr>
          <a:xfrm>
            <a:off x="0" y="-12700"/>
            <a:ext cx="9144000" cy="5156200"/>
          </a:xfrm>
          <a:prstGeom prst="rect">
            <a:avLst/>
          </a:prstGeom>
          <a:solidFill>
            <a:srgbClr val="FA8475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E55D2D2-1D72-AD44-B20D-CF7F86592348}"/>
              </a:ext>
            </a:extLst>
          </p:cNvPr>
          <p:cNvSpPr/>
          <p:nvPr/>
        </p:nvSpPr>
        <p:spPr>
          <a:xfrm>
            <a:off x="0" y="3375183"/>
            <a:ext cx="9222377" cy="1768318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Изображение" descr="Изображение">
            <a:extLst>
              <a:ext uri="{FF2B5EF4-FFF2-40B4-BE49-F238E27FC236}">
                <a16:creationId xmlns="" xmlns:a16="http://schemas.microsoft.com/office/drawing/2014/main" id="{DB588B9B-878E-A34F-BE85-EEB97F7C01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1018"/>
          <a:stretch>
            <a:fillRect/>
          </a:stretch>
        </p:blipFill>
        <p:spPr>
          <a:xfrm>
            <a:off x="2964697" y="3834607"/>
            <a:ext cx="1905339" cy="6936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Изображение" descr="Изображение">
            <a:extLst>
              <a:ext uri="{FF2B5EF4-FFF2-40B4-BE49-F238E27FC236}">
                <a16:creationId xmlns="" xmlns:a16="http://schemas.microsoft.com/office/drawing/2014/main" id="{3EA7458F-1AA2-4A4A-A6D5-9DC3379D63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4479"/>
          <a:stretch>
            <a:fillRect/>
          </a:stretch>
        </p:blipFill>
        <p:spPr>
          <a:xfrm>
            <a:off x="4895097" y="3917157"/>
            <a:ext cx="1905339" cy="5030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5085422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5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3</a:t>
            </a:r>
          </a:p>
        </p:txBody>
      </p:sp>
      <p:sp>
        <p:nvSpPr>
          <p:cNvPr id="55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5" name="Прямоугольник 30"/>
          <p:cNvSpPr txBox="1"/>
          <p:nvPr/>
        </p:nvSpPr>
        <p:spPr>
          <a:xfrm>
            <a:off x="583160" y="1642809"/>
            <a:ext cx="7111556" cy="252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СБЕРЕЖЕНИЯ</a:t>
            </a:r>
            <a:r>
              <a:rPr b="0" dirty="0"/>
              <a:t> - </a:t>
            </a:r>
            <a:r>
              <a:rPr b="0" dirty="0" err="1"/>
              <a:t>это</a:t>
            </a:r>
            <a:r>
              <a:rPr b="0" dirty="0"/>
              <a:t> </a:t>
            </a:r>
            <a:r>
              <a:rPr b="0" dirty="0" err="1"/>
              <a:t>часть</a:t>
            </a:r>
            <a:r>
              <a:rPr b="0" dirty="0"/>
              <a:t> </a:t>
            </a:r>
            <a:r>
              <a:rPr b="0" dirty="0" err="1"/>
              <a:t>имеющихся</a:t>
            </a:r>
            <a:r>
              <a:rPr b="0" dirty="0"/>
              <a:t> </a:t>
            </a:r>
            <a:r>
              <a:rPr b="0" dirty="0" err="1"/>
              <a:t>в</a:t>
            </a:r>
            <a:r>
              <a:rPr b="0" dirty="0"/>
              <a:t> </a:t>
            </a:r>
            <a:r>
              <a:rPr b="0" dirty="0" err="1"/>
              <a:t>распоряжении</a:t>
            </a:r>
            <a:r>
              <a:rPr b="0" dirty="0"/>
              <a:t> </a:t>
            </a:r>
            <a:r>
              <a:rPr b="0" dirty="0" err="1"/>
              <a:t>человека</a:t>
            </a:r>
            <a:r>
              <a:rPr b="0" dirty="0"/>
              <a:t> </a:t>
            </a:r>
            <a:r>
              <a:rPr b="0" dirty="0" err="1"/>
              <a:t>денег</a:t>
            </a:r>
            <a:r>
              <a:rPr b="0" dirty="0"/>
              <a:t>, </a:t>
            </a:r>
            <a:r>
              <a:rPr lang="ru-RU" b="0" dirty="0"/>
              <a:t/>
            </a:r>
            <a:br>
              <a:rPr lang="ru-RU" b="0" dirty="0"/>
            </a:br>
            <a:r>
              <a:rPr b="0" dirty="0" err="1"/>
              <a:t>которые</a:t>
            </a:r>
            <a:r>
              <a:rPr b="0" dirty="0"/>
              <a:t> </a:t>
            </a:r>
            <a:r>
              <a:rPr b="0" dirty="0" err="1"/>
              <a:t>он</a:t>
            </a:r>
            <a:r>
              <a:rPr b="0" dirty="0"/>
              <a:t> </a:t>
            </a:r>
            <a:r>
              <a:rPr b="0" dirty="0" err="1"/>
              <a:t>не</a:t>
            </a:r>
            <a:r>
              <a:rPr b="0" dirty="0"/>
              <a:t> </a:t>
            </a:r>
            <a:r>
              <a:rPr b="0" dirty="0" err="1"/>
              <a:t>тратит</a:t>
            </a:r>
            <a:r>
              <a:rPr b="0" dirty="0"/>
              <a:t>, </a:t>
            </a:r>
            <a:r>
              <a:rPr b="0" dirty="0" err="1"/>
              <a:t>а</a:t>
            </a:r>
            <a:r>
              <a:rPr b="0" dirty="0"/>
              <a:t> </a:t>
            </a:r>
            <a:r>
              <a:rPr b="0" dirty="0" err="1"/>
              <a:t>накапливает</a:t>
            </a:r>
            <a:r>
              <a:rPr b="0" dirty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удовлетворения</a:t>
            </a:r>
            <a:r>
              <a:rPr b="0" dirty="0"/>
              <a:t> </a:t>
            </a:r>
            <a:r>
              <a:rPr b="0" dirty="0" err="1"/>
              <a:t>своих</a:t>
            </a:r>
            <a:r>
              <a:rPr b="0" dirty="0"/>
              <a:t> </a:t>
            </a:r>
            <a:r>
              <a:rPr b="0" dirty="0" err="1"/>
              <a:t>потребностей</a:t>
            </a:r>
            <a:r>
              <a:rPr b="0" dirty="0"/>
              <a:t> </a:t>
            </a:r>
            <a:r>
              <a:rPr lang="ru-RU" b="0" dirty="0"/>
              <a:t/>
            </a:r>
            <a:br>
              <a:rPr lang="ru-RU" b="0" dirty="0"/>
            </a:br>
            <a:r>
              <a:rPr b="0" dirty="0" err="1"/>
              <a:t>в</a:t>
            </a:r>
            <a:r>
              <a:rPr b="0" dirty="0"/>
              <a:t> </a:t>
            </a:r>
            <a:r>
              <a:rPr b="0" dirty="0" err="1"/>
              <a:t>будущем</a:t>
            </a:r>
            <a:r>
              <a:rPr b="0" dirty="0"/>
              <a:t>.</a:t>
            </a:r>
            <a:endParaRPr lang="ru-RU" b="0" dirty="0"/>
          </a:p>
          <a:p>
            <a:pPr>
              <a:lnSpc>
                <a:spcPct val="90000"/>
              </a:lnSpc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>
              <a:lnSpc>
                <a:spcPct val="90000"/>
              </a:lnSpc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поступить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своими</a:t>
            </a:r>
            <a:r>
              <a:rPr dirty="0"/>
              <a:t> </a:t>
            </a:r>
            <a:r>
              <a:rPr dirty="0" err="1"/>
              <a:t>сбережениями</a:t>
            </a:r>
            <a:r>
              <a:rPr dirty="0" smtClean="0"/>
              <a:t>: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Положить</a:t>
            </a:r>
            <a:r>
              <a:rPr dirty="0"/>
              <a:t> «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матрасом</a:t>
            </a:r>
            <a:r>
              <a:rPr dirty="0"/>
              <a:t>»;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Инвестировать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ценные</a:t>
            </a:r>
            <a:r>
              <a:rPr dirty="0"/>
              <a:t> </a:t>
            </a:r>
            <a:r>
              <a:rPr dirty="0" err="1"/>
              <a:t>бумаги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Купить</a:t>
            </a:r>
            <a:r>
              <a:rPr dirty="0"/>
              <a:t> </a:t>
            </a:r>
            <a:r>
              <a:rPr dirty="0" err="1"/>
              <a:t>недвижимость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Открыть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банке</a:t>
            </a:r>
            <a:r>
              <a:rPr dirty="0"/>
              <a:t>;</a:t>
            </a:r>
            <a:endParaRPr sz="4400" dirty="0"/>
          </a:p>
          <a:p>
            <a:pPr marL="140368" indent="-140368">
              <a:buSzPct val="100000"/>
              <a:buChar char="•"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что-то</a:t>
            </a:r>
            <a:r>
              <a:rPr dirty="0"/>
              <a:t> </a:t>
            </a:r>
            <a:r>
              <a:rPr dirty="0" err="1"/>
              <a:t>другое</a:t>
            </a:r>
            <a:r>
              <a:rPr dirty="0"/>
              <a:t>?</a:t>
            </a:r>
          </a:p>
          <a:p>
            <a:pPr>
              <a:lnSpc>
                <a:spcPct val="90000"/>
              </a:lnSpc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lnSpc>
                <a:spcPct val="90000"/>
              </a:lnSpc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Давайте</a:t>
            </a:r>
            <a:r>
              <a:rPr dirty="0"/>
              <a:t> </a:t>
            </a:r>
            <a:r>
              <a:rPr dirty="0" err="1"/>
              <a:t>посмотрим</a:t>
            </a:r>
            <a:r>
              <a:rPr dirty="0"/>
              <a:t>  </a:t>
            </a:r>
            <a:r>
              <a:rPr dirty="0" err="1"/>
              <a:t>видеоролик</a:t>
            </a:r>
            <a:r>
              <a:rPr dirty="0"/>
              <a:t> </a:t>
            </a:r>
            <a:r>
              <a:rPr dirty="0" smtClean="0"/>
              <a:t>«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храните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матрасом</a:t>
            </a:r>
            <a:r>
              <a:rPr dirty="0"/>
              <a:t>»</a:t>
            </a:r>
            <a:endParaRPr sz="440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B0DD778A-320D-E249-BD57-5A24D9D0E5D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893B6719-61E0-8645-9816-44552E681AF9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53A167BB-AB55-9A42-AF39-68220F37F421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6553AF74-CC2B-7144-A94F-EB16FF30A5E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2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5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4</a:t>
            </a:r>
          </a:p>
        </p:txBody>
      </p:sp>
      <p:sp>
        <p:nvSpPr>
          <p:cNvPr id="55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60" name="Прямоугольник 30"/>
          <p:cNvSpPr txBox="1"/>
          <p:nvPr/>
        </p:nvSpPr>
        <p:spPr>
          <a:xfrm>
            <a:off x="611188" y="2658809"/>
            <a:ext cx="711155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Видеоролик</a:t>
            </a:r>
            <a:r>
              <a:rPr dirty="0"/>
              <a:t> </a:t>
            </a:r>
            <a:r>
              <a:rPr lang="ru-RU" dirty="0" smtClean="0"/>
              <a:t> </a:t>
            </a:r>
            <a:r>
              <a:rPr dirty="0" smtClean="0"/>
              <a:t>«</a:t>
            </a:r>
            <a:r>
              <a:rPr dirty="0"/>
              <a:t>НЕ ХРАНИТЕ ДЕНЬГИ ПОД МАТРАСОМ»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3A0D0733-60F4-D748-87C9-C7F27003BB37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0CE0A149-0419-5D42-9D22-26089BE3427D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D2505A45-9A51-3147-9316-58CAAA4A5C71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16C0F102-2613-3C41-BCBB-8BAB65EFF00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3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6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5</a:t>
            </a:r>
          </a:p>
        </p:txBody>
      </p:sp>
      <p:sp>
        <p:nvSpPr>
          <p:cNvPr id="56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65" name="Прямоугольник 30"/>
          <p:cNvSpPr txBox="1"/>
          <p:nvPr/>
        </p:nvSpPr>
        <p:spPr>
          <a:xfrm>
            <a:off x="583159" y="1340892"/>
            <a:ext cx="7482054" cy="3447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7938"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видим</a:t>
            </a:r>
            <a:r>
              <a:rPr dirty="0"/>
              <a:t>, </a:t>
            </a:r>
            <a:r>
              <a:rPr dirty="0" err="1"/>
              <a:t>хранить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«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матрасом</a:t>
            </a:r>
            <a:r>
              <a:rPr dirty="0"/>
              <a:t>»- </a:t>
            </a:r>
            <a:r>
              <a:rPr dirty="0" err="1"/>
              <a:t>плохая</a:t>
            </a:r>
            <a:r>
              <a:rPr dirty="0"/>
              <a:t> </a:t>
            </a:r>
            <a:r>
              <a:rPr dirty="0" err="1"/>
              <a:t>идея</a:t>
            </a:r>
            <a:r>
              <a:rPr dirty="0"/>
              <a:t>!</a:t>
            </a:r>
            <a:r>
              <a:rPr b="0" dirty="0"/>
              <a:t> </a:t>
            </a:r>
            <a:r>
              <a:rPr b="0" dirty="0" err="1"/>
              <a:t>Они</a:t>
            </a:r>
            <a:r>
              <a:rPr b="0" dirty="0"/>
              <a:t> </a:t>
            </a:r>
            <a:r>
              <a:rPr b="0" dirty="0" err="1"/>
              <a:t>никак</a:t>
            </a:r>
            <a:r>
              <a:rPr b="0" dirty="0"/>
              <a:t> </a:t>
            </a:r>
            <a:r>
              <a:rPr b="0" dirty="0" err="1"/>
              <a:t>не</a:t>
            </a:r>
            <a:r>
              <a:rPr b="0" dirty="0"/>
              <a:t> </a:t>
            </a:r>
            <a:r>
              <a:rPr b="0" dirty="0" err="1"/>
              <a:t>защищены</a:t>
            </a:r>
            <a:r>
              <a:rPr b="0" dirty="0"/>
              <a:t> </a:t>
            </a:r>
            <a:r>
              <a:rPr lang="ru-RU" b="0" dirty="0"/>
              <a:t/>
            </a:r>
            <a:br>
              <a:rPr lang="ru-RU" b="0" dirty="0"/>
            </a:b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могут</a:t>
            </a:r>
            <a:r>
              <a:rPr b="0" dirty="0"/>
              <a:t> </a:t>
            </a:r>
            <a:r>
              <a:rPr b="0" dirty="0" err="1"/>
              <a:t>просто</a:t>
            </a:r>
            <a:r>
              <a:rPr b="0" dirty="0"/>
              <a:t> </a:t>
            </a:r>
            <a:r>
              <a:rPr b="0" dirty="0" err="1"/>
              <a:t>сгореть</a:t>
            </a:r>
            <a:r>
              <a:rPr b="0" dirty="0"/>
              <a:t>, </a:t>
            </a:r>
            <a:r>
              <a:rPr b="0" dirty="0" err="1"/>
              <a:t>как</a:t>
            </a:r>
            <a:r>
              <a:rPr b="0" dirty="0"/>
              <a:t> </a:t>
            </a:r>
            <a:r>
              <a:rPr b="0" dirty="0" err="1"/>
              <a:t>в</a:t>
            </a:r>
            <a:r>
              <a:rPr b="0" dirty="0"/>
              <a:t> </a:t>
            </a:r>
            <a:r>
              <a:rPr b="0" dirty="0" err="1"/>
              <a:t>прямом</a:t>
            </a:r>
            <a:r>
              <a:rPr b="0" dirty="0"/>
              <a:t>, </a:t>
            </a:r>
            <a:r>
              <a:rPr b="0" dirty="0" err="1"/>
              <a:t>так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переносном</a:t>
            </a:r>
            <a:r>
              <a:rPr b="0" dirty="0"/>
              <a:t> </a:t>
            </a:r>
            <a:r>
              <a:rPr b="0" dirty="0" err="1"/>
              <a:t>смысле</a:t>
            </a:r>
            <a:r>
              <a:rPr b="0" dirty="0"/>
              <a:t>, </a:t>
            </a:r>
            <a:r>
              <a:rPr b="0" dirty="0" err="1"/>
              <a:t>просто</a:t>
            </a:r>
            <a:r>
              <a:rPr b="0" dirty="0"/>
              <a:t> </a:t>
            </a:r>
            <a:r>
              <a:rPr b="0" dirty="0" err="1"/>
              <a:t>обесценившись</a:t>
            </a:r>
            <a:r>
              <a:rPr b="0" dirty="0"/>
              <a:t>. </a:t>
            </a:r>
            <a:r>
              <a:rPr b="0" dirty="0" err="1"/>
              <a:t>А</a:t>
            </a:r>
            <a:r>
              <a:rPr b="0" dirty="0"/>
              <a:t> </a:t>
            </a:r>
            <a:r>
              <a:rPr b="0" dirty="0" err="1"/>
              <a:t>вот</a:t>
            </a:r>
            <a:r>
              <a:rPr b="0" dirty="0"/>
              <a:t> </a:t>
            </a:r>
            <a:r>
              <a:rPr b="0" dirty="0" err="1"/>
              <a:t>сохранить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даже</a:t>
            </a:r>
            <a:r>
              <a:rPr b="0" dirty="0"/>
              <a:t> </a:t>
            </a:r>
            <a:r>
              <a:rPr b="0" dirty="0" err="1"/>
              <a:t>приумножить</a:t>
            </a:r>
            <a:r>
              <a:rPr b="0" dirty="0"/>
              <a:t> </a:t>
            </a:r>
            <a:r>
              <a:rPr b="0" dirty="0" err="1"/>
              <a:t>можно</a:t>
            </a:r>
            <a:r>
              <a:rPr b="0" dirty="0"/>
              <a:t> </a:t>
            </a:r>
            <a:r>
              <a:rPr b="0" dirty="0" err="1"/>
              <a:t>с</a:t>
            </a:r>
            <a:r>
              <a:rPr b="0" dirty="0"/>
              <a:t> </a:t>
            </a:r>
            <a:r>
              <a:rPr b="0" dirty="0" err="1"/>
              <a:t>помощью</a:t>
            </a:r>
            <a:r>
              <a:rPr b="0" dirty="0"/>
              <a:t> </a:t>
            </a:r>
            <a:r>
              <a:rPr lang="ru-RU" b="0" dirty="0"/>
              <a:t/>
            </a:r>
            <a:br>
              <a:rPr lang="ru-RU" b="0" dirty="0"/>
            </a:br>
            <a:r>
              <a:rPr dirty="0" err="1"/>
              <a:t>банковского</a:t>
            </a:r>
            <a:r>
              <a:rPr dirty="0"/>
              <a:t> </a:t>
            </a:r>
            <a:r>
              <a:rPr dirty="0" err="1"/>
              <a:t>вклада</a:t>
            </a:r>
            <a:r>
              <a:rPr dirty="0"/>
              <a:t>.</a:t>
            </a:r>
            <a:endParaRPr lang="ru-RU" dirty="0"/>
          </a:p>
          <a:p>
            <a:pPr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значит</a:t>
            </a:r>
            <a:r>
              <a:rPr dirty="0"/>
              <a:t>? </a:t>
            </a:r>
          </a:p>
          <a:p>
            <a:pPr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заключаете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банком</a:t>
            </a:r>
            <a:r>
              <a:rPr dirty="0"/>
              <a:t> </a:t>
            </a:r>
            <a:r>
              <a:rPr dirty="0" err="1"/>
              <a:t>договор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которому</a:t>
            </a:r>
            <a:r>
              <a:rPr dirty="0"/>
              <a:t> </a:t>
            </a:r>
            <a:r>
              <a:rPr dirty="0" err="1"/>
              <a:t>передаете</a:t>
            </a:r>
            <a:r>
              <a:rPr dirty="0"/>
              <a:t> </a:t>
            </a:r>
            <a:r>
              <a:rPr dirty="0" err="1"/>
              <a:t>некоторую</a:t>
            </a:r>
            <a:r>
              <a:rPr dirty="0"/>
              <a:t> </a:t>
            </a:r>
            <a:r>
              <a:rPr dirty="0" err="1"/>
              <a:t>сумму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определенных</a:t>
            </a:r>
            <a:r>
              <a:rPr dirty="0"/>
              <a:t> </a:t>
            </a:r>
            <a:r>
              <a:rPr dirty="0" err="1"/>
              <a:t>условиях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выплачивает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проценты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время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пока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 </a:t>
            </a:r>
            <a:r>
              <a:rPr dirty="0" err="1"/>
              <a:t>хранится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него</a:t>
            </a:r>
            <a:r>
              <a:rPr dirty="0"/>
              <a:t>. </a:t>
            </a:r>
            <a:r>
              <a:rPr dirty="0" err="1"/>
              <a:t>Открыть</a:t>
            </a:r>
            <a:r>
              <a:rPr dirty="0"/>
              <a:t> </a:t>
            </a:r>
            <a:r>
              <a:rPr dirty="0" err="1"/>
              <a:t>вклад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банке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любой</a:t>
            </a:r>
            <a:r>
              <a:rPr dirty="0"/>
              <a:t> </a:t>
            </a:r>
            <a:r>
              <a:rPr dirty="0" err="1"/>
              <a:t>гражданин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России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ему</a:t>
            </a:r>
            <a:r>
              <a:rPr dirty="0"/>
              <a:t> </a:t>
            </a:r>
            <a:r>
              <a:rPr dirty="0" err="1"/>
              <a:t>исполнилось</a:t>
            </a:r>
            <a:r>
              <a:rPr dirty="0"/>
              <a:t> 14 </a:t>
            </a:r>
            <a:r>
              <a:rPr dirty="0" err="1"/>
              <a:t>лет</a:t>
            </a:r>
            <a:r>
              <a:rPr dirty="0"/>
              <a:t>. </a:t>
            </a:r>
          </a:p>
          <a:p>
            <a:pPr>
              <a:defRPr sz="8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разговоре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банковских</a:t>
            </a:r>
            <a:r>
              <a:rPr dirty="0"/>
              <a:t> </a:t>
            </a:r>
            <a:r>
              <a:rPr dirty="0" err="1"/>
              <a:t>вкладах</a:t>
            </a:r>
            <a:r>
              <a:rPr dirty="0"/>
              <a:t>, </a:t>
            </a:r>
            <a:r>
              <a:rPr dirty="0" err="1"/>
              <a:t>часто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услышать</a:t>
            </a:r>
            <a:r>
              <a:rPr dirty="0"/>
              <a:t> </a:t>
            </a:r>
            <a:r>
              <a:rPr dirty="0" err="1"/>
              <a:t>слово</a:t>
            </a:r>
            <a:r>
              <a:rPr dirty="0"/>
              <a:t> </a:t>
            </a:r>
            <a:r>
              <a:rPr b="1" dirty="0"/>
              <a:t>«</a:t>
            </a:r>
            <a:r>
              <a:rPr b="1" dirty="0" err="1"/>
              <a:t>депозит</a:t>
            </a:r>
            <a:r>
              <a:rPr b="1" dirty="0"/>
              <a:t>»</a:t>
            </a:r>
            <a:r>
              <a:rPr dirty="0"/>
              <a:t>, </a:t>
            </a:r>
            <a:r>
              <a:rPr dirty="0" err="1"/>
              <a:t>которое</a:t>
            </a:r>
            <a:r>
              <a:rPr dirty="0"/>
              <a:t> </a:t>
            </a:r>
            <a:r>
              <a:rPr dirty="0" err="1"/>
              <a:t>используют</a:t>
            </a:r>
            <a:r>
              <a:rPr dirty="0"/>
              <a:t>,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синоним</a:t>
            </a:r>
            <a:r>
              <a:rPr dirty="0"/>
              <a:t> </a:t>
            </a:r>
            <a:r>
              <a:rPr b="1" dirty="0"/>
              <a:t>«</a:t>
            </a:r>
            <a:r>
              <a:rPr b="1" dirty="0" err="1"/>
              <a:t>вклада</a:t>
            </a:r>
            <a:r>
              <a:rPr b="1" dirty="0"/>
              <a:t>»</a:t>
            </a:r>
            <a:r>
              <a:rPr dirty="0"/>
              <a:t>. </a:t>
            </a:r>
            <a:r>
              <a:rPr dirty="0" err="1"/>
              <a:t>Однако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совсем</a:t>
            </a:r>
            <a:r>
              <a:rPr dirty="0"/>
              <a:t> </a:t>
            </a:r>
            <a:r>
              <a:rPr dirty="0" err="1"/>
              <a:t>так</a:t>
            </a:r>
            <a:r>
              <a:rPr dirty="0"/>
              <a:t>. </a:t>
            </a:r>
            <a:r>
              <a:rPr dirty="0" err="1"/>
              <a:t>Вклад</a:t>
            </a:r>
            <a:r>
              <a:rPr dirty="0"/>
              <a:t> -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денежные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, </a:t>
            </a:r>
            <a:r>
              <a:rPr dirty="0" err="1"/>
              <a:t>размещенные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банковском</a:t>
            </a:r>
            <a:r>
              <a:rPr dirty="0"/>
              <a:t> </a:t>
            </a:r>
            <a:r>
              <a:rPr dirty="0" err="1"/>
              <a:t>счете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проценты</a:t>
            </a:r>
            <a:r>
              <a:rPr dirty="0"/>
              <a:t>.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депозит</a:t>
            </a:r>
            <a:r>
              <a:rPr dirty="0"/>
              <a:t> -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любые</a:t>
            </a:r>
            <a:r>
              <a:rPr dirty="0"/>
              <a:t> </a:t>
            </a:r>
            <a:r>
              <a:rPr dirty="0" err="1"/>
              <a:t>ценности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отдаете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хранение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: </a:t>
            </a:r>
            <a:r>
              <a:rPr dirty="0" err="1"/>
              <a:t>деньги</a:t>
            </a:r>
            <a:r>
              <a:rPr dirty="0"/>
              <a:t>, </a:t>
            </a:r>
            <a:r>
              <a:rPr dirty="0" err="1"/>
              <a:t>ценные</a:t>
            </a:r>
            <a:r>
              <a:rPr dirty="0"/>
              <a:t> </a:t>
            </a:r>
            <a:r>
              <a:rPr dirty="0" err="1"/>
              <a:t>бумаги</a:t>
            </a:r>
            <a:r>
              <a:rPr dirty="0"/>
              <a:t>, </a:t>
            </a:r>
            <a:r>
              <a:rPr dirty="0" err="1"/>
              <a:t>драгоценные</a:t>
            </a:r>
            <a:r>
              <a:rPr dirty="0"/>
              <a:t> </a:t>
            </a:r>
            <a:r>
              <a:rPr dirty="0" err="1"/>
              <a:t>металлы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т.п</a:t>
            </a:r>
            <a:r>
              <a:rPr dirty="0"/>
              <a:t>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E70843BA-3198-894A-AC58-FFDAA3470FB7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929708E6-3DF6-B541-B9D7-3C19FA1ED677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D99F2CF6-822D-1A47-9DE3-27D871F8AB4F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BC81818B-A08C-7848-9BC5-70F1831D8D1A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4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6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6</a:t>
            </a:r>
          </a:p>
        </p:txBody>
      </p:sp>
      <p:sp>
        <p:nvSpPr>
          <p:cNvPr id="56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70" name="Прямоугольник 30"/>
          <p:cNvSpPr txBox="1"/>
          <p:nvPr/>
        </p:nvSpPr>
        <p:spPr>
          <a:xfrm>
            <a:off x="548325" y="2138109"/>
            <a:ext cx="7379993" cy="1768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800"/>
              </a:spcBef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Итак</a:t>
            </a:r>
            <a:r>
              <a:rPr dirty="0"/>
              <a:t>, </a:t>
            </a:r>
            <a:r>
              <a:rPr dirty="0" err="1"/>
              <a:t>давайте</a:t>
            </a:r>
            <a:r>
              <a:rPr dirty="0"/>
              <a:t> </a:t>
            </a:r>
            <a:r>
              <a:rPr dirty="0" err="1"/>
              <a:t>разберемся</a:t>
            </a:r>
            <a:endParaRPr dirty="0"/>
          </a:p>
          <a:p>
            <a:pPr>
              <a:lnSpc>
                <a:spcPct val="90000"/>
              </a:lnSpc>
              <a:spcBef>
                <a:spcPts val="800"/>
              </a:spcBef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«КАК ВЫБРАТЬ БАНК?» и «КАК ОТКРЫТЬ ВКЛАД В БАНКЕ</a:t>
            </a:r>
            <a:r>
              <a:rPr dirty="0" smtClean="0"/>
              <a:t>?»</a:t>
            </a:r>
            <a:endParaRPr lang="ru-RU" dirty="0" smtClean="0"/>
          </a:p>
          <a:p>
            <a:pPr>
              <a:lnSpc>
                <a:spcPct val="90000"/>
              </a:lnSpc>
              <a:spcBef>
                <a:spcPts val="800"/>
              </a:spcBef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800"/>
              </a:spcBef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ПЕРВОЕ: </a:t>
            </a:r>
            <a:r>
              <a:rPr b="0" dirty="0"/>
              <a:t>ОПРЕДЕЛИТЬСЯ С </a:t>
            </a:r>
            <a:r>
              <a:rPr b="0" dirty="0" smtClean="0"/>
              <a:t>ПРИОРИТЕТАМИ</a:t>
            </a:r>
            <a:endParaRPr lang="ru-RU" b="0" dirty="0" smtClean="0"/>
          </a:p>
          <a:p>
            <a:pPr>
              <a:lnSpc>
                <a:spcPct val="90000"/>
              </a:lnSpc>
              <a:spcBef>
                <a:spcPts val="800"/>
              </a:spcBef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b="0" dirty="0"/>
          </a:p>
          <a:p>
            <a:pPr>
              <a:lnSpc>
                <a:spcPct val="90000"/>
              </a:lnSpc>
              <a:spcBef>
                <a:spcPts val="800"/>
              </a:spcBef>
              <a:defRPr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b="0" dirty="0" err="1"/>
              <a:t>Конечно</a:t>
            </a:r>
            <a:r>
              <a:rPr b="0" dirty="0"/>
              <a:t>, </a:t>
            </a:r>
            <a:r>
              <a:rPr b="0" dirty="0" err="1"/>
              <a:t>банк</a:t>
            </a:r>
            <a:r>
              <a:rPr b="0" dirty="0"/>
              <a:t> </a:t>
            </a:r>
            <a:r>
              <a:rPr b="0" dirty="0" err="1"/>
              <a:t>должен</a:t>
            </a:r>
            <a:r>
              <a:rPr b="0" dirty="0"/>
              <a:t> </a:t>
            </a:r>
            <a:r>
              <a:rPr b="0" dirty="0" err="1"/>
              <a:t>быть</a:t>
            </a:r>
            <a:r>
              <a:rPr b="0" dirty="0"/>
              <a:t> НАДЕЖНЫМ, УДОБНЫМ, ДОСТУПНЫМ !</a:t>
            </a:r>
            <a:r>
              <a:rPr dirty="0"/>
              <a:t>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B8B4E3A2-20CA-ED42-BE25-037BADD56F2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B6FCD114-DF40-4443-AC2E-E2DD43B8080C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51FBE208-50F0-BE4A-8F02-BC4C35B61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A5706DD4-A536-4A41-BF92-9C35F171926E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5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7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7</a:t>
            </a:r>
          </a:p>
        </p:txBody>
      </p:sp>
      <p:sp>
        <p:nvSpPr>
          <p:cNvPr id="57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75" name="Прямоугольник 30"/>
          <p:cNvSpPr txBox="1"/>
          <p:nvPr/>
        </p:nvSpPr>
        <p:spPr>
          <a:xfrm>
            <a:off x="576352" y="1909509"/>
            <a:ext cx="6679211" cy="179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800"/>
              </a:spcBef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Прежде</a:t>
            </a:r>
            <a:r>
              <a:rPr dirty="0"/>
              <a:t>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выбрать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, </a:t>
            </a:r>
            <a:r>
              <a:rPr dirty="0" err="1"/>
              <a:t>важно</a:t>
            </a:r>
            <a:r>
              <a:rPr dirty="0"/>
              <a:t> </a:t>
            </a:r>
            <a:r>
              <a:rPr dirty="0" err="1"/>
              <a:t>определиться</a:t>
            </a:r>
            <a:r>
              <a:rPr dirty="0"/>
              <a:t>, </a:t>
            </a:r>
            <a:r>
              <a:rPr dirty="0" err="1"/>
              <a:t>чего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 </a:t>
            </a:r>
            <a:r>
              <a:rPr dirty="0" err="1"/>
              <a:t>от</a:t>
            </a:r>
            <a:r>
              <a:rPr dirty="0"/>
              <a:t> </a:t>
            </a:r>
            <a:r>
              <a:rPr dirty="0" err="1"/>
              <a:t>него</a:t>
            </a:r>
            <a:r>
              <a:rPr dirty="0"/>
              <a:t> </a:t>
            </a:r>
            <a:r>
              <a:rPr dirty="0" err="1"/>
              <a:t>ждете</a:t>
            </a:r>
            <a:r>
              <a:rPr dirty="0"/>
              <a:t>. </a:t>
            </a:r>
            <a:r>
              <a:rPr dirty="0" err="1"/>
              <a:t>Надежность</a:t>
            </a:r>
            <a:r>
              <a:rPr dirty="0"/>
              <a:t>, </a:t>
            </a:r>
            <a:r>
              <a:rPr dirty="0" err="1"/>
              <a:t>доходность</a:t>
            </a:r>
            <a:r>
              <a:rPr dirty="0"/>
              <a:t>, </a:t>
            </a:r>
            <a:r>
              <a:rPr dirty="0" err="1"/>
              <a:t>доступность</a:t>
            </a:r>
            <a:r>
              <a:rPr dirty="0"/>
              <a:t>, </a:t>
            </a:r>
            <a:r>
              <a:rPr dirty="0" err="1"/>
              <a:t>качество</a:t>
            </a:r>
            <a:r>
              <a:rPr dirty="0"/>
              <a:t> </a:t>
            </a:r>
            <a:r>
              <a:rPr dirty="0" err="1"/>
              <a:t>обслуживания</a:t>
            </a:r>
            <a:r>
              <a:rPr dirty="0"/>
              <a:t> — </a:t>
            </a:r>
            <a:r>
              <a:rPr dirty="0" err="1"/>
              <a:t>приоритеты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 </a:t>
            </a:r>
            <a:r>
              <a:rPr dirty="0" err="1"/>
              <a:t>сочетания</a:t>
            </a:r>
            <a:r>
              <a:rPr dirty="0"/>
              <a:t> </a:t>
            </a:r>
            <a:r>
              <a:rPr dirty="0" err="1"/>
              <a:t>этих</a:t>
            </a:r>
            <a:r>
              <a:rPr dirty="0"/>
              <a:t> </a:t>
            </a:r>
            <a:r>
              <a:rPr dirty="0" err="1"/>
              <a:t>свойств</a:t>
            </a:r>
            <a:r>
              <a:rPr dirty="0"/>
              <a:t> </a:t>
            </a:r>
            <a:r>
              <a:rPr dirty="0" err="1"/>
              <a:t>зависят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 </a:t>
            </a:r>
            <a:r>
              <a:rPr dirty="0" err="1"/>
              <a:t>ваших</a:t>
            </a:r>
            <a:r>
              <a:rPr dirty="0"/>
              <a:t> </a:t>
            </a:r>
            <a:r>
              <a:rPr dirty="0" err="1"/>
              <a:t>потребностей</a:t>
            </a:r>
            <a:r>
              <a:rPr dirty="0"/>
              <a:t>. </a:t>
            </a:r>
          </a:p>
          <a:p>
            <a:pPr>
              <a:spcBef>
                <a:spcPts val="800"/>
              </a:spcBef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К</a:t>
            </a:r>
            <a:r>
              <a:rPr dirty="0"/>
              <a:t> </a:t>
            </a:r>
            <a:r>
              <a:rPr dirty="0" err="1"/>
              <a:t>тому</a:t>
            </a:r>
            <a:r>
              <a:rPr dirty="0"/>
              <a:t> </a:t>
            </a:r>
            <a:r>
              <a:rPr dirty="0" err="1"/>
              <a:t>же</a:t>
            </a:r>
            <a:r>
              <a:rPr dirty="0"/>
              <a:t> </a:t>
            </a:r>
            <a:r>
              <a:rPr dirty="0" err="1"/>
              <a:t>некоторые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найти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 </a:t>
            </a:r>
            <a:r>
              <a:rPr dirty="0" err="1"/>
              <a:t>во</a:t>
            </a:r>
            <a:r>
              <a:rPr dirty="0"/>
              <a:t> </a:t>
            </a:r>
            <a:r>
              <a:rPr dirty="0" err="1"/>
              <a:t>всех</a:t>
            </a:r>
            <a:r>
              <a:rPr dirty="0"/>
              <a:t> </a:t>
            </a:r>
            <a:r>
              <a:rPr dirty="0" err="1"/>
              <a:t>банках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 </a:t>
            </a:r>
            <a:r>
              <a:rPr dirty="0" err="1"/>
              <a:t>пенсионер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 </a:t>
            </a:r>
            <a:r>
              <a:rPr dirty="0" err="1"/>
              <a:t>хотите</a:t>
            </a:r>
            <a:r>
              <a:rPr dirty="0"/>
              <a:t> </a:t>
            </a:r>
            <a:r>
              <a:rPr dirty="0" err="1"/>
              <a:t>получать</a:t>
            </a:r>
            <a:r>
              <a:rPr dirty="0"/>
              <a:t> </a:t>
            </a:r>
            <a:r>
              <a:rPr dirty="0" err="1"/>
              <a:t>социальные</a:t>
            </a:r>
            <a:r>
              <a:rPr dirty="0"/>
              <a:t> </a:t>
            </a:r>
            <a:r>
              <a:rPr dirty="0" err="1"/>
              <a:t>выплаты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 </a:t>
            </a:r>
            <a:r>
              <a:rPr dirty="0" err="1"/>
              <a:t>пенсию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 </a:t>
            </a:r>
            <a:r>
              <a:rPr dirty="0" err="1"/>
              <a:t>карточку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 </a:t>
            </a:r>
            <a:r>
              <a:rPr dirty="0" err="1"/>
              <a:t>открыть</a:t>
            </a:r>
            <a:r>
              <a:rPr dirty="0"/>
              <a:t> </a:t>
            </a:r>
            <a:r>
              <a:rPr dirty="0" err="1"/>
              <a:t>ее</a:t>
            </a:r>
            <a:r>
              <a:rPr dirty="0"/>
              <a:t> 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 </a:t>
            </a:r>
            <a:r>
              <a:rPr dirty="0" err="1"/>
              <a:t>банках</a:t>
            </a:r>
            <a:r>
              <a:rPr dirty="0"/>
              <a:t>,</a:t>
            </a:r>
            <a:r>
              <a:rPr dirty="0">
                <a:solidFill>
                  <a:schemeClr val="accent5">
                    <a:lumOff val="20196"/>
                  </a:schemeClr>
                </a:solidFill>
              </a:rPr>
              <a:t> </a:t>
            </a:r>
            <a:r>
              <a:rPr dirty="0" err="1"/>
              <a:t>у</a:t>
            </a:r>
            <a:r>
              <a:rPr dirty="0"/>
              <a:t> </a:t>
            </a:r>
            <a:r>
              <a:rPr dirty="0" err="1"/>
              <a:t>которых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договор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 </a:t>
            </a:r>
            <a:r>
              <a:rPr dirty="0" err="1"/>
              <a:t>Пенсионным</a:t>
            </a:r>
            <a:r>
              <a:rPr dirty="0"/>
              <a:t> </a:t>
            </a:r>
            <a:r>
              <a:rPr dirty="0" err="1"/>
              <a:t>фондом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(ПФР).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E1C396E5-DE10-3644-9A2B-B37FDB58089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B48898CC-08C0-5D47-BF6E-A34FE87FD687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2DFBC9C6-2FD5-324F-A476-B544B81300B7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756CABD2-902A-114B-BA64-BB28551AFD4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6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7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8</a:t>
            </a:r>
          </a:p>
        </p:txBody>
      </p:sp>
      <p:sp>
        <p:nvSpPr>
          <p:cNvPr id="57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80" name="Прямоугольник 30"/>
          <p:cNvSpPr txBox="1"/>
          <p:nvPr/>
        </p:nvSpPr>
        <p:spPr>
          <a:xfrm>
            <a:off x="-50800" y="1668209"/>
            <a:ext cx="6679211" cy="6235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lvl="2" indent="628650">
              <a:lnSpc>
                <a:spcPct val="90000"/>
              </a:lnSpc>
              <a:spcBef>
                <a:spcPts val="500"/>
              </a:spcBef>
              <a:defRPr sz="1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>
                <a:latin typeface="Proxima Nova Rg" panose="02000506030000020004" pitchFamily="2" charset="0"/>
              </a:rPr>
              <a:t>ВТОРОЕ:</a:t>
            </a:r>
            <a:r>
              <a:rPr b="0" dirty="0">
                <a:latin typeface="Proxima Nova Rg" panose="02000506030000020004" pitchFamily="2" charset="0"/>
              </a:rPr>
              <a:t> СРАВНИТЬ </a:t>
            </a:r>
          </a:p>
          <a:p>
            <a:pPr lvl="2" indent="628650">
              <a:lnSpc>
                <a:spcPct val="90000"/>
              </a:lnSpc>
              <a:spcBef>
                <a:spcPts val="500"/>
              </a:spcBef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>
                <a:latin typeface="Proxima Nova Rg" panose="02000506030000020004" pitchFamily="2" charset="0"/>
              </a:rPr>
              <a:t>ПРЕДЛОЖЕНИЯ РАЗНЫХ БАНКОВ</a:t>
            </a:r>
          </a:p>
        </p:txBody>
      </p:sp>
      <p:sp>
        <p:nvSpPr>
          <p:cNvPr id="581" name="Прямоугольник 30"/>
          <p:cNvSpPr txBox="1"/>
          <p:nvPr/>
        </p:nvSpPr>
        <p:spPr>
          <a:xfrm>
            <a:off x="585061" y="2297107"/>
            <a:ext cx="7722916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lvl="2" indent="7938" defTabSz="12700">
              <a:spcBef>
                <a:spcPts val="400"/>
              </a:spcBef>
              <a:defRPr sz="1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b="0" dirty="0" err="1"/>
              <a:t>Не</a:t>
            </a:r>
            <a:r>
              <a:rPr b="0" dirty="0"/>
              <a:t> </a:t>
            </a:r>
            <a:r>
              <a:rPr b="0" dirty="0" err="1"/>
              <a:t>стоит</a:t>
            </a:r>
            <a:r>
              <a:rPr b="0" dirty="0"/>
              <a:t> </a:t>
            </a:r>
            <a:r>
              <a:rPr b="0" dirty="0" err="1"/>
              <a:t>заключать</a:t>
            </a:r>
            <a:r>
              <a:rPr b="0" dirty="0"/>
              <a:t> </a:t>
            </a:r>
            <a:r>
              <a:rPr b="0" dirty="0" err="1"/>
              <a:t>договор</a:t>
            </a:r>
            <a:r>
              <a:rPr b="0" dirty="0"/>
              <a:t> </a:t>
            </a:r>
            <a:r>
              <a:rPr b="0" dirty="0" err="1"/>
              <a:t>с</a:t>
            </a:r>
            <a:r>
              <a:rPr b="0" dirty="0"/>
              <a:t> </a:t>
            </a:r>
            <a:r>
              <a:rPr b="0" dirty="0" err="1"/>
              <a:t>первым</a:t>
            </a:r>
            <a:r>
              <a:rPr b="0" dirty="0"/>
              <a:t> </a:t>
            </a:r>
            <a:r>
              <a:rPr b="0" dirty="0" err="1"/>
              <a:t>попавшимся</a:t>
            </a:r>
            <a:r>
              <a:rPr b="0" dirty="0"/>
              <a:t> </a:t>
            </a:r>
            <a:r>
              <a:rPr b="0" dirty="0" err="1"/>
              <a:t>банком</a:t>
            </a:r>
            <a:r>
              <a:rPr b="0" dirty="0"/>
              <a:t>, </a:t>
            </a:r>
            <a:r>
              <a:rPr b="0" dirty="0" err="1"/>
              <a:t>даже</a:t>
            </a:r>
            <a:r>
              <a:rPr b="0" dirty="0"/>
              <a:t> </a:t>
            </a:r>
            <a:r>
              <a:rPr b="0" dirty="0" err="1"/>
              <a:t>если</a:t>
            </a:r>
            <a:r>
              <a:rPr b="0" dirty="0"/>
              <a:t> </a:t>
            </a:r>
            <a:r>
              <a:rPr lang="ru-RU" b="0" dirty="0"/>
              <a:t/>
            </a:r>
            <a:br>
              <a:rPr lang="ru-RU" b="0" dirty="0"/>
            </a:br>
            <a:r>
              <a:rPr b="0" dirty="0" err="1"/>
              <a:t>его</a:t>
            </a:r>
            <a:r>
              <a:rPr b="0" dirty="0"/>
              <a:t> </a:t>
            </a:r>
            <a:r>
              <a:rPr b="0" dirty="0" err="1"/>
              <a:t>посоветовал</a:t>
            </a:r>
            <a:r>
              <a:rPr b="0" dirty="0"/>
              <a:t> </a:t>
            </a:r>
            <a:r>
              <a:rPr b="0" dirty="0" err="1"/>
              <a:t>лучший</a:t>
            </a:r>
            <a:r>
              <a:rPr b="0" dirty="0"/>
              <a:t> </a:t>
            </a:r>
            <a:r>
              <a:rPr b="0" dirty="0" err="1"/>
              <a:t>друг</a:t>
            </a:r>
            <a:r>
              <a:rPr b="0" dirty="0"/>
              <a:t>,  </a:t>
            </a:r>
            <a:r>
              <a:rPr b="0" dirty="0" err="1"/>
              <a:t>вам</a:t>
            </a:r>
            <a:r>
              <a:rPr b="0" dirty="0"/>
              <a:t> </a:t>
            </a:r>
            <a:r>
              <a:rPr b="0" dirty="0" err="1"/>
              <a:t>понравилась</a:t>
            </a:r>
            <a:r>
              <a:rPr b="0" dirty="0"/>
              <a:t> </a:t>
            </a:r>
            <a:r>
              <a:rPr b="0" dirty="0" err="1"/>
              <a:t>реклама</a:t>
            </a:r>
            <a:r>
              <a:rPr b="0" dirty="0"/>
              <a:t> </a:t>
            </a:r>
            <a:r>
              <a:rPr b="0" dirty="0" err="1"/>
              <a:t>или</a:t>
            </a:r>
            <a:r>
              <a:rPr b="0" dirty="0"/>
              <a:t> </a:t>
            </a:r>
            <a:r>
              <a:rPr b="0" dirty="0" err="1"/>
              <a:t>так</a:t>
            </a:r>
            <a:r>
              <a:rPr b="0" dirty="0"/>
              <a:t> </a:t>
            </a:r>
            <a:r>
              <a:rPr b="0" dirty="0" err="1"/>
              <a:t>подсказывает</a:t>
            </a:r>
            <a:r>
              <a:rPr b="0" dirty="0"/>
              <a:t> </a:t>
            </a:r>
            <a:r>
              <a:rPr b="0" dirty="0" err="1"/>
              <a:t>внутренний</a:t>
            </a:r>
            <a:r>
              <a:rPr b="0" dirty="0"/>
              <a:t> </a:t>
            </a:r>
            <a:r>
              <a:rPr b="0" dirty="0" err="1"/>
              <a:t>голос</a:t>
            </a:r>
            <a:r>
              <a:rPr b="0" dirty="0"/>
              <a:t>. </a:t>
            </a:r>
            <a:r>
              <a:rPr b="0" dirty="0" err="1"/>
              <a:t>Изучите</a:t>
            </a:r>
            <a:r>
              <a:rPr b="0" dirty="0"/>
              <a:t> </a:t>
            </a:r>
            <a:r>
              <a:rPr b="0" dirty="0" err="1"/>
              <a:t>предложения</a:t>
            </a:r>
            <a:r>
              <a:rPr b="0" dirty="0"/>
              <a:t> </a:t>
            </a:r>
            <a:r>
              <a:rPr b="0" dirty="0" err="1"/>
              <a:t>нескольких</a:t>
            </a:r>
            <a:r>
              <a:rPr b="0" dirty="0"/>
              <a:t> </a:t>
            </a:r>
            <a:r>
              <a:rPr b="0" dirty="0" err="1"/>
              <a:t>банков</a:t>
            </a:r>
            <a:r>
              <a:rPr b="0" dirty="0"/>
              <a:t>, </a:t>
            </a:r>
            <a:r>
              <a:rPr b="0" dirty="0" err="1"/>
              <a:t>оцените</a:t>
            </a:r>
            <a:r>
              <a:rPr b="0" dirty="0"/>
              <a:t> </a:t>
            </a:r>
            <a:r>
              <a:rPr b="0" dirty="0" err="1"/>
              <a:t>стоимость</a:t>
            </a:r>
            <a:r>
              <a:rPr b="0" dirty="0"/>
              <a:t> </a:t>
            </a:r>
            <a:r>
              <a:rPr b="0" dirty="0" err="1"/>
              <a:t>услуг</a:t>
            </a:r>
            <a:r>
              <a:rPr b="0" dirty="0"/>
              <a:t>, </a:t>
            </a:r>
            <a:r>
              <a:rPr b="0" dirty="0" err="1"/>
              <a:t>доход</a:t>
            </a:r>
            <a:r>
              <a:rPr b="0" dirty="0"/>
              <a:t> </a:t>
            </a:r>
            <a:r>
              <a:rPr b="0" dirty="0" err="1"/>
              <a:t>по</a:t>
            </a:r>
            <a:r>
              <a:rPr b="0" dirty="0"/>
              <a:t> </a:t>
            </a:r>
            <a:r>
              <a:rPr b="0" dirty="0" err="1"/>
              <a:t>вкладам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 </a:t>
            </a:r>
            <a:r>
              <a:rPr b="0" dirty="0" err="1"/>
              <a:t>качество</a:t>
            </a:r>
            <a:r>
              <a:rPr b="0" dirty="0"/>
              <a:t> </a:t>
            </a:r>
            <a:r>
              <a:rPr b="0" dirty="0" err="1"/>
              <a:t>обслуживания</a:t>
            </a:r>
            <a:r>
              <a:rPr b="0" dirty="0"/>
              <a:t>,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даже</a:t>
            </a:r>
            <a:r>
              <a:rPr b="0" dirty="0"/>
              <a:t> </a:t>
            </a:r>
            <a:r>
              <a:rPr b="0" dirty="0" err="1"/>
              <a:t>их</a:t>
            </a:r>
            <a:r>
              <a:rPr b="0" dirty="0"/>
              <a:t> </a:t>
            </a:r>
            <a:r>
              <a:rPr b="0" dirty="0" err="1"/>
              <a:t>историю</a:t>
            </a:r>
            <a:r>
              <a:rPr b="0" dirty="0"/>
              <a:t> </a:t>
            </a:r>
            <a:r>
              <a:rPr lang="ru-RU" b="0" dirty="0"/>
              <a:t>–</a:t>
            </a:r>
            <a:r>
              <a:rPr b="0" dirty="0"/>
              <a:t> </a:t>
            </a:r>
            <a:r>
              <a:rPr b="0" dirty="0" err="1" smtClean="0"/>
              <a:t>тем</a:t>
            </a:r>
            <a:r>
              <a:rPr b="0" dirty="0" smtClean="0"/>
              <a:t> </a:t>
            </a:r>
            <a:r>
              <a:rPr b="0" dirty="0" err="1"/>
              <a:t>более</a:t>
            </a:r>
            <a:r>
              <a:rPr b="0" dirty="0"/>
              <a:t>, </a:t>
            </a:r>
            <a:r>
              <a:rPr b="0" dirty="0" err="1"/>
              <a:t>что</a:t>
            </a:r>
            <a:r>
              <a:rPr b="0" dirty="0"/>
              <a:t> </a:t>
            </a:r>
            <a:r>
              <a:rPr b="0" dirty="0" err="1"/>
              <a:t>это</a:t>
            </a:r>
            <a:r>
              <a:rPr b="0" dirty="0"/>
              <a:t> </a:t>
            </a:r>
            <a:r>
              <a:rPr b="0" dirty="0" err="1"/>
              <a:t>совсем</a:t>
            </a:r>
            <a:r>
              <a:rPr b="0" dirty="0"/>
              <a:t> </a:t>
            </a:r>
            <a:r>
              <a:rPr b="0" dirty="0" err="1"/>
              <a:t>не</a:t>
            </a:r>
            <a:r>
              <a:rPr b="0" dirty="0"/>
              <a:t> </a:t>
            </a:r>
            <a:r>
              <a:rPr b="0" dirty="0" err="1"/>
              <a:t>сложно</a:t>
            </a:r>
            <a:r>
              <a:rPr b="0" dirty="0"/>
              <a:t>, </a:t>
            </a:r>
            <a:r>
              <a:rPr b="0" dirty="0" err="1"/>
              <a:t>достаточно</a:t>
            </a:r>
            <a:r>
              <a:rPr b="0" dirty="0"/>
              <a:t> </a:t>
            </a:r>
            <a:r>
              <a:rPr b="0" dirty="0" err="1"/>
              <a:t>зайти</a:t>
            </a:r>
            <a:r>
              <a:rPr b="0" dirty="0"/>
              <a:t> 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официальные</a:t>
            </a:r>
            <a:r>
              <a:rPr b="0" dirty="0"/>
              <a:t> </a:t>
            </a:r>
            <a:r>
              <a:rPr lang="ru-RU" b="0" dirty="0"/>
              <a:t/>
            </a:r>
            <a:br>
              <a:rPr lang="ru-RU" b="0" dirty="0"/>
            </a:br>
            <a:r>
              <a:rPr b="0" dirty="0" err="1"/>
              <a:t>сайты</a:t>
            </a:r>
            <a:r>
              <a:rPr b="0" dirty="0"/>
              <a:t>, </a:t>
            </a:r>
            <a:r>
              <a:rPr b="0" dirty="0" err="1"/>
              <a:t>выбранных</a:t>
            </a:r>
            <a:r>
              <a:rPr b="0" dirty="0"/>
              <a:t> </a:t>
            </a:r>
            <a:r>
              <a:rPr b="0" dirty="0" err="1"/>
              <a:t>банков</a:t>
            </a:r>
            <a:r>
              <a:rPr b="0" dirty="0"/>
              <a:t>. </a:t>
            </a:r>
            <a:r>
              <a:rPr b="0" dirty="0" err="1"/>
              <a:t>Так</a:t>
            </a:r>
            <a:r>
              <a:rPr b="0" dirty="0"/>
              <a:t> </a:t>
            </a:r>
            <a:r>
              <a:rPr b="0" dirty="0" err="1"/>
              <a:t>вы</a:t>
            </a:r>
            <a:r>
              <a:rPr b="0" dirty="0"/>
              <a:t> </a:t>
            </a:r>
            <a:r>
              <a:rPr b="0" dirty="0" err="1"/>
              <a:t>сможете</a:t>
            </a:r>
            <a:r>
              <a:rPr b="0" dirty="0"/>
              <a:t> </a:t>
            </a:r>
            <a:r>
              <a:rPr b="0" dirty="0" err="1"/>
              <a:t>найти</a:t>
            </a:r>
            <a:r>
              <a:rPr b="0" dirty="0"/>
              <a:t> </a:t>
            </a:r>
            <a:r>
              <a:rPr b="0" dirty="0" err="1"/>
              <a:t>самые</a:t>
            </a:r>
            <a:r>
              <a:rPr b="0" dirty="0"/>
              <a:t> </a:t>
            </a:r>
            <a:r>
              <a:rPr lang="ru-RU" b="0" dirty="0"/>
              <a:t/>
            </a:r>
            <a:br>
              <a:rPr lang="ru-RU" b="0" dirty="0"/>
            </a:br>
            <a:r>
              <a:rPr b="0" dirty="0" err="1"/>
              <a:t>выгодные</a:t>
            </a:r>
            <a:r>
              <a:rPr b="0" dirty="0"/>
              <a:t> </a:t>
            </a:r>
            <a:r>
              <a:rPr b="0" dirty="0" err="1"/>
              <a:t>для</a:t>
            </a:r>
            <a:r>
              <a:rPr b="0" dirty="0"/>
              <a:t> </a:t>
            </a:r>
            <a:r>
              <a:rPr b="0" dirty="0" err="1"/>
              <a:t>вас</a:t>
            </a:r>
            <a:r>
              <a:rPr b="0" dirty="0"/>
              <a:t> </a:t>
            </a:r>
            <a:r>
              <a:rPr b="0" dirty="0" err="1"/>
              <a:t>условия</a:t>
            </a:r>
            <a:r>
              <a:rPr b="0" dirty="0"/>
              <a:t>. 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6A76D654-5E6A-E540-89C6-1AC2A046ADEF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06C73AB-0EC9-D246-A34D-7E9642651346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="" xmlns:a16="http://schemas.microsoft.com/office/drawing/2014/main" id="{2DA545EC-184C-F843-A255-293ED6A9DBF1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1" name="Прямоугольник 30">
            <a:extLst>
              <a:ext uri="{FF2B5EF4-FFF2-40B4-BE49-F238E27FC236}">
                <a16:creationId xmlns="" xmlns:a16="http://schemas.microsoft.com/office/drawing/2014/main" id="{FCD9041A-AE1B-BB4C-B0AB-FCF95E423E7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7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84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rgbClr val="F88578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9</a:t>
            </a:r>
          </a:p>
        </p:txBody>
      </p:sp>
      <p:sp>
        <p:nvSpPr>
          <p:cNvPr id="585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86" name="Прямоугольник 30"/>
          <p:cNvSpPr txBox="1"/>
          <p:nvPr/>
        </p:nvSpPr>
        <p:spPr>
          <a:xfrm>
            <a:off x="774748" y="1325309"/>
            <a:ext cx="6679211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800"/>
              </a:spcBef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b="1"/>
              <a:t>ТРЕТЬЕ:</a:t>
            </a:r>
            <a:r>
              <a:t> ОЦЕНИТЬ НАДЕЖНОСТЬ БАНКА</a:t>
            </a:r>
          </a:p>
        </p:txBody>
      </p:sp>
      <p:sp>
        <p:nvSpPr>
          <p:cNvPr id="587" name="Прямоугольник 30"/>
          <p:cNvSpPr txBox="1"/>
          <p:nvPr/>
        </p:nvSpPr>
        <p:spPr>
          <a:xfrm>
            <a:off x="774748" y="1677242"/>
            <a:ext cx="6360322" cy="14561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lnSpc>
                <a:spcPct val="80000"/>
              </a:lnSpc>
              <a:defRPr sz="18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Проверьте</a:t>
            </a:r>
            <a:r>
              <a:rPr dirty="0"/>
              <a:t>:</a:t>
            </a:r>
            <a:r>
              <a:rPr b="0" dirty="0"/>
              <a:t> </a:t>
            </a:r>
          </a:p>
          <a:p>
            <a:pPr>
              <a:lnSpc>
                <a:spcPct val="80000"/>
              </a:lnSpc>
              <a:defRPr sz="8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b="0" dirty="0"/>
          </a:p>
          <a:p>
            <a:pPr marL="152400" indent="-152400">
              <a:lnSpc>
                <a:spcPct val="80000"/>
              </a:lnSpc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1.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ли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выбранного</a:t>
            </a:r>
            <a:r>
              <a:rPr dirty="0"/>
              <a:t> </a:t>
            </a:r>
            <a:r>
              <a:rPr dirty="0" err="1"/>
              <a:t>вами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лицензия</a:t>
            </a:r>
            <a:r>
              <a:rPr dirty="0"/>
              <a:t> 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, </a:t>
            </a:r>
            <a:r>
              <a:rPr dirty="0" err="1"/>
              <a:t>особенно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речь</a:t>
            </a:r>
            <a:r>
              <a:rPr dirty="0"/>
              <a:t> </a:t>
            </a:r>
            <a:r>
              <a:rPr dirty="0" err="1"/>
              <a:t>идет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финансовой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неизвестным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названием</a:t>
            </a:r>
            <a:r>
              <a:rPr dirty="0"/>
              <a:t>.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ее</a:t>
            </a:r>
            <a:r>
              <a:rPr dirty="0"/>
              <a:t> </a:t>
            </a:r>
            <a:r>
              <a:rPr dirty="0" err="1"/>
              <a:t>нет</a:t>
            </a:r>
            <a:r>
              <a:rPr dirty="0"/>
              <a:t> - </a:t>
            </a: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вами</a:t>
            </a:r>
            <a:r>
              <a:rPr dirty="0"/>
              <a:t> </a:t>
            </a:r>
            <a:r>
              <a:rPr dirty="0" err="1"/>
              <a:t>мошенники</a:t>
            </a:r>
            <a:r>
              <a:rPr dirty="0"/>
              <a:t>;</a:t>
            </a:r>
          </a:p>
          <a:p>
            <a:pPr>
              <a:lnSpc>
                <a:spcPct val="80000"/>
              </a:lnSpc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27000" indent="-127000">
              <a:lnSpc>
                <a:spcPct val="80000"/>
              </a:lnSpc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2.Присутствие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Системе</a:t>
            </a:r>
            <a:r>
              <a:rPr dirty="0"/>
              <a:t> </a:t>
            </a:r>
            <a:r>
              <a:rPr dirty="0" err="1"/>
              <a:t>страхования</a:t>
            </a:r>
            <a:r>
              <a:rPr dirty="0"/>
              <a:t> </a:t>
            </a:r>
            <a:r>
              <a:rPr dirty="0" err="1"/>
              <a:t>вкладов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списках</a:t>
            </a:r>
            <a:r>
              <a:rPr dirty="0"/>
              <a:t> </a:t>
            </a:r>
            <a:r>
              <a:rPr dirty="0" err="1"/>
              <a:t>Агентства</a:t>
            </a:r>
            <a:r>
              <a:rPr dirty="0"/>
              <a:t> </a:t>
            </a:r>
            <a:r>
              <a:rPr dirty="0" err="1"/>
              <a:t>страхования</a:t>
            </a:r>
            <a:r>
              <a:rPr dirty="0"/>
              <a:t> </a:t>
            </a:r>
            <a:r>
              <a:rPr dirty="0" err="1"/>
              <a:t>вкладов</a:t>
            </a:r>
            <a:r>
              <a:rPr dirty="0"/>
              <a:t> (АСВ).</a:t>
            </a:r>
          </a:p>
        </p:txBody>
      </p:sp>
      <p:sp>
        <p:nvSpPr>
          <p:cNvPr id="588" name="Прямоугольник 30"/>
          <p:cNvSpPr txBox="1"/>
          <p:nvPr/>
        </p:nvSpPr>
        <p:spPr>
          <a:xfrm>
            <a:off x="774748" y="3255709"/>
            <a:ext cx="746894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80000"/>
              </a:lnSpc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 smtClean="0"/>
              <a:t>Российская</a:t>
            </a:r>
            <a:r>
              <a:rPr dirty="0" smtClean="0"/>
              <a:t> </a:t>
            </a:r>
            <a:r>
              <a:rPr dirty="0" err="1"/>
              <a:t>банковская</a:t>
            </a:r>
            <a:r>
              <a:rPr dirty="0"/>
              <a:t> </a:t>
            </a:r>
            <a:r>
              <a:rPr dirty="0" err="1"/>
              <a:t>система</a:t>
            </a:r>
            <a:r>
              <a:rPr dirty="0"/>
              <a:t> </a:t>
            </a:r>
            <a:r>
              <a:rPr dirty="0" err="1"/>
              <a:t>устойчива</a:t>
            </a:r>
            <a:r>
              <a:rPr dirty="0"/>
              <a:t>,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гарантировать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с </a:t>
            </a:r>
            <a:r>
              <a:rPr dirty="0" err="1"/>
              <a:t>вашим</a:t>
            </a:r>
            <a:r>
              <a:rPr dirty="0"/>
              <a:t> </a:t>
            </a:r>
            <a:r>
              <a:rPr dirty="0" err="1"/>
              <a:t>банком</a:t>
            </a:r>
            <a:r>
              <a:rPr dirty="0"/>
              <a:t> </a:t>
            </a:r>
            <a:r>
              <a:rPr dirty="0" err="1"/>
              <a:t>никогда</a:t>
            </a:r>
            <a:r>
              <a:rPr dirty="0"/>
              <a:t> </a:t>
            </a:r>
            <a:r>
              <a:rPr dirty="0" err="1"/>
              <a:t>ничего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случится</a:t>
            </a:r>
            <a:r>
              <a:rPr dirty="0"/>
              <a:t>, </a:t>
            </a:r>
            <a:r>
              <a:rPr dirty="0" err="1"/>
              <a:t>нельзя</a:t>
            </a:r>
            <a:r>
              <a:rPr dirty="0"/>
              <a:t>. </a:t>
            </a:r>
            <a:r>
              <a:rPr dirty="0" err="1"/>
              <a:t>Поэтому</a:t>
            </a:r>
            <a:r>
              <a:rPr dirty="0"/>
              <a:t> </a:t>
            </a:r>
            <a:r>
              <a:rPr dirty="0" err="1"/>
              <a:t>интересы</a:t>
            </a:r>
            <a:r>
              <a:rPr dirty="0"/>
              <a:t> </a:t>
            </a:r>
            <a:r>
              <a:rPr dirty="0" err="1"/>
              <a:t>вкладчиков</a:t>
            </a:r>
            <a:r>
              <a:rPr dirty="0"/>
              <a:t> </a:t>
            </a:r>
            <a:r>
              <a:rPr dirty="0" err="1"/>
              <a:t>защищает</a:t>
            </a:r>
            <a:r>
              <a:rPr dirty="0"/>
              <a:t> </a:t>
            </a:r>
            <a:r>
              <a:rPr dirty="0" err="1"/>
              <a:t>Система</a:t>
            </a:r>
            <a:r>
              <a:rPr dirty="0"/>
              <a:t> </a:t>
            </a:r>
            <a:r>
              <a:rPr dirty="0" err="1"/>
              <a:t>страхования</a:t>
            </a:r>
            <a:r>
              <a:rPr dirty="0"/>
              <a:t> </a:t>
            </a:r>
            <a:r>
              <a:rPr dirty="0" err="1"/>
              <a:t>вкладов</a:t>
            </a:r>
            <a:r>
              <a:rPr dirty="0"/>
              <a:t> (ССВ).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банки</a:t>
            </a:r>
            <a:r>
              <a:rPr dirty="0"/>
              <a:t>, </a:t>
            </a:r>
            <a:r>
              <a:rPr dirty="0" err="1"/>
              <a:t>работающие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вкладами</a:t>
            </a:r>
            <a:r>
              <a:rPr dirty="0"/>
              <a:t> </a:t>
            </a:r>
            <a:r>
              <a:rPr dirty="0" err="1"/>
              <a:t>физических</a:t>
            </a:r>
            <a:r>
              <a:rPr dirty="0"/>
              <a:t> </a:t>
            </a:r>
            <a:r>
              <a:rPr dirty="0" err="1"/>
              <a:t>лиц</a:t>
            </a:r>
            <a:r>
              <a:rPr dirty="0"/>
              <a:t>, </a:t>
            </a:r>
            <a:r>
              <a:rPr dirty="0" err="1"/>
              <a:t>входят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эту</a:t>
            </a:r>
            <a:r>
              <a:rPr dirty="0"/>
              <a:t> </a:t>
            </a:r>
            <a:r>
              <a:rPr dirty="0" err="1"/>
              <a:t>систему</a:t>
            </a:r>
            <a:r>
              <a:rPr dirty="0"/>
              <a:t>. </a:t>
            </a:r>
            <a:r>
              <a:rPr dirty="0" err="1"/>
              <a:t>Ее</a:t>
            </a:r>
            <a:r>
              <a:rPr dirty="0"/>
              <a:t> </a:t>
            </a:r>
            <a:r>
              <a:rPr dirty="0" err="1"/>
              <a:t>задача</a:t>
            </a:r>
            <a:r>
              <a:rPr dirty="0"/>
              <a:t> </a:t>
            </a:r>
            <a:r>
              <a:rPr dirty="0" err="1"/>
              <a:t>компенсировать</a:t>
            </a:r>
            <a:r>
              <a:rPr dirty="0"/>
              <a:t> </a:t>
            </a:r>
            <a:r>
              <a:rPr dirty="0" err="1"/>
              <a:t>потери</a:t>
            </a:r>
            <a:r>
              <a:rPr dirty="0"/>
              <a:t> </a:t>
            </a:r>
            <a:r>
              <a:rPr dirty="0" err="1"/>
              <a:t>вкладчиков</a:t>
            </a:r>
            <a:r>
              <a:rPr dirty="0"/>
              <a:t>, </a:t>
            </a:r>
            <a:r>
              <a:rPr dirty="0" err="1"/>
              <a:t>связанные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отзывом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лицензии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банкротством</a:t>
            </a:r>
            <a:r>
              <a:rPr dirty="0"/>
              <a:t>.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dirty="0" err="1"/>
              <a:t>постигнет</a:t>
            </a:r>
            <a:r>
              <a:rPr dirty="0"/>
              <a:t> </a:t>
            </a:r>
            <a:r>
              <a:rPr dirty="0" err="1"/>
              <a:t>такая</a:t>
            </a:r>
            <a:r>
              <a:rPr dirty="0"/>
              <a:t> </a:t>
            </a:r>
            <a:r>
              <a:rPr dirty="0" err="1"/>
              <a:t>Неудача</a:t>
            </a:r>
            <a:r>
              <a:rPr dirty="0"/>
              <a:t>, </a:t>
            </a:r>
            <a:r>
              <a:rPr dirty="0" err="1"/>
              <a:t>вкладчикам</a:t>
            </a:r>
            <a:r>
              <a:rPr dirty="0"/>
              <a:t> </a:t>
            </a:r>
            <a:r>
              <a:rPr dirty="0" err="1"/>
              <a:t>полностью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частично</a:t>
            </a:r>
            <a:r>
              <a:rPr dirty="0"/>
              <a:t> </a:t>
            </a:r>
            <a:r>
              <a:rPr dirty="0" err="1"/>
              <a:t>вернут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. </a:t>
            </a:r>
            <a:r>
              <a:rPr dirty="0" err="1"/>
              <a:t>Сегодня</a:t>
            </a:r>
            <a:r>
              <a:rPr dirty="0"/>
              <a:t> </a:t>
            </a:r>
            <a:r>
              <a:rPr dirty="0" err="1"/>
              <a:t>максимальный</a:t>
            </a:r>
            <a:r>
              <a:rPr dirty="0"/>
              <a:t> </a:t>
            </a:r>
            <a:r>
              <a:rPr dirty="0" err="1"/>
              <a:t>размер</a:t>
            </a:r>
            <a:r>
              <a:rPr dirty="0"/>
              <a:t> </a:t>
            </a:r>
            <a:r>
              <a:rPr dirty="0" err="1"/>
              <a:t>страхового</a:t>
            </a:r>
            <a:r>
              <a:rPr dirty="0"/>
              <a:t> </a:t>
            </a:r>
            <a:r>
              <a:rPr dirty="0" err="1"/>
              <a:t>возмещения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вкладам</a:t>
            </a:r>
            <a:r>
              <a:rPr dirty="0"/>
              <a:t> </a:t>
            </a:r>
            <a:r>
              <a:rPr dirty="0" err="1" smtClean="0"/>
              <a:t>составляет</a:t>
            </a:r>
            <a:r>
              <a:rPr lang="ru-RU" dirty="0"/>
              <a:t>  1 млн 400 тысяч рублей. Подробнее об этом нам расскажет </a:t>
            </a:r>
            <a:r>
              <a:rPr lang="ru-RU" dirty="0" smtClean="0"/>
              <a:t>видеоролик.</a:t>
            </a:r>
            <a:r>
              <a:rPr dirty="0"/>
              <a:t/>
            </a:r>
            <a:br>
              <a:rPr dirty="0"/>
            </a:br>
            <a:r>
              <a:rPr dirty="0" smtClean="0"/>
              <a:t>.</a:t>
            </a:r>
            <a:endParaRPr dirty="0"/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27A60995-A142-6441-ACAC-816AB0BBABC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47C126E8-CE76-064C-B840-0EB1FF7D4E27}"/>
                </a:ext>
              </a:extLst>
            </p:cNvPr>
            <p:cNvSpPr/>
            <p:nvPr/>
          </p:nvSpPr>
          <p:spPr>
            <a:xfrm>
              <a:off x="516316" y="4878128"/>
              <a:ext cx="65434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rgbClr val="E99E9B"/>
                  </a:solidFill>
                  <a:latin typeface="Proxima Nova Rg" panose="02000506030000020004" pitchFamily="2" charset="0"/>
                </a:rPr>
                <a:t>ВКЛАД</a:t>
              </a: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="" xmlns:a16="http://schemas.microsoft.com/office/drawing/2014/main" id="{91C2DB85-EB12-B648-AB20-7ED623341CDC}"/>
                </a:ext>
              </a:extLst>
            </p:cNvPr>
            <p:cNvCxnSpPr>
              <a:cxnSpLocks/>
            </p:cNvCxnSpPr>
            <p:nvPr/>
          </p:nvCxnSpPr>
          <p:spPr>
            <a:xfrm>
              <a:off x="1170662" y="5008933"/>
              <a:ext cx="8024138" cy="0"/>
            </a:xfrm>
            <a:prstGeom prst="line">
              <a:avLst/>
            </a:prstGeom>
            <a:noFill/>
            <a:ln w="12700" cap="flat">
              <a:solidFill>
                <a:srgbClr val="E99E9B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1" name="Прямоугольник 30">
            <a:extLst>
              <a:ext uri="{FF2B5EF4-FFF2-40B4-BE49-F238E27FC236}">
                <a16:creationId xmlns="" xmlns:a16="http://schemas.microsoft.com/office/drawing/2014/main" id="{33CA34B4-B6B5-4745-8F2C-0771341954B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rgbClr val="E99E9B"/>
                </a:solidFill>
              </a:rPr>
              <a:t>8</a:t>
            </a:r>
            <a:endParaRPr dirty="0">
              <a:solidFill>
                <a:srgbClr val="E99E9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1004</Words>
  <Application>Microsoft Office PowerPoint</Application>
  <PresentationFormat>Экран (16:9)</PresentationFormat>
  <Paragraphs>208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Proxima Nova</vt:lpstr>
      <vt:lpstr>Proxima Nova Extrabold</vt:lpstr>
      <vt:lpstr>Proxima Nova Light</vt:lpstr>
      <vt:lpstr>Proxima Nova Rg</vt:lpstr>
      <vt:lpstr>Специальное оформление</vt:lpstr>
      <vt:lpstr>ВКЛАД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МОШЕННИЧЕСТВО</dc:title>
  <cp:lastModifiedBy>Чагина Ольга Викторовна</cp:lastModifiedBy>
  <cp:revision>14</cp:revision>
  <dcterms:modified xsi:type="dcterms:W3CDTF">2022-06-09T12:46:06Z</dcterms:modified>
</cp:coreProperties>
</file>