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2" r:id="rId6"/>
    <p:sldId id="264" r:id="rId7"/>
    <p:sldId id="266" r:id="rId8"/>
    <p:sldId id="268" r:id="rId9"/>
    <p:sldId id="270" r:id="rId10"/>
    <p:sldId id="272" r:id="rId11"/>
    <p:sldId id="274" r:id="rId12"/>
    <p:sldId id="276" r:id="rId13"/>
    <p:sldId id="277" r:id="rId14"/>
    <p:sldId id="279" r:id="rId15"/>
    <p:sldId id="281" r:id="rId16"/>
    <p:sldId id="283" r:id="rId17"/>
    <p:sldId id="285" r:id="rId18"/>
    <p:sldId id="286" r:id="rId19"/>
    <p:sldId id="287" r:id="rId20"/>
    <p:sldId id="288" r:id="rId21"/>
    <p:sldId id="289" r:id="rId2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9"/>
  </p:normalViewPr>
  <p:slideViewPr>
    <p:cSldViewPr snapToGrid="0" snapToObjects="1" showGuides="1">
      <p:cViewPr varScale="1">
        <p:scale>
          <a:sx n="93" d="100"/>
          <a:sy n="93" d="100"/>
        </p:scale>
        <p:origin x="67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211462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К каждому из приведенных  в ячейках определений, необходимо подобрать пару из картинок расположенных на слайде.</a:t>
            </a:r>
          </a:p>
        </p:txBody>
      </p:sp>
    </p:spTree>
    <p:extLst>
      <p:ext uri="{BB962C8B-B14F-4D97-AF65-F5344CB8AC3E}">
        <p14:creationId xmlns:p14="http://schemas.microsoft.com/office/powerpoint/2010/main" val="401353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6" name="Shape 7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К каждому из приведенных  в ячейках определений, необходимо подобрать пару из картинок расположенных на слайде.</a:t>
            </a:r>
          </a:p>
        </p:txBody>
      </p:sp>
    </p:spTree>
    <p:extLst>
      <p:ext uri="{BB962C8B-B14F-4D97-AF65-F5344CB8AC3E}">
        <p14:creationId xmlns:p14="http://schemas.microsoft.com/office/powerpoint/2010/main" val="1977221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8" name="Shape 7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К каждому из приведенных  в ячейках определений, необходимо подобрать пару из картинок расположенных на слайде.</a:t>
            </a:r>
          </a:p>
        </p:txBody>
      </p:sp>
    </p:spTree>
    <p:extLst>
      <p:ext uri="{BB962C8B-B14F-4D97-AF65-F5344CB8AC3E}">
        <p14:creationId xmlns:p14="http://schemas.microsoft.com/office/powerpoint/2010/main" val="49231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5" name="Shape 8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К каждому из приведенных  в ячейках определений, необходимо подобрать пару из картинок расположенных на слайде.</a:t>
            </a:r>
          </a:p>
        </p:txBody>
      </p:sp>
    </p:spTree>
    <p:extLst>
      <p:ext uri="{BB962C8B-B14F-4D97-AF65-F5344CB8AC3E}">
        <p14:creationId xmlns:p14="http://schemas.microsoft.com/office/powerpoint/2010/main" val="1696201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4" name="Shape 8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К каждому из приведенных  в ячейках определений, необходимо подобрать пару из картинок расположенных на слайде.</a:t>
            </a:r>
          </a:p>
        </p:txBody>
      </p:sp>
    </p:spTree>
    <p:extLst>
      <p:ext uri="{BB962C8B-B14F-4D97-AF65-F5344CB8AC3E}">
        <p14:creationId xmlns:p14="http://schemas.microsoft.com/office/powerpoint/2010/main" val="33558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К каждому из приведенных  в ячейках определений, необходимо подобрать пару из картинок расположенных на слайде.</a:t>
            </a:r>
          </a:p>
        </p:txBody>
      </p:sp>
    </p:spTree>
    <p:extLst>
      <p:ext uri="{BB962C8B-B14F-4D97-AF65-F5344CB8AC3E}">
        <p14:creationId xmlns:p14="http://schemas.microsoft.com/office/powerpoint/2010/main" val="720179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939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429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8" name="Shape 4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К каждому из приведенных  в ячейках определений, необходимо подобрать пару из картинок расположенных на слайде.</a:t>
            </a:r>
          </a:p>
        </p:txBody>
      </p:sp>
    </p:spTree>
    <p:extLst>
      <p:ext uri="{BB962C8B-B14F-4D97-AF65-F5344CB8AC3E}">
        <p14:creationId xmlns:p14="http://schemas.microsoft.com/office/powerpoint/2010/main" val="997959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9" name="Shape 5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К каждому из приведенных  в ячейках определений, необходимо подобрать пару из картинок расположенных на слайде.</a:t>
            </a:r>
          </a:p>
        </p:txBody>
      </p:sp>
    </p:spTree>
    <p:extLst>
      <p:ext uri="{BB962C8B-B14F-4D97-AF65-F5344CB8AC3E}">
        <p14:creationId xmlns:p14="http://schemas.microsoft.com/office/powerpoint/2010/main" val="3228445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8" name="Shape 6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К каждому из приведенных  в ячейках определений, необходимо подобрать пару из картинок расположенных на слайде.</a:t>
            </a:r>
          </a:p>
        </p:txBody>
      </p:sp>
    </p:spTree>
    <p:extLst>
      <p:ext uri="{BB962C8B-B14F-4D97-AF65-F5344CB8AC3E}">
        <p14:creationId xmlns:p14="http://schemas.microsoft.com/office/powerpoint/2010/main" val="2772720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0" name="Shape 6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dirty="0" err="1"/>
              <a:t>К</a:t>
            </a:r>
            <a:r>
              <a:rPr dirty="0"/>
              <a:t> </a:t>
            </a:r>
            <a:r>
              <a:rPr dirty="0" err="1"/>
              <a:t>каждому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приведенных</a:t>
            </a:r>
            <a:r>
              <a:rPr dirty="0"/>
              <a:t> 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ячейках</a:t>
            </a:r>
            <a:r>
              <a:rPr dirty="0"/>
              <a:t> </a:t>
            </a:r>
            <a:r>
              <a:rPr dirty="0" err="1"/>
              <a:t>определений</a:t>
            </a:r>
            <a:r>
              <a:rPr dirty="0"/>
              <a:t>, </a:t>
            </a:r>
            <a:r>
              <a:rPr dirty="0" err="1"/>
              <a:t>необходимо</a:t>
            </a:r>
            <a:r>
              <a:rPr dirty="0"/>
              <a:t> </a:t>
            </a:r>
            <a:r>
              <a:rPr dirty="0" err="1"/>
              <a:t>подобрать</a:t>
            </a:r>
            <a:r>
              <a:rPr dirty="0"/>
              <a:t> </a:t>
            </a:r>
            <a:r>
              <a:rPr dirty="0" err="1"/>
              <a:t>пару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картинок</a:t>
            </a:r>
            <a:r>
              <a:rPr dirty="0"/>
              <a:t> </a:t>
            </a:r>
            <a:r>
              <a:rPr dirty="0" err="1"/>
              <a:t>расположенных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слайде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345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8" name="Shape 7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К каждому из приведенных  в ячейках определений, необходимо подобрать пару из картинок расположенных на слайде.</a:t>
            </a:r>
          </a:p>
        </p:txBody>
      </p:sp>
    </p:spTree>
    <p:extLst>
      <p:ext uri="{BB962C8B-B14F-4D97-AF65-F5344CB8AC3E}">
        <p14:creationId xmlns:p14="http://schemas.microsoft.com/office/powerpoint/2010/main" val="286630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4595751" cy="5143500"/>
          </a:xfrm>
          <a:prstGeom prst="rect">
            <a:avLst/>
          </a:prstGeom>
          <a:solidFill>
            <a:srgbClr val="FCC4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2" y="2939432"/>
            <a:ext cx="3872101" cy="12414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9139" y="950026"/>
            <a:ext cx="3876612" cy="17117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14" name="Рисунок 1" descr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320" y="0"/>
            <a:ext cx="1903680" cy="763588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50921" y="4612883"/>
            <a:ext cx="284372" cy="2808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0" y="1751899"/>
            <a:ext cx="4228360" cy="1241426"/>
          </a:xfrm>
          <a:prstGeom prst="rect">
            <a:avLst/>
          </a:prstGeom>
        </p:spPr>
        <p:txBody>
          <a:bodyPr/>
          <a:lstStyle>
            <a:lvl1pPr marL="285750" indent="-285750"/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9137" y="452042"/>
            <a:ext cx="6138864" cy="1183076"/>
          </a:xfrm>
          <a:prstGeom prst="rect">
            <a:avLst/>
          </a:prstGeom>
        </p:spPr>
        <p:txBody>
          <a:bodyPr lIns="91424" tIns="91424" rIns="91424" bIns="91424" anchor="b"/>
          <a:lstStyle/>
          <a:p>
            <a:r>
              <a:t>Текст заголовка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50921" y="4612883"/>
            <a:ext cx="284372" cy="2808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0" y="2071769"/>
            <a:ext cx="9144000" cy="99377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Текст заголовка</a:t>
            </a:r>
          </a:p>
        </p:txBody>
      </p:sp>
      <p:sp>
        <p:nvSpPr>
          <p:cNvPr id="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50921" y="4612883"/>
            <a:ext cx="284372" cy="2808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10"/>
          <p:cNvSpPr/>
          <p:nvPr/>
        </p:nvSpPr>
        <p:spPr>
          <a:xfrm>
            <a:off x="0" y="2939432"/>
            <a:ext cx="9155874" cy="2204068"/>
          </a:xfrm>
          <a:prstGeom prst="rect">
            <a:avLst/>
          </a:prstGeom>
          <a:solidFill>
            <a:srgbClr val="FCC4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2" y="3253837"/>
            <a:ext cx="3598968" cy="161504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Подзаголовок 2"/>
          <p:cNvSpPr txBox="1"/>
          <p:nvPr/>
        </p:nvSpPr>
        <p:spPr>
          <a:xfrm>
            <a:off x="4619499" y="3253837"/>
            <a:ext cx="3871356" cy="1615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r>
              <a:t>Образец подзаголовка</a:t>
            </a:r>
          </a:p>
        </p:txBody>
      </p:sp>
      <p:pic>
        <p:nvPicPr>
          <p:cNvPr id="42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698" y="747901"/>
            <a:ext cx="3878480" cy="155570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50921" y="4612883"/>
            <a:ext cx="284372" cy="2808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2" y="2939432"/>
            <a:ext cx="3872101" cy="12414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9139" y="950026"/>
            <a:ext cx="3876612" cy="17117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50921" y="4612883"/>
            <a:ext cx="284372" cy="2808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0" name="Рисунок 1" descr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920" y="-977900"/>
            <a:ext cx="1903680" cy="763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01908" cy="28882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28650" marR="0" indent="-1714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120139" marR="0" indent="-2057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00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0574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hyperlink" Target="https://play.google.com/store/apps/details?id=ru.finassist" TargetMode="External"/><Relationship Id="rId4" Type="http://schemas.openxmlformats.org/officeDocument/2006/relationships/hyperlink" Target="https://apps.apple.com/us/app/id143801280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"/>
          <p:cNvSpPr/>
          <p:nvPr/>
        </p:nvSpPr>
        <p:spPr>
          <a:xfrm>
            <a:off x="0" y="-6350"/>
            <a:ext cx="9144000" cy="5156200"/>
          </a:xfrm>
          <a:prstGeom prst="rect">
            <a:avLst/>
          </a:prstGeom>
          <a:solidFill>
            <a:srgbClr val="FA847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0" name="Фигура"/>
          <p:cNvSpPr/>
          <p:nvPr/>
        </p:nvSpPr>
        <p:spPr>
          <a:xfrm>
            <a:off x="-16992" y="3739257"/>
            <a:ext cx="9177984" cy="2800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45"/>
                </a:moveTo>
                <a:lnTo>
                  <a:pt x="21600" y="0"/>
                </a:lnTo>
                <a:lnTo>
                  <a:pt x="21534" y="21600"/>
                </a:lnTo>
                <a:lnTo>
                  <a:pt x="17" y="21556"/>
                </a:lnTo>
                <a:lnTo>
                  <a:pt x="0" y="10845"/>
                </a:lnTo>
                <a:close/>
              </a:path>
            </a:pathLst>
          </a:custGeom>
          <a:solidFill>
            <a:srgbClr val="F5484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" name="Shape 54"/>
          <p:cNvSpPr txBox="1">
            <a:spLocks noGrp="1"/>
          </p:cNvSpPr>
          <p:nvPr>
            <p:ph type="title"/>
          </p:nvPr>
        </p:nvSpPr>
        <p:spPr>
          <a:xfrm>
            <a:off x="885025" y="1751727"/>
            <a:ext cx="3920212" cy="1640046"/>
          </a:xfrm>
          <a:prstGeom prst="rect">
            <a:avLst/>
          </a:prstGeom>
        </p:spPr>
        <p:txBody>
          <a:bodyPr lIns="91424" tIns="91424" rIns="91424" bIns="91424" anchor="b"/>
          <a:lstStyle>
            <a:lvl1pPr>
              <a:lnSpc>
                <a:spcPct val="100000"/>
              </a:lnSpc>
              <a:spcBef>
                <a:spcPts val="300"/>
              </a:spcBef>
              <a:defRPr sz="70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ВКЛАД</a:t>
            </a:r>
          </a:p>
        </p:txBody>
      </p:sp>
      <p:sp>
        <p:nvSpPr>
          <p:cNvPr id="72" name="Кружок"/>
          <p:cNvSpPr/>
          <p:nvPr/>
        </p:nvSpPr>
        <p:spPr>
          <a:xfrm>
            <a:off x="4619388" y="678286"/>
            <a:ext cx="4128084" cy="412808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Кружок"/>
          <p:cNvSpPr/>
          <p:nvPr/>
        </p:nvSpPr>
        <p:spPr>
          <a:xfrm>
            <a:off x="5054600" y="518591"/>
            <a:ext cx="897459" cy="89745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4" name="Кружок"/>
          <p:cNvSpPr/>
          <p:nvPr/>
        </p:nvSpPr>
        <p:spPr>
          <a:xfrm>
            <a:off x="4272791" y="472732"/>
            <a:ext cx="598417" cy="59841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5" name="Кружок"/>
          <p:cNvSpPr/>
          <p:nvPr/>
        </p:nvSpPr>
        <p:spPr>
          <a:xfrm>
            <a:off x="7976110" y="840849"/>
            <a:ext cx="1640046" cy="1640046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6" name="Кружок"/>
          <p:cNvSpPr/>
          <p:nvPr/>
        </p:nvSpPr>
        <p:spPr>
          <a:xfrm>
            <a:off x="8693739" y="4115914"/>
            <a:ext cx="763588" cy="76358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7" name="Кружок"/>
          <p:cNvSpPr/>
          <p:nvPr/>
        </p:nvSpPr>
        <p:spPr>
          <a:xfrm>
            <a:off x="2962716" y="4306485"/>
            <a:ext cx="598417" cy="59841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78" name="Рисунок 1" descr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388" y="916499"/>
            <a:ext cx="4128084" cy="36516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" name="Сгруппировать"/>
          <p:cNvGrpSpPr/>
          <p:nvPr/>
        </p:nvGrpSpPr>
        <p:grpSpPr>
          <a:xfrm>
            <a:off x="-34975" y="-35520"/>
            <a:ext cx="9391750" cy="1517597"/>
            <a:chOff x="0" y="0"/>
            <a:chExt cx="9391748" cy="1517595"/>
          </a:xfrm>
        </p:grpSpPr>
        <p:sp>
          <p:nvSpPr>
            <p:cNvPr id="79" name="Треугольник"/>
            <p:cNvSpPr/>
            <p:nvPr/>
          </p:nvSpPr>
          <p:spPr>
            <a:xfrm>
              <a:off x="0" y="0"/>
              <a:ext cx="9391749" cy="1517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" y="21600"/>
                  </a:lnTo>
                  <a:lnTo>
                    <a:pt x="2160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80" name="Изображение" descr="Изображение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1321" y="210780"/>
              <a:ext cx="3649976" cy="6526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Прямоугольник"/>
          <p:cNvSpPr/>
          <p:nvPr/>
        </p:nvSpPr>
        <p:spPr>
          <a:xfrm>
            <a:off x="0" y="-6350"/>
            <a:ext cx="9144000" cy="5156200"/>
          </a:xfrm>
          <a:prstGeom prst="rect">
            <a:avLst/>
          </a:prstGeom>
          <a:solidFill>
            <a:srgbClr val="FA847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55" name="Сгруппировать"/>
          <p:cNvSpPr/>
          <p:nvPr/>
        </p:nvSpPr>
        <p:spPr>
          <a:xfrm>
            <a:off x="6515744" y="2163585"/>
            <a:ext cx="2185831" cy="21858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56" name="Заголовок 3"/>
          <p:cNvSpPr txBox="1">
            <a:spLocks noGrp="1"/>
          </p:cNvSpPr>
          <p:nvPr>
            <p:ph type="title"/>
          </p:nvPr>
        </p:nvSpPr>
        <p:spPr>
          <a:xfrm>
            <a:off x="892391" y="1228518"/>
            <a:ext cx="7563537" cy="1524000"/>
          </a:xfrm>
          <a:prstGeom prst="rect">
            <a:avLst/>
          </a:prstGeom>
        </p:spPr>
        <p:txBody>
          <a:bodyPr/>
          <a:lstStyle/>
          <a:p>
            <a:pPr>
              <a:defRPr sz="3000">
                <a:solidFill>
                  <a:srgbClr val="000000"/>
                </a:solidFill>
              </a:defRPr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357" name="Рисунок 8" descr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5" y="-1232741"/>
            <a:ext cx="1390810" cy="9739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0" name="Скругленный прямоугольник 1"/>
          <p:cNvGrpSpPr/>
          <p:nvPr/>
        </p:nvGrpSpPr>
        <p:grpSpPr>
          <a:xfrm>
            <a:off x="2447168" y="-1773161"/>
            <a:ext cx="3891425" cy="1514338"/>
            <a:chOff x="0" y="0"/>
            <a:chExt cx="3891424" cy="1514337"/>
          </a:xfrm>
        </p:grpSpPr>
        <p:sp>
          <p:nvSpPr>
            <p:cNvPr id="358" name="Сквиркл"/>
            <p:cNvSpPr/>
            <p:nvPr/>
          </p:nvSpPr>
          <p:spPr>
            <a:xfrm>
              <a:off x="0" y="0"/>
              <a:ext cx="3891425" cy="1514338"/>
            </a:xfrm>
            <a:prstGeom prst="roundRect">
              <a:avLst>
                <a:gd name="adj" fmla="val 16667"/>
              </a:avLst>
            </a:prstGeom>
            <a:solidFill>
              <a:srgbClr val="FCC450"/>
            </a:solidFill>
            <a:ln w="127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9" name="УКАЖИТЕ АНТОНИМ…"/>
            <p:cNvSpPr txBox="1"/>
            <p:nvPr/>
          </p:nvSpPr>
          <p:spPr>
            <a:xfrm>
              <a:off x="73923" y="102989"/>
              <a:ext cx="3743578" cy="13083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800" b="1">
                  <a:solidFill>
                    <a:srgbClr val="E86859"/>
                  </a:solidFill>
                </a:defRPr>
              </a:pPr>
              <a:r>
                <a:t>УКАЖИТЕ АНТОНИМ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800" b="1">
                  <a:solidFill>
                    <a:srgbClr val="E86859"/>
                  </a:solidFill>
                </a:defRPr>
              </a:pPr>
              <a:r>
                <a:t>К СЛОВУ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800" b="1">
                  <a:solidFill>
                    <a:srgbClr val="E86859"/>
                  </a:solidFill>
                </a:defRPr>
              </a:pPr>
              <a:r>
                <a:t>«ВКЛАД»</a:t>
              </a:r>
            </a:p>
          </p:txBody>
        </p:sp>
      </p:grpSp>
      <p:sp>
        <p:nvSpPr>
          <p:cNvPr id="361" name="Shape 54"/>
          <p:cNvSpPr txBox="1"/>
          <p:nvPr/>
        </p:nvSpPr>
        <p:spPr>
          <a:xfrm>
            <a:off x="-303109" y="106958"/>
            <a:ext cx="9775618" cy="2089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/>
          <a:p>
            <a:pPr algn="ctr">
              <a:defRPr sz="4000">
                <a:latin typeface="Proxima Nova Black"/>
                <a:ea typeface="Proxima Nova Black"/>
                <a:cs typeface="Proxima Nova Black"/>
                <a:sym typeface="Proxima Nova Black"/>
              </a:defRPr>
            </a:pPr>
            <a:r>
              <a:t>С КАКОГО ВОЗРАСТА МОЖНО САМОСТОЯТЕЛЬНО ОТКРЫВАТЬ </a:t>
            </a:r>
            <a:br/>
            <a:r>
              <a:t>ВКЛАД В БАНКЕ?</a:t>
            </a:r>
            <a:r>
              <a:rPr u="sng"/>
              <a:t> </a:t>
            </a:r>
          </a:p>
        </p:txBody>
      </p:sp>
      <p:sp>
        <p:nvSpPr>
          <p:cNvPr id="362" name="Сгруппировать"/>
          <p:cNvSpPr/>
          <p:nvPr/>
        </p:nvSpPr>
        <p:spPr>
          <a:xfrm>
            <a:off x="453156" y="2163585"/>
            <a:ext cx="2185831" cy="21858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64" name="Сгруппировать"/>
          <p:cNvSpPr/>
          <p:nvPr/>
        </p:nvSpPr>
        <p:spPr>
          <a:xfrm>
            <a:off x="3517744" y="2163585"/>
            <a:ext cx="2185831" cy="21858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65" name="Shape 54"/>
          <p:cNvSpPr txBox="1"/>
          <p:nvPr/>
        </p:nvSpPr>
        <p:spPr>
          <a:xfrm>
            <a:off x="3544763" y="2562549"/>
            <a:ext cx="2131794" cy="151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/>
          <a:p>
            <a:pPr algn="ctr">
              <a:spcBef>
                <a:spcPts val="300"/>
              </a:spcBef>
              <a:defRPr sz="2200">
                <a:latin typeface="Proxima Nova Black"/>
                <a:ea typeface="Proxima Nova Black"/>
                <a:cs typeface="Proxima Nova Black"/>
                <a:sym typeface="Proxima Nova Black"/>
              </a:defRPr>
            </a:pPr>
            <a:r>
              <a:t>С </a:t>
            </a:r>
            <a:r>
              <a:rPr sz="4800"/>
              <a:t>21 </a:t>
            </a:r>
            <a:r>
              <a:t>ГОДА</a:t>
            </a:r>
          </a:p>
        </p:txBody>
      </p:sp>
      <p:sp>
        <p:nvSpPr>
          <p:cNvPr id="366" name="Shape 54"/>
          <p:cNvSpPr txBox="1"/>
          <p:nvPr/>
        </p:nvSpPr>
        <p:spPr>
          <a:xfrm>
            <a:off x="6542762" y="2528165"/>
            <a:ext cx="2131794" cy="1506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/>
          <a:p>
            <a:pPr algn="ctr">
              <a:defRPr sz="2200">
                <a:latin typeface="Proxima Nova Black"/>
                <a:ea typeface="Proxima Nova Black"/>
                <a:cs typeface="Proxima Nova Black"/>
                <a:sym typeface="Proxima Nova Black"/>
              </a:defRPr>
            </a:pPr>
            <a:r>
              <a:t>С </a:t>
            </a:r>
            <a:r>
              <a:rPr sz="4800"/>
              <a:t>18</a:t>
            </a:r>
            <a:r>
              <a:t> ЛЕТ</a:t>
            </a:r>
          </a:p>
        </p:txBody>
      </p:sp>
      <p:grpSp>
        <p:nvGrpSpPr>
          <p:cNvPr id="15" name="Сгруппировать">
            <a:extLst>
              <a:ext uri="{FF2B5EF4-FFF2-40B4-BE49-F238E27FC236}">
                <a16:creationId xmlns:a16="http://schemas.microsoft.com/office/drawing/2014/main" xmlns="" id="{0D848B55-2ED5-EB43-8AA0-02B011AEFA8B}"/>
              </a:ext>
            </a:extLst>
          </p:cNvPr>
          <p:cNvGrpSpPr/>
          <p:nvPr/>
        </p:nvGrpSpPr>
        <p:grpSpPr>
          <a:xfrm>
            <a:off x="8044" y="1924595"/>
            <a:ext cx="3318811" cy="2760959"/>
            <a:chOff x="0" y="0"/>
            <a:chExt cx="3277593" cy="2726669"/>
          </a:xfrm>
        </p:grpSpPr>
        <p:sp>
          <p:nvSpPr>
            <p:cNvPr id="16" name="Кружок">
              <a:extLst>
                <a:ext uri="{FF2B5EF4-FFF2-40B4-BE49-F238E27FC236}">
                  <a16:creationId xmlns:a16="http://schemas.microsoft.com/office/drawing/2014/main" xmlns="" id="{C9FFDDE7-ED26-F04E-8312-D85D43AF3669}"/>
                </a:ext>
              </a:extLst>
            </p:cNvPr>
            <p:cNvSpPr/>
            <p:nvPr/>
          </p:nvSpPr>
          <p:spPr>
            <a:xfrm>
              <a:off x="432983" y="223339"/>
              <a:ext cx="2173131" cy="2173131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" name="Кружок">
              <a:extLst>
                <a:ext uri="{FF2B5EF4-FFF2-40B4-BE49-F238E27FC236}">
                  <a16:creationId xmlns:a16="http://schemas.microsoft.com/office/drawing/2014/main" xmlns="" id="{83DF697B-B831-6B44-8D10-53022D47D43D}"/>
                </a:ext>
              </a:extLst>
            </p:cNvPr>
            <p:cNvSpPr/>
            <p:nvPr/>
          </p:nvSpPr>
          <p:spPr>
            <a:xfrm>
              <a:off x="1791883" y="0"/>
              <a:ext cx="872470" cy="872470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" name="Кружок">
              <a:extLst>
                <a:ext uri="{FF2B5EF4-FFF2-40B4-BE49-F238E27FC236}">
                  <a16:creationId xmlns:a16="http://schemas.microsoft.com/office/drawing/2014/main" xmlns="" id="{3FF593EC-A22A-3244-9A2E-BD7FDF24065D}"/>
                </a:ext>
              </a:extLst>
            </p:cNvPr>
            <p:cNvSpPr/>
            <p:nvPr/>
          </p:nvSpPr>
          <p:spPr>
            <a:xfrm>
              <a:off x="1525183" y="1765300"/>
              <a:ext cx="872470" cy="872470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" name="Кружок">
              <a:extLst>
                <a:ext uri="{FF2B5EF4-FFF2-40B4-BE49-F238E27FC236}">
                  <a16:creationId xmlns:a16="http://schemas.microsoft.com/office/drawing/2014/main" xmlns="" id="{5534A760-5C71-0841-87D4-9623B443B9F3}"/>
                </a:ext>
              </a:extLst>
            </p:cNvPr>
            <p:cNvSpPr/>
            <p:nvPr/>
          </p:nvSpPr>
          <p:spPr>
            <a:xfrm>
              <a:off x="357469" y="2185885"/>
              <a:ext cx="540784" cy="540785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" name="Кружок">
              <a:extLst>
                <a:ext uri="{FF2B5EF4-FFF2-40B4-BE49-F238E27FC236}">
                  <a16:creationId xmlns:a16="http://schemas.microsoft.com/office/drawing/2014/main" xmlns="" id="{543CD64C-0BD6-E546-A4E8-7DE6B36E40B1}"/>
                </a:ext>
              </a:extLst>
            </p:cNvPr>
            <p:cNvSpPr/>
            <p:nvPr/>
          </p:nvSpPr>
          <p:spPr>
            <a:xfrm>
              <a:off x="2736810" y="359892"/>
              <a:ext cx="540784" cy="540784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" name="Кружок">
              <a:extLst>
                <a:ext uri="{FF2B5EF4-FFF2-40B4-BE49-F238E27FC236}">
                  <a16:creationId xmlns:a16="http://schemas.microsoft.com/office/drawing/2014/main" xmlns="" id="{5911A63E-8FB8-3849-BF61-5D366E3846A8}"/>
                </a:ext>
              </a:extLst>
            </p:cNvPr>
            <p:cNvSpPr/>
            <p:nvPr/>
          </p:nvSpPr>
          <p:spPr>
            <a:xfrm>
              <a:off x="0" y="285091"/>
              <a:ext cx="302287" cy="302287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2" name="Shape 54">
            <a:extLst>
              <a:ext uri="{FF2B5EF4-FFF2-40B4-BE49-F238E27FC236}">
                <a16:creationId xmlns:a16="http://schemas.microsoft.com/office/drawing/2014/main" xmlns="" id="{23786C42-BF3B-A047-A291-533B4711F342}"/>
              </a:ext>
            </a:extLst>
          </p:cNvPr>
          <p:cNvSpPr txBox="1"/>
          <p:nvPr/>
        </p:nvSpPr>
        <p:spPr>
          <a:xfrm>
            <a:off x="480175" y="2494500"/>
            <a:ext cx="2131794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/>
          <a:p>
            <a:pPr algn="ctr">
              <a:defRPr sz="2200">
                <a:latin typeface="Proxima Nova Black"/>
                <a:ea typeface="Proxima Nova Black"/>
                <a:cs typeface="Proxima Nova Black"/>
                <a:sym typeface="Proxima Nova Black"/>
              </a:defRPr>
            </a:pPr>
            <a:r>
              <a:rPr dirty="0" err="1"/>
              <a:t>С</a:t>
            </a:r>
            <a:r>
              <a:rPr dirty="0"/>
              <a:t> </a:t>
            </a:r>
            <a:r>
              <a:rPr sz="4800" dirty="0"/>
              <a:t>14</a:t>
            </a:r>
            <a:r>
              <a:rPr dirty="0"/>
              <a:t> ЛЕТ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Прямоугольник"/>
          <p:cNvSpPr/>
          <p:nvPr/>
        </p:nvSpPr>
        <p:spPr>
          <a:xfrm>
            <a:off x="0" y="-6350"/>
            <a:ext cx="9144000" cy="5156200"/>
          </a:xfrm>
          <a:prstGeom prst="rect">
            <a:avLst/>
          </a:prstGeom>
          <a:solidFill>
            <a:srgbClr val="FA847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2" name="Сгруппировать"/>
          <p:cNvSpPr/>
          <p:nvPr/>
        </p:nvSpPr>
        <p:spPr>
          <a:xfrm>
            <a:off x="6515744" y="2163585"/>
            <a:ext cx="2185831" cy="21858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3" name="Заголовок 3"/>
          <p:cNvSpPr txBox="1">
            <a:spLocks noGrp="1"/>
          </p:cNvSpPr>
          <p:nvPr>
            <p:ph type="title"/>
          </p:nvPr>
        </p:nvSpPr>
        <p:spPr>
          <a:xfrm>
            <a:off x="892391" y="1228518"/>
            <a:ext cx="7563537" cy="1524000"/>
          </a:xfrm>
          <a:prstGeom prst="rect">
            <a:avLst/>
          </a:prstGeom>
        </p:spPr>
        <p:txBody>
          <a:bodyPr/>
          <a:lstStyle/>
          <a:p>
            <a:pPr>
              <a:defRPr sz="3000">
                <a:solidFill>
                  <a:srgbClr val="000000"/>
                </a:solidFill>
              </a:defRPr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394" name="Рисунок 8" descr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5" y="-1232741"/>
            <a:ext cx="1390810" cy="9739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7" name="Скругленный прямоугольник 1"/>
          <p:cNvGrpSpPr/>
          <p:nvPr/>
        </p:nvGrpSpPr>
        <p:grpSpPr>
          <a:xfrm>
            <a:off x="2447168" y="-1773161"/>
            <a:ext cx="3891425" cy="1514338"/>
            <a:chOff x="0" y="0"/>
            <a:chExt cx="3891424" cy="1514337"/>
          </a:xfrm>
        </p:grpSpPr>
        <p:sp>
          <p:nvSpPr>
            <p:cNvPr id="395" name="Сквиркл"/>
            <p:cNvSpPr/>
            <p:nvPr/>
          </p:nvSpPr>
          <p:spPr>
            <a:xfrm>
              <a:off x="0" y="0"/>
              <a:ext cx="3891425" cy="1514338"/>
            </a:xfrm>
            <a:prstGeom prst="roundRect">
              <a:avLst>
                <a:gd name="adj" fmla="val 16667"/>
              </a:avLst>
            </a:prstGeom>
            <a:solidFill>
              <a:srgbClr val="FCC450"/>
            </a:solidFill>
            <a:ln w="127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6" name="УКАЖИТЕ АНТОНИМ…"/>
            <p:cNvSpPr txBox="1"/>
            <p:nvPr/>
          </p:nvSpPr>
          <p:spPr>
            <a:xfrm>
              <a:off x="73923" y="102989"/>
              <a:ext cx="3743578" cy="13083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800" b="1">
                  <a:solidFill>
                    <a:srgbClr val="E86859"/>
                  </a:solidFill>
                </a:defRPr>
              </a:pPr>
              <a:r>
                <a:t>УКАЖИТЕ АНТОНИМ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800" b="1">
                  <a:solidFill>
                    <a:srgbClr val="E86859"/>
                  </a:solidFill>
                </a:defRPr>
              </a:pPr>
              <a:r>
                <a:t>К СЛОВУ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800" b="1">
                  <a:solidFill>
                    <a:srgbClr val="E86859"/>
                  </a:solidFill>
                </a:defRPr>
              </a:pPr>
              <a:r>
                <a:t>«ВКЛАД»</a:t>
              </a:r>
            </a:p>
          </p:txBody>
        </p:sp>
      </p:grpSp>
      <p:sp>
        <p:nvSpPr>
          <p:cNvPr id="398" name="Shape 54"/>
          <p:cNvSpPr txBox="1"/>
          <p:nvPr/>
        </p:nvSpPr>
        <p:spPr>
          <a:xfrm>
            <a:off x="-303109" y="106958"/>
            <a:ext cx="9775618" cy="2089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/>
          <a:p>
            <a:pPr algn="ctr">
              <a:defRPr sz="4000">
                <a:latin typeface="Proxima Nova Black"/>
                <a:ea typeface="Proxima Nova Black"/>
                <a:cs typeface="Proxima Nova Black"/>
                <a:sym typeface="Proxima Nova Black"/>
              </a:defRPr>
            </a:pPr>
            <a:r>
              <a:t>КАКОВ РАЗМЕР СТРАХОВОГО ВОЗМЕЩЕНИЯ ПО ВКЛАДУ?</a:t>
            </a:r>
            <a:r>
              <a:rPr u="sng"/>
              <a:t> </a:t>
            </a:r>
          </a:p>
        </p:txBody>
      </p:sp>
      <p:sp>
        <p:nvSpPr>
          <p:cNvPr id="399" name="Сгруппировать"/>
          <p:cNvSpPr/>
          <p:nvPr/>
        </p:nvSpPr>
        <p:spPr>
          <a:xfrm>
            <a:off x="453156" y="2163585"/>
            <a:ext cx="2185831" cy="21858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00" name="Shape 54"/>
          <p:cNvSpPr txBox="1"/>
          <p:nvPr/>
        </p:nvSpPr>
        <p:spPr>
          <a:xfrm>
            <a:off x="429375" y="2532600"/>
            <a:ext cx="2225401" cy="1574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/>
          <a:p>
            <a:pPr algn="ctr">
              <a:defRPr sz="2200">
                <a:latin typeface="Proxima Nova Black"/>
                <a:ea typeface="Proxima Nova Black"/>
                <a:cs typeface="Proxima Nova Black"/>
                <a:sym typeface="Proxima Nova Black"/>
              </a:defRPr>
            </a:pPr>
            <a:r>
              <a:rPr sz="2700" dirty="0"/>
              <a:t>750 000</a:t>
            </a:r>
            <a:r>
              <a:rPr dirty="0"/>
              <a:t> </a:t>
            </a:r>
            <a:br>
              <a:rPr dirty="0"/>
            </a:br>
            <a:r>
              <a:rPr lang="ru-RU" sz="1600" dirty="0"/>
              <a:t>рублей</a:t>
            </a:r>
            <a:endParaRPr sz="1600" dirty="0"/>
          </a:p>
        </p:txBody>
      </p:sp>
      <p:sp>
        <p:nvSpPr>
          <p:cNvPr id="401" name="Сгруппировать"/>
          <p:cNvSpPr/>
          <p:nvPr/>
        </p:nvSpPr>
        <p:spPr>
          <a:xfrm>
            <a:off x="3517744" y="2163585"/>
            <a:ext cx="2185831" cy="21858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03" name="Shape 54"/>
          <p:cNvSpPr txBox="1"/>
          <p:nvPr/>
        </p:nvSpPr>
        <p:spPr>
          <a:xfrm>
            <a:off x="6475374" y="2494500"/>
            <a:ext cx="2225401" cy="1574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/>
          <a:p>
            <a:pPr algn="ctr">
              <a:defRPr sz="2200">
                <a:latin typeface="Proxima Nova Black"/>
                <a:ea typeface="Proxima Nova Black"/>
                <a:cs typeface="Proxima Nova Black"/>
                <a:sym typeface="Proxima Nova Black"/>
              </a:defRPr>
            </a:pPr>
            <a:r>
              <a:rPr sz="2700" dirty="0"/>
              <a:t>1 000 000</a:t>
            </a:r>
            <a:r>
              <a:rPr dirty="0"/>
              <a:t> </a:t>
            </a:r>
            <a:r>
              <a:rPr lang="ru-RU" sz="1600" dirty="0"/>
              <a:t>рублей</a:t>
            </a:r>
            <a:endParaRPr sz="1600" dirty="0"/>
          </a:p>
        </p:txBody>
      </p:sp>
      <p:grpSp>
        <p:nvGrpSpPr>
          <p:cNvPr id="15" name="Сгруппировать">
            <a:extLst>
              <a:ext uri="{FF2B5EF4-FFF2-40B4-BE49-F238E27FC236}">
                <a16:creationId xmlns:a16="http://schemas.microsoft.com/office/drawing/2014/main" xmlns="" id="{13D3DBE0-4364-B044-A246-0E5D84EF00CA}"/>
              </a:ext>
            </a:extLst>
          </p:cNvPr>
          <p:cNvGrpSpPr/>
          <p:nvPr/>
        </p:nvGrpSpPr>
        <p:grpSpPr>
          <a:xfrm>
            <a:off x="3079694" y="1941465"/>
            <a:ext cx="3296763" cy="2499906"/>
            <a:chOff x="0" y="0"/>
            <a:chExt cx="3277593" cy="2485369"/>
          </a:xfrm>
        </p:grpSpPr>
        <p:sp>
          <p:nvSpPr>
            <p:cNvPr id="16" name="Кружок">
              <a:extLst>
                <a:ext uri="{FF2B5EF4-FFF2-40B4-BE49-F238E27FC236}">
                  <a16:creationId xmlns:a16="http://schemas.microsoft.com/office/drawing/2014/main" xmlns="" id="{B0268433-F0AF-2541-9D3C-1BD75D8B99BB}"/>
                </a:ext>
              </a:extLst>
            </p:cNvPr>
            <p:cNvSpPr/>
            <p:nvPr/>
          </p:nvSpPr>
          <p:spPr>
            <a:xfrm>
              <a:off x="432983" y="223339"/>
              <a:ext cx="2173131" cy="2173131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" name="Кружок">
              <a:extLst>
                <a:ext uri="{FF2B5EF4-FFF2-40B4-BE49-F238E27FC236}">
                  <a16:creationId xmlns:a16="http://schemas.microsoft.com/office/drawing/2014/main" xmlns="" id="{D2D03DDE-736B-1A4D-BBBD-323333F34416}"/>
                </a:ext>
              </a:extLst>
            </p:cNvPr>
            <p:cNvSpPr/>
            <p:nvPr/>
          </p:nvSpPr>
          <p:spPr>
            <a:xfrm>
              <a:off x="1791883" y="0"/>
              <a:ext cx="872470" cy="872470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" name="Кружок">
              <a:extLst>
                <a:ext uri="{FF2B5EF4-FFF2-40B4-BE49-F238E27FC236}">
                  <a16:creationId xmlns:a16="http://schemas.microsoft.com/office/drawing/2014/main" xmlns="" id="{31B9485A-7D8D-C145-A066-A70E480BAA62}"/>
                </a:ext>
              </a:extLst>
            </p:cNvPr>
            <p:cNvSpPr/>
            <p:nvPr/>
          </p:nvSpPr>
          <p:spPr>
            <a:xfrm>
              <a:off x="2147483" y="1612900"/>
              <a:ext cx="872470" cy="872470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" name="Кружок">
              <a:extLst>
                <a:ext uri="{FF2B5EF4-FFF2-40B4-BE49-F238E27FC236}">
                  <a16:creationId xmlns:a16="http://schemas.microsoft.com/office/drawing/2014/main" xmlns="" id="{281DCD2D-38D1-2B4F-AAE0-705FCDB5A258}"/>
                </a:ext>
              </a:extLst>
            </p:cNvPr>
            <p:cNvSpPr/>
            <p:nvPr/>
          </p:nvSpPr>
          <p:spPr>
            <a:xfrm>
              <a:off x="293969" y="1639785"/>
              <a:ext cx="540784" cy="540785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" name="Кружок">
              <a:extLst>
                <a:ext uri="{FF2B5EF4-FFF2-40B4-BE49-F238E27FC236}">
                  <a16:creationId xmlns:a16="http://schemas.microsoft.com/office/drawing/2014/main" xmlns="" id="{E2B7B883-CC92-C04E-9551-14AA07CE9410}"/>
                </a:ext>
              </a:extLst>
            </p:cNvPr>
            <p:cNvSpPr/>
            <p:nvPr/>
          </p:nvSpPr>
          <p:spPr>
            <a:xfrm>
              <a:off x="2736810" y="359892"/>
              <a:ext cx="540784" cy="540784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" name="Кружок">
              <a:extLst>
                <a:ext uri="{FF2B5EF4-FFF2-40B4-BE49-F238E27FC236}">
                  <a16:creationId xmlns:a16="http://schemas.microsoft.com/office/drawing/2014/main" xmlns="" id="{73474424-552C-6648-BF53-C51C58BD6E54}"/>
                </a:ext>
              </a:extLst>
            </p:cNvPr>
            <p:cNvSpPr/>
            <p:nvPr/>
          </p:nvSpPr>
          <p:spPr>
            <a:xfrm>
              <a:off x="0" y="285091"/>
              <a:ext cx="302287" cy="302287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2" name="Shape 54">
            <a:extLst>
              <a:ext uri="{FF2B5EF4-FFF2-40B4-BE49-F238E27FC236}">
                <a16:creationId xmlns:a16="http://schemas.microsoft.com/office/drawing/2014/main" xmlns="" id="{D161C44F-FF77-E648-9057-6BD8FFED3AB5}"/>
              </a:ext>
            </a:extLst>
          </p:cNvPr>
          <p:cNvSpPr txBox="1"/>
          <p:nvPr/>
        </p:nvSpPr>
        <p:spPr>
          <a:xfrm>
            <a:off x="3528974" y="2494500"/>
            <a:ext cx="2225401" cy="1574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/>
          <a:p>
            <a:pPr algn="ctr">
              <a:defRPr sz="2200">
                <a:latin typeface="Proxima Nova Black"/>
                <a:ea typeface="Proxima Nova Black"/>
                <a:cs typeface="Proxima Nova Black"/>
                <a:sym typeface="Proxima Nova Black"/>
              </a:defRPr>
            </a:pPr>
            <a:r>
              <a:rPr sz="2700" dirty="0"/>
              <a:t>1 400 000</a:t>
            </a:r>
            <a:r>
              <a:rPr dirty="0"/>
              <a:t> </a:t>
            </a:r>
            <a:r>
              <a:rPr lang="ru-RU" sz="1600" dirty="0"/>
              <a:t>рублей</a:t>
            </a:r>
            <a:endParaRPr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Прямоугольник"/>
          <p:cNvSpPr/>
          <p:nvPr/>
        </p:nvSpPr>
        <p:spPr>
          <a:xfrm>
            <a:off x="0" y="-6350"/>
            <a:ext cx="9144000" cy="5156200"/>
          </a:xfrm>
          <a:prstGeom prst="rect">
            <a:avLst/>
          </a:prstGeom>
          <a:solidFill>
            <a:srgbClr val="FA847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29" name="Кружок"/>
          <p:cNvSpPr/>
          <p:nvPr/>
        </p:nvSpPr>
        <p:spPr>
          <a:xfrm>
            <a:off x="4746487" y="805385"/>
            <a:ext cx="3873886" cy="3873886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0" name="Кружок"/>
          <p:cNvSpPr/>
          <p:nvPr/>
        </p:nvSpPr>
        <p:spPr>
          <a:xfrm>
            <a:off x="5054600" y="518591"/>
            <a:ext cx="897459" cy="89745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1" name="Кружок"/>
          <p:cNvSpPr/>
          <p:nvPr/>
        </p:nvSpPr>
        <p:spPr>
          <a:xfrm>
            <a:off x="4272791" y="472732"/>
            <a:ext cx="598417" cy="59841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2" name="Кружок"/>
          <p:cNvSpPr/>
          <p:nvPr/>
        </p:nvSpPr>
        <p:spPr>
          <a:xfrm>
            <a:off x="7976110" y="840849"/>
            <a:ext cx="1640046" cy="1640046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3" name="Кружок"/>
          <p:cNvSpPr/>
          <p:nvPr/>
        </p:nvSpPr>
        <p:spPr>
          <a:xfrm>
            <a:off x="8693739" y="4115914"/>
            <a:ext cx="763588" cy="76358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4" name="Кружок"/>
          <p:cNvSpPr/>
          <p:nvPr/>
        </p:nvSpPr>
        <p:spPr>
          <a:xfrm>
            <a:off x="2962716" y="4306485"/>
            <a:ext cx="598417" cy="59841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435" name="Рисунок 7" descr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197" y="696655"/>
            <a:ext cx="2818545" cy="3791140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hape 54"/>
          <p:cNvSpPr txBox="1"/>
          <p:nvPr/>
        </p:nvSpPr>
        <p:spPr>
          <a:xfrm>
            <a:off x="504025" y="926227"/>
            <a:ext cx="5154196" cy="2671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pPr defTabSz="768095">
              <a:spcBef>
                <a:spcPts val="200"/>
              </a:spcBef>
              <a:defRPr sz="588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r>
              <a:rPr dirty="0"/>
              <a:t/>
            </a:r>
            <a:br>
              <a:rPr dirty="0"/>
            </a:br>
            <a:r>
              <a:rPr sz="5040" dirty="0"/>
              <a:t>ОТГАДАЙ</a:t>
            </a:r>
            <a:r>
              <a:rPr lang="ru-RU" sz="5040" dirty="0"/>
              <a:t>ТЕ</a:t>
            </a:r>
            <a:r>
              <a:rPr sz="5040" dirty="0"/>
              <a:t> ПОГОВОРКУ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Прямоугольник"/>
          <p:cNvSpPr/>
          <p:nvPr/>
        </p:nvSpPr>
        <p:spPr>
          <a:xfrm>
            <a:off x="0" y="-6350"/>
            <a:ext cx="9144000" cy="5156200"/>
          </a:xfrm>
          <a:prstGeom prst="rect">
            <a:avLst/>
          </a:prstGeom>
          <a:solidFill>
            <a:srgbClr val="FA847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517" name="Сгруппировать"/>
          <p:cNvGrpSpPr/>
          <p:nvPr/>
        </p:nvGrpSpPr>
        <p:grpSpPr>
          <a:xfrm>
            <a:off x="1572338" y="629644"/>
            <a:ext cx="5999324" cy="3617240"/>
            <a:chOff x="0" y="0"/>
            <a:chExt cx="5999323" cy="3617239"/>
          </a:xfrm>
        </p:grpSpPr>
        <p:grpSp>
          <p:nvGrpSpPr>
            <p:cNvPr id="443" name="Скругленный прямоугольник 39"/>
            <p:cNvGrpSpPr/>
            <p:nvPr/>
          </p:nvGrpSpPr>
          <p:grpSpPr>
            <a:xfrm>
              <a:off x="8998" y="1687"/>
              <a:ext cx="583769" cy="511490"/>
              <a:chOff x="0" y="0"/>
              <a:chExt cx="583768" cy="511489"/>
            </a:xfrm>
          </p:grpSpPr>
          <p:sp>
            <p:nvSpPr>
              <p:cNvPr id="441" name="Сквиркл"/>
              <p:cNvSpPr/>
              <p:nvPr/>
            </p:nvSpPr>
            <p:spPr>
              <a:xfrm>
                <a:off x="0" y="0"/>
                <a:ext cx="583769" cy="511490"/>
              </a:xfrm>
              <a:prstGeom prst="roundRect">
                <a:avLst>
                  <a:gd name="adj" fmla="val 16667"/>
                </a:avLst>
              </a:prstGeom>
              <a:solidFill>
                <a:srgbClr val="FCC450"/>
              </a:solidFill>
              <a:ln w="9525" cap="flat">
                <a:solidFill>
                  <a:srgbClr val="FCC450"/>
                </a:solidFill>
                <a:prstDash val="solid"/>
                <a:round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42" name="О"/>
              <p:cNvSpPr txBox="1"/>
              <p:nvPr/>
            </p:nvSpPr>
            <p:spPr>
              <a:xfrm>
                <a:off x="24968" y="11380"/>
                <a:ext cx="533832" cy="488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3800" b="1">
                    <a:solidFill>
                      <a:srgbClr val="E86859"/>
                    </a:solidFill>
                  </a:defRPr>
                </a:lvl1pPr>
              </a:lstStyle>
              <a:p>
                <a:r>
                  <a:t>О</a:t>
                </a:r>
              </a:p>
            </p:txBody>
          </p:sp>
        </p:grpSp>
        <p:grpSp>
          <p:nvGrpSpPr>
            <p:cNvPr id="446" name="Скругленный прямоугольник 43"/>
            <p:cNvGrpSpPr/>
            <p:nvPr/>
          </p:nvGrpSpPr>
          <p:grpSpPr>
            <a:xfrm>
              <a:off x="671755" y="9441"/>
              <a:ext cx="583769" cy="511490"/>
              <a:chOff x="0" y="0"/>
              <a:chExt cx="583768" cy="511489"/>
            </a:xfrm>
          </p:grpSpPr>
          <p:sp>
            <p:nvSpPr>
              <p:cNvPr id="444" name="Сквиркл"/>
              <p:cNvSpPr/>
              <p:nvPr/>
            </p:nvSpPr>
            <p:spPr>
              <a:xfrm>
                <a:off x="0" y="0"/>
                <a:ext cx="583769" cy="511490"/>
              </a:xfrm>
              <a:prstGeom prst="roundRect">
                <a:avLst>
                  <a:gd name="adj" fmla="val 16667"/>
                </a:avLst>
              </a:prstGeom>
              <a:solidFill>
                <a:srgbClr val="FCC450"/>
              </a:solidFill>
              <a:ln w="9525" cap="flat">
                <a:solidFill>
                  <a:srgbClr val="FCC450"/>
                </a:solidFill>
                <a:prstDash val="solid"/>
                <a:round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45" name="Е"/>
              <p:cNvSpPr txBox="1"/>
              <p:nvPr/>
            </p:nvSpPr>
            <p:spPr>
              <a:xfrm>
                <a:off x="24968" y="11380"/>
                <a:ext cx="533832" cy="488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3800" b="1">
                    <a:solidFill>
                      <a:srgbClr val="E86859"/>
                    </a:solidFill>
                  </a:defRPr>
                </a:lvl1pPr>
              </a:lstStyle>
              <a:p>
                <a:r>
                  <a:t>Е</a:t>
                </a:r>
              </a:p>
            </p:txBody>
          </p:sp>
        </p:grpSp>
        <p:grpSp>
          <p:nvGrpSpPr>
            <p:cNvPr id="449" name="Скругленный прямоугольник 46"/>
            <p:cNvGrpSpPr/>
            <p:nvPr/>
          </p:nvGrpSpPr>
          <p:grpSpPr>
            <a:xfrm>
              <a:off x="2007301" y="8089"/>
              <a:ext cx="583770" cy="511490"/>
              <a:chOff x="0" y="0"/>
              <a:chExt cx="583768" cy="511489"/>
            </a:xfrm>
          </p:grpSpPr>
          <p:sp>
            <p:nvSpPr>
              <p:cNvPr id="447" name="Сквиркл"/>
              <p:cNvSpPr/>
              <p:nvPr/>
            </p:nvSpPr>
            <p:spPr>
              <a:xfrm>
                <a:off x="0" y="0"/>
                <a:ext cx="583769" cy="511490"/>
              </a:xfrm>
              <a:prstGeom prst="roundRect">
                <a:avLst>
                  <a:gd name="adj" fmla="val 16667"/>
                </a:avLst>
              </a:prstGeom>
              <a:solidFill>
                <a:srgbClr val="FCC450"/>
              </a:solidFill>
              <a:ln w="9525" cap="flat">
                <a:solidFill>
                  <a:srgbClr val="FCC450"/>
                </a:solidFill>
                <a:prstDash val="solid"/>
                <a:round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48" name="Й"/>
              <p:cNvSpPr txBox="1"/>
              <p:nvPr/>
            </p:nvSpPr>
            <p:spPr>
              <a:xfrm>
                <a:off x="24968" y="11380"/>
                <a:ext cx="533832" cy="488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3800" b="1">
                    <a:solidFill>
                      <a:srgbClr val="E86859"/>
                    </a:solidFill>
                  </a:defRPr>
                </a:lvl1pPr>
              </a:lstStyle>
              <a:p>
                <a:r>
                  <a:t>Й</a:t>
                </a:r>
              </a:p>
            </p:txBody>
          </p:sp>
        </p:grpSp>
        <p:grpSp>
          <p:nvGrpSpPr>
            <p:cNvPr id="452" name="Скругленный прямоугольник 48"/>
            <p:cNvGrpSpPr/>
            <p:nvPr/>
          </p:nvGrpSpPr>
          <p:grpSpPr>
            <a:xfrm>
              <a:off x="1344544" y="5864"/>
              <a:ext cx="583769" cy="511491"/>
              <a:chOff x="0" y="0"/>
              <a:chExt cx="583768" cy="511489"/>
            </a:xfrm>
          </p:grpSpPr>
          <p:sp>
            <p:nvSpPr>
              <p:cNvPr id="450" name="Сквиркл"/>
              <p:cNvSpPr/>
              <p:nvPr/>
            </p:nvSpPr>
            <p:spPr>
              <a:xfrm>
                <a:off x="0" y="0"/>
                <a:ext cx="583769" cy="511490"/>
              </a:xfrm>
              <a:prstGeom prst="roundRect">
                <a:avLst>
                  <a:gd name="adj" fmla="val 16667"/>
                </a:avLst>
              </a:prstGeom>
              <a:solidFill>
                <a:srgbClr val="FCC450"/>
              </a:solidFill>
              <a:ln w="9525" cap="flat">
                <a:solidFill>
                  <a:srgbClr val="FCC450"/>
                </a:solidFill>
                <a:prstDash val="solid"/>
                <a:round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51" name="К"/>
              <p:cNvSpPr txBox="1"/>
              <p:nvPr/>
            </p:nvSpPr>
            <p:spPr>
              <a:xfrm>
                <a:off x="24968" y="11380"/>
                <a:ext cx="533832" cy="488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3800" b="1">
                    <a:solidFill>
                      <a:srgbClr val="E86859"/>
                    </a:solidFill>
                  </a:defRPr>
                </a:lvl1pPr>
              </a:lstStyle>
              <a:p>
                <a:r>
                  <a:t>К</a:t>
                </a:r>
              </a:p>
            </p:txBody>
          </p:sp>
        </p:grpSp>
        <p:grpSp>
          <p:nvGrpSpPr>
            <p:cNvPr id="455" name="Скругленный прямоугольник 40"/>
            <p:cNvGrpSpPr/>
            <p:nvPr/>
          </p:nvGrpSpPr>
          <p:grpSpPr>
            <a:xfrm>
              <a:off x="3342847" y="9441"/>
              <a:ext cx="583770" cy="511490"/>
              <a:chOff x="0" y="0"/>
              <a:chExt cx="583768" cy="511489"/>
            </a:xfrm>
          </p:grpSpPr>
          <p:sp>
            <p:nvSpPr>
              <p:cNvPr id="453" name="Сквиркл"/>
              <p:cNvSpPr/>
              <p:nvPr/>
            </p:nvSpPr>
            <p:spPr>
              <a:xfrm>
                <a:off x="0" y="0"/>
                <a:ext cx="583769" cy="511490"/>
              </a:xfrm>
              <a:prstGeom prst="roundRect">
                <a:avLst>
                  <a:gd name="adj" fmla="val 16667"/>
                </a:avLst>
              </a:prstGeom>
              <a:solidFill>
                <a:srgbClr val="FCC450"/>
              </a:solidFill>
              <a:ln w="9525" cap="flat">
                <a:solidFill>
                  <a:srgbClr val="FCC450"/>
                </a:solidFill>
                <a:prstDash val="solid"/>
                <a:round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54" name="П"/>
              <p:cNvSpPr txBox="1"/>
              <p:nvPr/>
            </p:nvSpPr>
            <p:spPr>
              <a:xfrm>
                <a:off x="24968" y="11380"/>
                <a:ext cx="533832" cy="488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3800" b="1">
                    <a:solidFill>
                      <a:srgbClr val="E86859"/>
                    </a:solidFill>
                  </a:defRPr>
                </a:lvl1pPr>
              </a:lstStyle>
              <a:p>
                <a:r>
                  <a:t>П</a:t>
                </a:r>
              </a:p>
            </p:txBody>
          </p:sp>
        </p:grpSp>
        <p:grpSp>
          <p:nvGrpSpPr>
            <p:cNvPr id="458" name="Скругленный прямоугольник 34"/>
            <p:cNvGrpSpPr/>
            <p:nvPr/>
          </p:nvGrpSpPr>
          <p:grpSpPr>
            <a:xfrm>
              <a:off x="4015637" y="0"/>
              <a:ext cx="583769" cy="511490"/>
              <a:chOff x="0" y="0"/>
              <a:chExt cx="583768" cy="511489"/>
            </a:xfrm>
          </p:grpSpPr>
          <p:sp>
            <p:nvSpPr>
              <p:cNvPr id="456" name="Сквиркл"/>
              <p:cNvSpPr/>
              <p:nvPr/>
            </p:nvSpPr>
            <p:spPr>
              <a:xfrm>
                <a:off x="0" y="0"/>
                <a:ext cx="583769" cy="511490"/>
              </a:xfrm>
              <a:prstGeom prst="roundRect">
                <a:avLst>
                  <a:gd name="adj" fmla="val 16667"/>
                </a:avLst>
              </a:prstGeom>
              <a:solidFill>
                <a:srgbClr val="FCC450"/>
              </a:solidFill>
              <a:ln w="9525" cap="flat">
                <a:solidFill>
                  <a:srgbClr val="FCC450"/>
                </a:solidFill>
                <a:prstDash val="solid"/>
                <a:round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57" name="А"/>
              <p:cNvSpPr txBox="1"/>
              <p:nvPr/>
            </p:nvSpPr>
            <p:spPr>
              <a:xfrm>
                <a:off x="24968" y="11380"/>
                <a:ext cx="533832" cy="488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3800" b="1">
                    <a:solidFill>
                      <a:srgbClr val="E86859"/>
                    </a:solidFill>
                  </a:defRPr>
                </a:lvl1pPr>
              </a:lstStyle>
              <a:p>
                <a:r>
                  <a:t>А</a:t>
                </a:r>
              </a:p>
            </p:txBody>
          </p:sp>
        </p:grpSp>
        <p:grpSp>
          <p:nvGrpSpPr>
            <p:cNvPr id="461" name="Скругленный прямоугольник 8"/>
            <p:cNvGrpSpPr/>
            <p:nvPr/>
          </p:nvGrpSpPr>
          <p:grpSpPr>
            <a:xfrm>
              <a:off x="2670058" y="9441"/>
              <a:ext cx="583769" cy="511490"/>
              <a:chOff x="0" y="0"/>
              <a:chExt cx="583768" cy="511489"/>
            </a:xfrm>
          </p:grpSpPr>
          <p:sp>
            <p:nvSpPr>
              <p:cNvPr id="459" name="Сквиркл"/>
              <p:cNvSpPr/>
              <p:nvPr/>
            </p:nvSpPr>
            <p:spPr>
              <a:xfrm>
                <a:off x="0" y="0"/>
                <a:ext cx="583769" cy="511490"/>
              </a:xfrm>
              <a:prstGeom prst="roundRect">
                <a:avLst>
                  <a:gd name="adj" fmla="val 16667"/>
                </a:avLst>
              </a:prstGeom>
              <a:solidFill>
                <a:srgbClr val="FCC450"/>
              </a:solidFill>
              <a:ln w="9525" cap="flat">
                <a:solidFill>
                  <a:srgbClr val="FCC450"/>
                </a:solidFill>
                <a:prstDash val="solid"/>
                <a:round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0" name="К"/>
              <p:cNvSpPr txBox="1"/>
              <p:nvPr/>
            </p:nvSpPr>
            <p:spPr>
              <a:xfrm>
                <a:off x="24968" y="11380"/>
                <a:ext cx="533832" cy="488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3800" b="1">
                    <a:solidFill>
                      <a:srgbClr val="E86859"/>
                    </a:solidFill>
                  </a:defRPr>
                </a:lvl1pPr>
              </a:lstStyle>
              <a:p>
                <a:r>
                  <a:t>К</a:t>
                </a:r>
              </a:p>
            </p:txBody>
          </p:sp>
        </p:grpSp>
        <p:grpSp>
          <p:nvGrpSpPr>
            <p:cNvPr id="464" name="Скругленный прямоугольник 49"/>
            <p:cNvGrpSpPr/>
            <p:nvPr/>
          </p:nvGrpSpPr>
          <p:grpSpPr>
            <a:xfrm>
              <a:off x="2688816" y="645969"/>
              <a:ext cx="583769" cy="511490"/>
              <a:chOff x="0" y="0"/>
              <a:chExt cx="583768" cy="511489"/>
            </a:xfrm>
          </p:grpSpPr>
          <p:sp>
            <p:nvSpPr>
              <p:cNvPr id="462" name="Сквиркл"/>
              <p:cNvSpPr/>
              <p:nvPr/>
            </p:nvSpPr>
            <p:spPr>
              <a:xfrm>
                <a:off x="0" y="0"/>
                <a:ext cx="583769" cy="511490"/>
              </a:xfrm>
              <a:prstGeom prst="roundRect">
                <a:avLst>
                  <a:gd name="adj" fmla="val 16667"/>
                </a:avLst>
              </a:prstGeom>
              <a:solidFill>
                <a:srgbClr val="FCC450"/>
              </a:solidFill>
              <a:ln w="9525" cap="flat">
                <a:solidFill>
                  <a:srgbClr val="FCC450"/>
                </a:solidFill>
                <a:prstDash val="solid"/>
                <a:round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3" name="Ь"/>
              <p:cNvSpPr txBox="1"/>
              <p:nvPr/>
            </p:nvSpPr>
            <p:spPr>
              <a:xfrm>
                <a:off x="24968" y="11380"/>
                <a:ext cx="533832" cy="488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3800" b="1">
                    <a:solidFill>
                      <a:srgbClr val="E86859"/>
                    </a:solidFill>
                  </a:defRPr>
                </a:lvl1pPr>
              </a:lstStyle>
              <a:p>
                <a:r>
                  <a:t>Ь</a:t>
                </a:r>
              </a:p>
            </p:txBody>
          </p:sp>
        </p:grpSp>
        <p:grpSp>
          <p:nvGrpSpPr>
            <p:cNvPr id="467" name="Скругленный прямоугольник 38"/>
            <p:cNvGrpSpPr/>
            <p:nvPr/>
          </p:nvGrpSpPr>
          <p:grpSpPr>
            <a:xfrm>
              <a:off x="3342847" y="636451"/>
              <a:ext cx="583770" cy="511491"/>
              <a:chOff x="0" y="0"/>
              <a:chExt cx="583768" cy="511489"/>
            </a:xfrm>
          </p:grpSpPr>
          <p:sp>
            <p:nvSpPr>
              <p:cNvPr id="465" name="Сквиркл"/>
              <p:cNvSpPr/>
              <p:nvPr/>
            </p:nvSpPr>
            <p:spPr>
              <a:xfrm>
                <a:off x="0" y="0"/>
                <a:ext cx="583769" cy="511490"/>
              </a:xfrm>
              <a:prstGeom prst="roundRect">
                <a:avLst>
                  <a:gd name="adj" fmla="val 16667"/>
                </a:avLst>
              </a:prstGeom>
              <a:solidFill>
                <a:srgbClr val="FCC450"/>
              </a:solidFill>
              <a:ln w="9525" cap="flat">
                <a:solidFill>
                  <a:srgbClr val="FCC450"/>
                </a:solidFill>
                <a:prstDash val="solid"/>
                <a:round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6" name="Б"/>
              <p:cNvSpPr txBox="1"/>
              <p:nvPr/>
            </p:nvSpPr>
            <p:spPr>
              <a:xfrm>
                <a:off x="24968" y="11380"/>
                <a:ext cx="533832" cy="488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3800" b="1">
                    <a:solidFill>
                      <a:srgbClr val="E86859"/>
                    </a:solidFill>
                  </a:defRPr>
                </a:lvl1pPr>
              </a:lstStyle>
              <a:p>
                <a:r>
                  <a:t>Б</a:t>
                </a:r>
              </a:p>
            </p:txBody>
          </p:sp>
        </p:grpSp>
        <p:grpSp>
          <p:nvGrpSpPr>
            <p:cNvPr id="470" name="Скругленный прямоугольник 36"/>
            <p:cNvGrpSpPr/>
            <p:nvPr/>
          </p:nvGrpSpPr>
          <p:grpSpPr>
            <a:xfrm>
              <a:off x="4017629" y="643039"/>
              <a:ext cx="583770" cy="511490"/>
              <a:chOff x="0" y="0"/>
              <a:chExt cx="583768" cy="511489"/>
            </a:xfrm>
          </p:grpSpPr>
          <p:sp>
            <p:nvSpPr>
              <p:cNvPr id="468" name="Сквиркл"/>
              <p:cNvSpPr/>
              <p:nvPr/>
            </p:nvSpPr>
            <p:spPr>
              <a:xfrm>
                <a:off x="0" y="0"/>
                <a:ext cx="583769" cy="511490"/>
              </a:xfrm>
              <a:prstGeom prst="roundRect">
                <a:avLst>
                  <a:gd name="adj" fmla="val 16667"/>
                </a:avLst>
              </a:prstGeom>
              <a:solidFill>
                <a:srgbClr val="FCC450"/>
              </a:solidFill>
              <a:ln w="9525" cap="flat">
                <a:solidFill>
                  <a:srgbClr val="FCC450"/>
                </a:solidFill>
                <a:prstDash val="solid"/>
                <a:round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9" name="У"/>
              <p:cNvSpPr txBox="1"/>
              <p:nvPr/>
            </p:nvSpPr>
            <p:spPr>
              <a:xfrm>
                <a:off x="24968" y="11380"/>
                <a:ext cx="533832" cy="488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3800" b="1">
                    <a:solidFill>
                      <a:srgbClr val="E86859"/>
                    </a:solidFill>
                  </a:defRPr>
                </a:lvl1pPr>
              </a:lstStyle>
              <a:p>
                <a:r>
                  <a:t>У</a:t>
                </a:r>
              </a:p>
            </p:txBody>
          </p:sp>
        </p:grpSp>
        <p:grpSp>
          <p:nvGrpSpPr>
            <p:cNvPr id="473" name="Скругленный прямоугольник 37"/>
            <p:cNvGrpSpPr/>
            <p:nvPr/>
          </p:nvGrpSpPr>
          <p:grpSpPr>
            <a:xfrm>
              <a:off x="4685781" y="636451"/>
              <a:ext cx="583769" cy="511491"/>
              <a:chOff x="0" y="0"/>
              <a:chExt cx="583768" cy="511489"/>
            </a:xfrm>
          </p:grpSpPr>
          <p:sp>
            <p:nvSpPr>
              <p:cNvPr id="471" name="Сквиркл"/>
              <p:cNvSpPr/>
              <p:nvPr/>
            </p:nvSpPr>
            <p:spPr>
              <a:xfrm>
                <a:off x="0" y="0"/>
                <a:ext cx="583769" cy="511490"/>
              </a:xfrm>
              <a:prstGeom prst="roundRect">
                <a:avLst>
                  <a:gd name="adj" fmla="val 16667"/>
                </a:avLst>
              </a:prstGeom>
              <a:solidFill>
                <a:srgbClr val="FCC450"/>
              </a:solidFill>
              <a:ln w="9525" cap="flat">
                <a:solidFill>
                  <a:srgbClr val="FCC450"/>
                </a:solidFill>
                <a:prstDash val="solid"/>
                <a:round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2" name="Л"/>
              <p:cNvSpPr txBox="1"/>
              <p:nvPr/>
            </p:nvSpPr>
            <p:spPr>
              <a:xfrm>
                <a:off x="24968" y="11380"/>
                <a:ext cx="533832" cy="488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3800" b="1">
                    <a:solidFill>
                      <a:srgbClr val="E86859"/>
                    </a:solidFill>
                  </a:defRPr>
                </a:lvl1pPr>
              </a:lstStyle>
              <a:p>
                <a:r>
                  <a:t>Л</a:t>
                </a:r>
              </a:p>
            </p:txBody>
          </p:sp>
        </p:grpSp>
        <p:grpSp>
          <p:nvGrpSpPr>
            <p:cNvPr id="476" name="Скругленный прямоугольник 35"/>
            <p:cNvGrpSpPr/>
            <p:nvPr/>
          </p:nvGrpSpPr>
          <p:grpSpPr>
            <a:xfrm>
              <a:off x="5360563" y="636451"/>
              <a:ext cx="583769" cy="511491"/>
              <a:chOff x="0" y="0"/>
              <a:chExt cx="583768" cy="511489"/>
            </a:xfrm>
          </p:grpSpPr>
          <p:sp>
            <p:nvSpPr>
              <p:cNvPr id="474" name="Сквиркл"/>
              <p:cNvSpPr/>
              <p:nvPr/>
            </p:nvSpPr>
            <p:spPr>
              <a:xfrm>
                <a:off x="0" y="0"/>
                <a:ext cx="583769" cy="511490"/>
              </a:xfrm>
              <a:prstGeom prst="roundRect">
                <a:avLst>
                  <a:gd name="adj" fmla="val 16667"/>
                </a:avLst>
              </a:prstGeom>
              <a:solidFill>
                <a:srgbClr val="FCC450"/>
              </a:solidFill>
              <a:ln w="9525" cap="flat">
                <a:solidFill>
                  <a:srgbClr val="FCC450"/>
                </a:solidFill>
                <a:prstDash val="solid"/>
                <a:round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5" name="Р"/>
              <p:cNvSpPr txBox="1"/>
              <p:nvPr/>
            </p:nvSpPr>
            <p:spPr>
              <a:xfrm>
                <a:off x="24968" y="11380"/>
                <a:ext cx="533832" cy="488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3800" b="1">
                    <a:solidFill>
                      <a:srgbClr val="E86859"/>
                    </a:solidFill>
                  </a:defRPr>
                </a:lvl1pPr>
              </a:lstStyle>
              <a:p>
                <a:r>
                  <a:t>Р</a:t>
                </a:r>
              </a:p>
            </p:txBody>
          </p:sp>
        </p:grpSp>
        <p:grpSp>
          <p:nvGrpSpPr>
            <p:cNvPr id="479" name="Скругленный прямоугольник 64"/>
            <p:cNvGrpSpPr/>
            <p:nvPr/>
          </p:nvGrpSpPr>
          <p:grpSpPr>
            <a:xfrm>
              <a:off x="1306978" y="1230560"/>
              <a:ext cx="583769" cy="511490"/>
              <a:chOff x="0" y="0"/>
              <a:chExt cx="583768" cy="511489"/>
            </a:xfrm>
          </p:grpSpPr>
          <p:sp>
            <p:nvSpPr>
              <p:cNvPr id="477" name="Сквиркл"/>
              <p:cNvSpPr/>
              <p:nvPr/>
            </p:nvSpPr>
            <p:spPr>
              <a:xfrm>
                <a:off x="0" y="0"/>
                <a:ext cx="583769" cy="511490"/>
              </a:xfrm>
              <a:prstGeom prst="roundRect">
                <a:avLst>
                  <a:gd name="adj" fmla="val 16667"/>
                </a:avLst>
              </a:prstGeom>
              <a:solidFill>
                <a:srgbClr val="FCC450"/>
              </a:solidFill>
              <a:ln w="9525" cap="flat">
                <a:solidFill>
                  <a:srgbClr val="FCC450"/>
                </a:solidFill>
                <a:prstDash val="solid"/>
                <a:round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8" name="Е"/>
              <p:cNvSpPr txBox="1"/>
              <p:nvPr/>
            </p:nvSpPr>
            <p:spPr>
              <a:xfrm>
                <a:off x="24968" y="11380"/>
                <a:ext cx="533832" cy="488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3800" b="1">
                    <a:solidFill>
                      <a:srgbClr val="E86859"/>
                    </a:solidFill>
                  </a:defRPr>
                </a:lvl1pPr>
              </a:lstStyle>
              <a:p>
                <a:r>
                  <a:t>Е</a:t>
                </a:r>
              </a:p>
            </p:txBody>
          </p:sp>
        </p:grpSp>
        <p:grpSp>
          <p:nvGrpSpPr>
            <p:cNvPr id="482" name="Скругленный прямоугольник 50"/>
            <p:cNvGrpSpPr/>
            <p:nvPr/>
          </p:nvGrpSpPr>
          <p:grpSpPr>
            <a:xfrm>
              <a:off x="2013000" y="1235713"/>
              <a:ext cx="583769" cy="511490"/>
              <a:chOff x="0" y="0"/>
              <a:chExt cx="583768" cy="511489"/>
            </a:xfrm>
          </p:grpSpPr>
          <p:sp>
            <p:nvSpPr>
              <p:cNvPr id="480" name="Сквиркл"/>
              <p:cNvSpPr/>
              <p:nvPr/>
            </p:nvSpPr>
            <p:spPr>
              <a:xfrm>
                <a:off x="0" y="0"/>
                <a:ext cx="583769" cy="511490"/>
              </a:xfrm>
              <a:prstGeom prst="roundRect">
                <a:avLst>
                  <a:gd name="adj" fmla="val 16667"/>
                </a:avLst>
              </a:prstGeom>
              <a:solidFill>
                <a:srgbClr val="FCC450"/>
              </a:solidFill>
              <a:ln w="9525" cap="flat">
                <a:solidFill>
                  <a:srgbClr val="FCC450"/>
                </a:solidFill>
                <a:prstDash val="solid"/>
                <a:round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1" name="Ж"/>
              <p:cNvSpPr txBox="1"/>
              <p:nvPr/>
            </p:nvSpPr>
            <p:spPr>
              <a:xfrm>
                <a:off x="24968" y="11380"/>
                <a:ext cx="533832" cy="488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3800" b="1">
                    <a:solidFill>
                      <a:srgbClr val="E86859"/>
                    </a:solidFill>
                  </a:defRPr>
                </a:lvl1pPr>
              </a:lstStyle>
              <a:p>
                <a:r>
                  <a:t>Ж</a:t>
                </a:r>
              </a:p>
            </p:txBody>
          </p:sp>
        </p:grpSp>
        <p:grpSp>
          <p:nvGrpSpPr>
            <p:cNvPr id="485" name="Скругленный прямоугольник 51"/>
            <p:cNvGrpSpPr/>
            <p:nvPr/>
          </p:nvGrpSpPr>
          <p:grpSpPr>
            <a:xfrm>
              <a:off x="2688816" y="1240269"/>
              <a:ext cx="583769" cy="511490"/>
              <a:chOff x="0" y="0"/>
              <a:chExt cx="583768" cy="511489"/>
            </a:xfrm>
          </p:grpSpPr>
          <p:sp>
            <p:nvSpPr>
              <p:cNvPr id="483" name="Сквиркл"/>
              <p:cNvSpPr/>
              <p:nvPr/>
            </p:nvSpPr>
            <p:spPr>
              <a:xfrm>
                <a:off x="0" y="0"/>
                <a:ext cx="583769" cy="511490"/>
              </a:xfrm>
              <a:prstGeom prst="roundRect">
                <a:avLst>
                  <a:gd name="adj" fmla="val 16667"/>
                </a:avLst>
              </a:prstGeom>
              <a:solidFill>
                <a:srgbClr val="FCC450"/>
              </a:solidFill>
              <a:ln w="9525" cap="flat">
                <a:solidFill>
                  <a:srgbClr val="FCC450"/>
                </a:solidFill>
                <a:prstDash val="solid"/>
                <a:round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4" name="Б"/>
              <p:cNvSpPr txBox="1"/>
              <p:nvPr/>
            </p:nvSpPr>
            <p:spPr>
              <a:xfrm>
                <a:off x="24968" y="11380"/>
                <a:ext cx="533832" cy="488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3800" b="1">
                    <a:solidFill>
                      <a:srgbClr val="E86859"/>
                    </a:solidFill>
                  </a:defRPr>
                </a:lvl1pPr>
              </a:lstStyle>
              <a:p>
                <a:r>
                  <a:t>Б</a:t>
                </a:r>
              </a:p>
            </p:txBody>
          </p:sp>
        </p:grpSp>
        <p:grpSp>
          <p:nvGrpSpPr>
            <p:cNvPr id="488" name="Скругленный прямоугольник 52"/>
            <p:cNvGrpSpPr/>
            <p:nvPr/>
          </p:nvGrpSpPr>
          <p:grpSpPr>
            <a:xfrm>
              <a:off x="3388329" y="1235713"/>
              <a:ext cx="583769" cy="511490"/>
              <a:chOff x="0" y="0"/>
              <a:chExt cx="583768" cy="511489"/>
            </a:xfrm>
          </p:grpSpPr>
          <p:sp>
            <p:nvSpPr>
              <p:cNvPr id="486" name="Сквиркл"/>
              <p:cNvSpPr/>
              <p:nvPr/>
            </p:nvSpPr>
            <p:spPr>
              <a:xfrm>
                <a:off x="0" y="0"/>
                <a:ext cx="583769" cy="511490"/>
              </a:xfrm>
              <a:prstGeom prst="roundRect">
                <a:avLst>
                  <a:gd name="adj" fmla="val 16667"/>
                </a:avLst>
              </a:prstGeom>
              <a:solidFill>
                <a:srgbClr val="FCC450"/>
              </a:solidFill>
              <a:ln w="9525" cap="flat">
                <a:solidFill>
                  <a:srgbClr val="FCC450"/>
                </a:solidFill>
                <a:prstDash val="solid"/>
                <a:round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7" name="Е"/>
              <p:cNvSpPr txBox="1"/>
              <p:nvPr/>
            </p:nvSpPr>
            <p:spPr>
              <a:xfrm>
                <a:off x="24968" y="11380"/>
                <a:ext cx="533832" cy="488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3800" b="1">
                    <a:solidFill>
                      <a:srgbClr val="E86859"/>
                    </a:solidFill>
                  </a:defRPr>
                </a:lvl1pPr>
              </a:lstStyle>
              <a:p>
                <a:r>
                  <a:t>Е</a:t>
                </a:r>
              </a:p>
            </p:txBody>
          </p:sp>
        </p:grpSp>
        <p:grpSp>
          <p:nvGrpSpPr>
            <p:cNvPr id="491" name="Скругленный прямоугольник 58"/>
            <p:cNvGrpSpPr/>
            <p:nvPr/>
          </p:nvGrpSpPr>
          <p:grpSpPr>
            <a:xfrm>
              <a:off x="4075457" y="1242244"/>
              <a:ext cx="583769" cy="511490"/>
              <a:chOff x="0" y="0"/>
              <a:chExt cx="583768" cy="511489"/>
            </a:xfrm>
          </p:grpSpPr>
          <p:sp>
            <p:nvSpPr>
              <p:cNvPr id="489" name="Сквиркл"/>
              <p:cNvSpPr/>
              <p:nvPr/>
            </p:nvSpPr>
            <p:spPr>
              <a:xfrm>
                <a:off x="0" y="0"/>
                <a:ext cx="583769" cy="511490"/>
              </a:xfrm>
              <a:prstGeom prst="roundRect">
                <a:avLst>
                  <a:gd name="adj" fmla="val 16667"/>
                </a:avLst>
              </a:prstGeom>
              <a:solidFill>
                <a:srgbClr val="FCC450"/>
              </a:solidFill>
              <a:ln w="9525" cap="flat">
                <a:solidFill>
                  <a:srgbClr val="FCC450"/>
                </a:solidFill>
                <a:prstDash val="solid"/>
                <a:round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0" name="Р"/>
              <p:cNvSpPr txBox="1"/>
              <p:nvPr/>
            </p:nvSpPr>
            <p:spPr>
              <a:xfrm>
                <a:off x="24968" y="11380"/>
                <a:ext cx="533832" cy="488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3800" b="1">
                    <a:solidFill>
                      <a:srgbClr val="E86859"/>
                    </a:solidFill>
                  </a:defRPr>
                </a:lvl1pPr>
              </a:lstStyle>
              <a:p>
                <a:r>
                  <a:t>Р</a:t>
                </a:r>
              </a:p>
            </p:txBody>
          </p:sp>
        </p:grpSp>
        <p:grpSp>
          <p:nvGrpSpPr>
            <p:cNvPr id="494" name="Скругленный прямоугольник 70"/>
            <p:cNvGrpSpPr/>
            <p:nvPr/>
          </p:nvGrpSpPr>
          <p:grpSpPr>
            <a:xfrm>
              <a:off x="4727635" y="1259578"/>
              <a:ext cx="583769" cy="511490"/>
              <a:chOff x="0" y="0"/>
              <a:chExt cx="583768" cy="511489"/>
            </a:xfrm>
          </p:grpSpPr>
          <p:sp>
            <p:nvSpPr>
              <p:cNvPr id="492" name="Сквиркл"/>
              <p:cNvSpPr/>
              <p:nvPr/>
            </p:nvSpPr>
            <p:spPr>
              <a:xfrm>
                <a:off x="0" y="0"/>
                <a:ext cx="583769" cy="511490"/>
              </a:xfrm>
              <a:prstGeom prst="roundRect">
                <a:avLst>
                  <a:gd name="adj" fmla="val 16667"/>
                </a:avLst>
              </a:prstGeom>
              <a:solidFill>
                <a:srgbClr val="FCC450"/>
              </a:solidFill>
              <a:ln w="9525" cap="flat">
                <a:solidFill>
                  <a:srgbClr val="FCC450"/>
                </a:solidFill>
                <a:prstDash val="solid"/>
                <a:round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3" name="Т"/>
              <p:cNvSpPr txBox="1"/>
              <p:nvPr/>
            </p:nvSpPr>
            <p:spPr>
              <a:xfrm>
                <a:off x="24968" y="11380"/>
                <a:ext cx="533832" cy="488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3800" b="1">
                    <a:solidFill>
                      <a:srgbClr val="E86859"/>
                    </a:solidFill>
                  </a:defRPr>
                </a:lvl1pPr>
              </a:lstStyle>
              <a:p>
                <a:r>
                  <a:t>Т</a:t>
                </a:r>
              </a:p>
            </p:txBody>
          </p:sp>
        </p:grpSp>
        <p:grpSp>
          <p:nvGrpSpPr>
            <p:cNvPr id="497" name="Скругленный прямоугольник 53"/>
            <p:cNvGrpSpPr/>
            <p:nvPr/>
          </p:nvGrpSpPr>
          <p:grpSpPr>
            <a:xfrm>
              <a:off x="5406556" y="1259578"/>
              <a:ext cx="583769" cy="511490"/>
              <a:chOff x="0" y="0"/>
              <a:chExt cx="583768" cy="511489"/>
            </a:xfrm>
          </p:grpSpPr>
          <p:sp>
            <p:nvSpPr>
              <p:cNvPr id="495" name="Сквиркл"/>
              <p:cNvSpPr/>
              <p:nvPr/>
            </p:nvSpPr>
            <p:spPr>
              <a:xfrm>
                <a:off x="0" y="0"/>
                <a:ext cx="583769" cy="511490"/>
              </a:xfrm>
              <a:prstGeom prst="roundRect">
                <a:avLst>
                  <a:gd name="adj" fmla="val 16667"/>
                </a:avLst>
              </a:prstGeom>
              <a:solidFill>
                <a:srgbClr val="FCC450"/>
              </a:solidFill>
              <a:ln w="9525" cap="flat">
                <a:solidFill>
                  <a:srgbClr val="FCC450"/>
                </a:solidFill>
                <a:prstDash val="solid"/>
                <a:round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6" name="Е"/>
              <p:cNvSpPr txBox="1"/>
              <p:nvPr/>
            </p:nvSpPr>
            <p:spPr>
              <a:xfrm>
                <a:off x="24968" y="11380"/>
                <a:ext cx="533832" cy="488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3800" b="1">
                    <a:solidFill>
                      <a:srgbClr val="E86859"/>
                    </a:solidFill>
                  </a:defRPr>
                </a:lvl1pPr>
              </a:lstStyle>
              <a:p>
                <a:r>
                  <a:t>Е</a:t>
                </a:r>
              </a:p>
            </p:txBody>
          </p:sp>
        </p:grpSp>
        <p:sp>
          <p:nvSpPr>
            <p:cNvPr id="498" name="Скругленный прямоугольник 42"/>
            <p:cNvSpPr/>
            <p:nvPr/>
          </p:nvSpPr>
          <p:spPr>
            <a:xfrm>
              <a:off x="0" y="1897942"/>
              <a:ext cx="592767" cy="5106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0033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499" name="Скругленный прямоугольник 72"/>
            <p:cNvSpPr/>
            <p:nvPr/>
          </p:nvSpPr>
          <p:spPr>
            <a:xfrm>
              <a:off x="659231" y="1897942"/>
              <a:ext cx="592768" cy="5106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0033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500" name="Скругленный прямоугольник 73"/>
            <p:cNvSpPr/>
            <p:nvPr/>
          </p:nvSpPr>
          <p:spPr>
            <a:xfrm>
              <a:off x="1335546" y="1897942"/>
              <a:ext cx="592768" cy="5106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0033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501" name="Скругленный прямоугольник 74"/>
            <p:cNvSpPr/>
            <p:nvPr/>
          </p:nvSpPr>
          <p:spPr>
            <a:xfrm>
              <a:off x="4017629" y="1890456"/>
              <a:ext cx="592768" cy="5106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0033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502" name="Скругленный прямоугольник 75"/>
            <p:cNvSpPr/>
            <p:nvPr/>
          </p:nvSpPr>
          <p:spPr>
            <a:xfrm>
              <a:off x="3344474" y="1890456"/>
              <a:ext cx="592768" cy="5106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0033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503" name="Скругленный прямоугольник 76"/>
            <p:cNvSpPr/>
            <p:nvPr/>
          </p:nvSpPr>
          <p:spPr>
            <a:xfrm>
              <a:off x="2002802" y="1897942"/>
              <a:ext cx="592768" cy="5106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0033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504" name="Скругленный прямоугольник 77"/>
            <p:cNvSpPr/>
            <p:nvPr/>
          </p:nvSpPr>
          <p:spPr>
            <a:xfrm>
              <a:off x="2670058" y="1897942"/>
              <a:ext cx="592768" cy="5106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0033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505" name="Скругленный прямоугольник 78"/>
            <p:cNvSpPr/>
            <p:nvPr/>
          </p:nvSpPr>
          <p:spPr>
            <a:xfrm>
              <a:off x="2706384" y="2500792"/>
              <a:ext cx="592768" cy="5106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0033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506" name="Скругленный прямоугольник 79"/>
            <p:cNvSpPr/>
            <p:nvPr/>
          </p:nvSpPr>
          <p:spPr>
            <a:xfrm>
              <a:off x="3373914" y="2500792"/>
              <a:ext cx="592768" cy="5106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0033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507" name="Скругленный прямоугольник 80"/>
            <p:cNvSpPr/>
            <p:nvPr/>
          </p:nvSpPr>
          <p:spPr>
            <a:xfrm>
              <a:off x="4041445" y="2500423"/>
              <a:ext cx="592768" cy="5106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0033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508" name="Скругленный прямоугольник 81"/>
            <p:cNvSpPr/>
            <p:nvPr/>
          </p:nvSpPr>
          <p:spPr>
            <a:xfrm>
              <a:off x="4718637" y="2500423"/>
              <a:ext cx="592768" cy="5106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0033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509" name="Скругленный прямоугольник 82"/>
            <p:cNvSpPr/>
            <p:nvPr/>
          </p:nvSpPr>
          <p:spPr>
            <a:xfrm>
              <a:off x="5377214" y="2500423"/>
              <a:ext cx="592767" cy="5106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0033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510" name="Скругленный прямоугольник 83"/>
            <p:cNvSpPr/>
            <p:nvPr/>
          </p:nvSpPr>
          <p:spPr>
            <a:xfrm>
              <a:off x="5406556" y="3106627"/>
              <a:ext cx="592768" cy="5106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0033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511" name="Скругленный прямоугольник 84"/>
            <p:cNvSpPr/>
            <p:nvPr/>
          </p:nvSpPr>
          <p:spPr>
            <a:xfrm>
              <a:off x="3358302" y="3104798"/>
              <a:ext cx="592768" cy="5106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0033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512" name="Скругленный прямоугольник 85"/>
            <p:cNvSpPr/>
            <p:nvPr/>
          </p:nvSpPr>
          <p:spPr>
            <a:xfrm>
              <a:off x="2684317" y="3095093"/>
              <a:ext cx="592768" cy="5106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0033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513" name="Скругленный прямоугольник 86"/>
            <p:cNvSpPr/>
            <p:nvPr/>
          </p:nvSpPr>
          <p:spPr>
            <a:xfrm>
              <a:off x="4037223" y="3104798"/>
              <a:ext cx="592768" cy="5106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0033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514" name="Скругленный прямоугольник 87"/>
            <p:cNvSpPr/>
            <p:nvPr/>
          </p:nvSpPr>
          <p:spPr>
            <a:xfrm>
              <a:off x="4727635" y="3104798"/>
              <a:ext cx="592768" cy="5106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0033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515" name="Скругленный прямоугольник 88"/>
            <p:cNvSpPr/>
            <p:nvPr/>
          </p:nvSpPr>
          <p:spPr>
            <a:xfrm>
              <a:off x="1323834" y="3104798"/>
              <a:ext cx="592768" cy="5106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0033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516" name="Скругленный прямоугольник 89"/>
            <p:cNvSpPr/>
            <p:nvPr/>
          </p:nvSpPr>
          <p:spPr>
            <a:xfrm>
              <a:off x="2008501" y="3104798"/>
              <a:ext cx="592768" cy="5106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0033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FE600357-1F1C-0941-A6BA-8E98EDB00362}"/>
              </a:ext>
            </a:extLst>
          </p:cNvPr>
          <p:cNvGrpSpPr/>
          <p:nvPr/>
        </p:nvGrpSpPr>
        <p:grpSpPr>
          <a:xfrm>
            <a:off x="1608925" y="519827"/>
            <a:ext cx="7871996" cy="3876535"/>
            <a:chOff x="1608925" y="519827"/>
            <a:chExt cx="7871996" cy="3876535"/>
          </a:xfrm>
        </p:grpSpPr>
        <p:sp>
          <p:nvSpPr>
            <p:cNvPr id="81" name="Shape 54">
              <a:extLst>
                <a:ext uri="{FF2B5EF4-FFF2-40B4-BE49-F238E27FC236}">
                  <a16:creationId xmlns:a16="http://schemas.microsoft.com/office/drawing/2014/main" xmlns="" id="{4589ADD1-AD29-7043-861C-5278621A89BE}"/>
                </a:ext>
              </a:extLst>
            </p:cNvPr>
            <p:cNvSpPr txBox="1"/>
            <p:nvPr/>
          </p:nvSpPr>
          <p:spPr>
            <a:xfrm>
              <a:off x="1608925" y="519827"/>
              <a:ext cx="5154196" cy="26715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91424" tIns="91424" rIns="91424" bIns="91424" anchor="b">
              <a:normAutofit/>
            </a:bodyPr>
            <a:lstStyle>
              <a:lvl1pPr>
                <a:spcBef>
                  <a:spcPts val="300"/>
                </a:spcBef>
                <a:defRPr sz="3800" spc="2698">
                  <a:latin typeface="Proxima Nova Extrabold"/>
                  <a:ea typeface="Proxima Nova Extrabold"/>
                  <a:cs typeface="Proxima Nova Extrabold"/>
                  <a:sym typeface="Proxima Nova Extrabold"/>
                </a:defRPr>
              </a:lvl1pPr>
            </a:lstStyle>
            <a:p>
              <a:r>
                <a:rPr dirty="0"/>
                <a:t>КОПЕЙКА</a:t>
              </a:r>
            </a:p>
          </p:txBody>
        </p:sp>
        <p:sp>
          <p:nvSpPr>
            <p:cNvPr id="82" name="Shape 54">
              <a:extLst>
                <a:ext uri="{FF2B5EF4-FFF2-40B4-BE49-F238E27FC236}">
                  <a16:creationId xmlns:a16="http://schemas.microsoft.com/office/drawing/2014/main" xmlns="" id="{AD1FBFBF-8F7E-564C-80D6-3A636C4EF7F0}"/>
                </a:ext>
              </a:extLst>
            </p:cNvPr>
            <p:cNvSpPr txBox="1"/>
            <p:nvPr/>
          </p:nvSpPr>
          <p:spPr>
            <a:xfrm>
              <a:off x="4326725" y="1102466"/>
              <a:ext cx="5154196" cy="26715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91424" tIns="91424" rIns="91424" bIns="91424" anchor="b">
              <a:normAutofit/>
            </a:bodyPr>
            <a:lstStyle>
              <a:lvl1pPr>
                <a:spcBef>
                  <a:spcPts val="300"/>
                </a:spcBef>
                <a:defRPr sz="3800" spc="2698">
                  <a:latin typeface="Proxima Nova Extrabold"/>
                  <a:ea typeface="Proxima Nova Extrabold"/>
                  <a:cs typeface="Proxima Nova Extrabold"/>
                  <a:sym typeface="Proxima Nova Extrabold"/>
                </a:defRPr>
              </a:lvl1pPr>
            </a:lstStyle>
            <a:p>
              <a:r>
                <a:t>РУБЛЬ</a:t>
              </a:r>
            </a:p>
          </p:txBody>
        </p:sp>
        <p:sp>
          <p:nvSpPr>
            <p:cNvPr id="83" name="Shape 54">
              <a:extLst>
                <a:ext uri="{FF2B5EF4-FFF2-40B4-BE49-F238E27FC236}">
                  <a16:creationId xmlns:a16="http://schemas.microsoft.com/office/drawing/2014/main" xmlns="" id="{66921274-017E-8D43-8049-B3B9573F980D}"/>
                </a:ext>
              </a:extLst>
            </p:cNvPr>
            <p:cNvSpPr txBox="1"/>
            <p:nvPr/>
          </p:nvSpPr>
          <p:spPr>
            <a:xfrm>
              <a:off x="2955125" y="1724766"/>
              <a:ext cx="5154196" cy="26715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91424" tIns="91424" rIns="91424" bIns="91424" anchor="b">
              <a:normAutofit/>
            </a:bodyPr>
            <a:lstStyle>
              <a:lvl1pPr>
                <a:spcBef>
                  <a:spcPts val="300"/>
                </a:spcBef>
                <a:defRPr sz="3800" spc="2698">
                  <a:latin typeface="Proxima Nova Extrabold"/>
                  <a:ea typeface="Proxima Nova Extrabold"/>
                  <a:cs typeface="Proxima Nova Extrabold"/>
                  <a:sym typeface="Proxima Nova Extrabold"/>
                </a:defRPr>
              </a:lvl1pPr>
            </a:lstStyle>
            <a:p>
              <a:r>
                <a:t>БЕРЕЖЕТ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Прямоугольник"/>
          <p:cNvSpPr/>
          <p:nvPr/>
        </p:nvSpPr>
        <p:spPr>
          <a:xfrm>
            <a:off x="0" y="-6350"/>
            <a:ext cx="9144000" cy="5156200"/>
          </a:xfrm>
          <a:prstGeom prst="rect">
            <a:avLst/>
          </a:prstGeom>
          <a:solidFill>
            <a:srgbClr val="FA847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09" name="Кружок"/>
          <p:cNvSpPr/>
          <p:nvPr/>
        </p:nvSpPr>
        <p:spPr>
          <a:xfrm>
            <a:off x="4746487" y="805385"/>
            <a:ext cx="3873886" cy="3873886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10" name="Кружок"/>
          <p:cNvSpPr/>
          <p:nvPr/>
        </p:nvSpPr>
        <p:spPr>
          <a:xfrm>
            <a:off x="5054600" y="518591"/>
            <a:ext cx="897459" cy="89745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11" name="Кружок"/>
          <p:cNvSpPr/>
          <p:nvPr/>
        </p:nvSpPr>
        <p:spPr>
          <a:xfrm>
            <a:off x="4272791" y="472732"/>
            <a:ext cx="598417" cy="59841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12" name="Кружок"/>
          <p:cNvSpPr/>
          <p:nvPr/>
        </p:nvSpPr>
        <p:spPr>
          <a:xfrm>
            <a:off x="7976110" y="840849"/>
            <a:ext cx="1640046" cy="1640046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13" name="Кружок"/>
          <p:cNvSpPr/>
          <p:nvPr/>
        </p:nvSpPr>
        <p:spPr>
          <a:xfrm>
            <a:off x="8693739" y="4115914"/>
            <a:ext cx="763588" cy="76358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14" name="Кружок"/>
          <p:cNvSpPr/>
          <p:nvPr/>
        </p:nvSpPr>
        <p:spPr>
          <a:xfrm>
            <a:off x="2962716" y="4306485"/>
            <a:ext cx="598417" cy="59841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615" name="Рисунок 7" descr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197" y="696655"/>
            <a:ext cx="2818545" cy="3791140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Shape 54"/>
          <p:cNvSpPr txBox="1"/>
          <p:nvPr/>
        </p:nvSpPr>
        <p:spPr>
          <a:xfrm>
            <a:off x="504025" y="857554"/>
            <a:ext cx="7819807" cy="3164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pPr>
              <a:spcBef>
                <a:spcPts val="300"/>
              </a:spcBef>
              <a:defRPr sz="36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r>
              <a:rPr dirty="0"/>
              <a:t/>
            </a:r>
            <a:br>
              <a:rPr dirty="0"/>
            </a:br>
            <a:r>
              <a:rPr dirty="0"/>
              <a:t>СОСТАВЬ</a:t>
            </a:r>
            <a:r>
              <a:rPr lang="ru-RU" dirty="0"/>
              <a:t>ТЕ</a:t>
            </a:r>
            <a:r>
              <a:rPr dirty="0"/>
              <a:t> ПАРЫ</a:t>
            </a:r>
            <a:br>
              <a:rPr dirty="0"/>
            </a:br>
            <a:r>
              <a:rPr dirty="0"/>
              <a:t>«СЛОВО </a:t>
            </a:r>
            <a:r>
              <a:rPr lang="ru-RU" dirty="0"/>
              <a:t>–</a:t>
            </a:r>
            <a:r>
              <a:rPr dirty="0"/>
              <a:t> </a:t>
            </a:r>
            <a:br>
              <a:rPr dirty="0"/>
            </a:br>
            <a:r>
              <a:rPr dirty="0"/>
              <a:t>ОПРЕДЕЛЕНИЕ»</a:t>
            </a:r>
            <a:br>
              <a:rPr dirty="0"/>
            </a:b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Прямоугольник"/>
          <p:cNvSpPr/>
          <p:nvPr/>
        </p:nvSpPr>
        <p:spPr>
          <a:xfrm>
            <a:off x="-1" y="-6350"/>
            <a:ext cx="9144001" cy="5156201"/>
          </a:xfrm>
          <a:prstGeom prst="rect">
            <a:avLst/>
          </a:prstGeom>
          <a:solidFill>
            <a:srgbClr val="FA847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41" name="Кружок"/>
          <p:cNvSpPr/>
          <p:nvPr/>
        </p:nvSpPr>
        <p:spPr>
          <a:xfrm>
            <a:off x="355114" y="2088379"/>
            <a:ext cx="428902" cy="428901"/>
          </a:xfrm>
          <a:prstGeom prst="ellipse">
            <a:avLst/>
          </a:prstGeom>
          <a:solidFill>
            <a:schemeClr val="accent4">
              <a:lumOff val="125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42" name="Кружок"/>
          <p:cNvSpPr/>
          <p:nvPr/>
        </p:nvSpPr>
        <p:spPr>
          <a:xfrm>
            <a:off x="355114" y="3713979"/>
            <a:ext cx="428902" cy="428901"/>
          </a:xfrm>
          <a:prstGeom prst="ellipse">
            <a:avLst/>
          </a:prstGeom>
          <a:solidFill>
            <a:schemeClr val="accent4">
              <a:lumOff val="125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43" name="Кружок"/>
          <p:cNvSpPr/>
          <p:nvPr/>
        </p:nvSpPr>
        <p:spPr>
          <a:xfrm>
            <a:off x="355114" y="594920"/>
            <a:ext cx="428902" cy="428902"/>
          </a:xfrm>
          <a:prstGeom prst="ellipse">
            <a:avLst/>
          </a:prstGeom>
          <a:solidFill>
            <a:schemeClr val="accent4">
              <a:lumOff val="125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44" name="Прямоугольник 3"/>
          <p:cNvSpPr txBox="1"/>
          <p:nvPr/>
        </p:nvSpPr>
        <p:spPr>
          <a:xfrm>
            <a:off x="4761944" y="514349"/>
            <a:ext cx="4227727" cy="581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15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dirty="0"/>
              <a:t>ДОХОД, ОБРАЗУЮЩИ</a:t>
            </a:r>
            <a:r>
              <a:rPr lang="ru-RU" dirty="0"/>
              <a:t>Й</a:t>
            </a:r>
            <a:r>
              <a:rPr dirty="0"/>
              <a:t>СЯ </a:t>
            </a:r>
            <a:r>
              <a:rPr dirty="0" err="1"/>
              <a:t>В</a:t>
            </a:r>
            <a:r>
              <a:rPr dirty="0"/>
              <a:t> ХОДЕ ФИНАНСОВЫХ ОПЕРАЦИЙ </a:t>
            </a:r>
            <a:r>
              <a:rPr dirty="0" err="1"/>
              <a:t>С</a:t>
            </a:r>
            <a:r>
              <a:rPr dirty="0"/>
              <a:t> ВКЛАДОМ</a:t>
            </a:r>
          </a:p>
        </p:txBody>
      </p:sp>
      <p:pic>
        <p:nvPicPr>
          <p:cNvPr id="645" name="Рисунок 7" descr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58595" y="698699"/>
            <a:ext cx="3092691" cy="4159886"/>
          </a:xfrm>
          <a:prstGeom prst="rect">
            <a:avLst/>
          </a:prstGeom>
          <a:ln w="12700">
            <a:miter lim="400000"/>
          </a:ln>
        </p:spPr>
      </p:pic>
      <p:sp>
        <p:nvSpPr>
          <p:cNvPr id="646" name="Прямоугольник 3"/>
          <p:cNvSpPr txBox="1"/>
          <p:nvPr/>
        </p:nvSpPr>
        <p:spPr>
          <a:xfrm>
            <a:off x="288884" y="593409"/>
            <a:ext cx="205582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7000"/>
              </a:lnSpc>
              <a:spcBef>
                <a:spcPts val="800"/>
              </a:spcBef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1    САНАЦИЯ</a:t>
            </a:r>
          </a:p>
        </p:txBody>
      </p:sp>
      <p:sp>
        <p:nvSpPr>
          <p:cNvPr id="647" name="Прямоугольник 3"/>
          <p:cNvSpPr txBox="1"/>
          <p:nvPr/>
        </p:nvSpPr>
        <p:spPr>
          <a:xfrm>
            <a:off x="276184" y="2104709"/>
            <a:ext cx="205582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7000"/>
              </a:lnSpc>
              <a:spcBef>
                <a:spcPts val="800"/>
              </a:spcBef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2    ПРОЦЕНТ</a:t>
            </a:r>
          </a:p>
        </p:txBody>
      </p:sp>
      <p:sp>
        <p:nvSpPr>
          <p:cNvPr id="648" name="Прямоугольник 3"/>
          <p:cNvSpPr txBox="1"/>
          <p:nvPr/>
        </p:nvSpPr>
        <p:spPr>
          <a:xfrm>
            <a:off x="377784" y="3730309"/>
            <a:ext cx="233954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7000"/>
              </a:lnSpc>
              <a:spcBef>
                <a:spcPts val="800"/>
              </a:spcBef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3    СБЕРЕЖЕНИЯ</a:t>
            </a:r>
          </a:p>
        </p:txBody>
      </p:sp>
      <p:sp>
        <p:nvSpPr>
          <p:cNvPr id="649" name="Кружок"/>
          <p:cNvSpPr/>
          <p:nvPr/>
        </p:nvSpPr>
        <p:spPr>
          <a:xfrm>
            <a:off x="4190514" y="2088379"/>
            <a:ext cx="428902" cy="428901"/>
          </a:xfrm>
          <a:prstGeom prst="ellipse">
            <a:avLst/>
          </a:prstGeom>
          <a:solidFill>
            <a:schemeClr val="accent4">
              <a:lumOff val="125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0" name="Кружок"/>
          <p:cNvSpPr/>
          <p:nvPr/>
        </p:nvSpPr>
        <p:spPr>
          <a:xfrm>
            <a:off x="4190514" y="3713979"/>
            <a:ext cx="428902" cy="428901"/>
          </a:xfrm>
          <a:prstGeom prst="ellipse">
            <a:avLst/>
          </a:prstGeom>
          <a:solidFill>
            <a:schemeClr val="accent4">
              <a:lumOff val="125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1" name="Кружок"/>
          <p:cNvSpPr/>
          <p:nvPr/>
        </p:nvSpPr>
        <p:spPr>
          <a:xfrm>
            <a:off x="4190514" y="594920"/>
            <a:ext cx="428902" cy="428902"/>
          </a:xfrm>
          <a:prstGeom prst="ellipse">
            <a:avLst/>
          </a:prstGeom>
          <a:solidFill>
            <a:schemeClr val="accent4">
              <a:lumOff val="125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2" name="Прямоугольник 3"/>
          <p:cNvSpPr txBox="1"/>
          <p:nvPr/>
        </p:nvSpPr>
        <p:spPr>
          <a:xfrm>
            <a:off x="4124284" y="593409"/>
            <a:ext cx="56136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7000"/>
              </a:lnSpc>
              <a:spcBef>
                <a:spcPts val="800"/>
              </a:spcBef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А</a:t>
            </a:r>
          </a:p>
        </p:txBody>
      </p:sp>
      <p:sp>
        <p:nvSpPr>
          <p:cNvPr id="653" name="Прямоугольник 3"/>
          <p:cNvSpPr txBox="1"/>
          <p:nvPr/>
        </p:nvSpPr>
        <p:spPr>
          <a:xfrm>
            <a:off x="4124284" y="2079309"/>
            <a:ext cx="56136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7000"/>
              </a:lnSpc>
              <a:spcBef>
                <a:spcPts val="800"/>
              </a:spcBef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B</a:t>
            </a:r>
          </a:p>
        </p:txBody>
      </p:sp>
      <p:sp>
        <p:nvSpPr>
          <p:cNvPr id="654" name="Прямоугольник 3"/>
          <p:cNvSpPr txBox="1"/>
          <p:nvPr/>
        </p:nvSpPr>
        <p:spPr>
          <a:xfrm>
            <a:off x="4124284" y="3717609"/>
            <a:ext cx="56136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7000"/>
              </a:lnSpc>
              <a:spcBef>
                <a:spcPts val="800"/>
              </a:spcBef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C</a:t>
            </a:r>
          </a:p>
        </p:txBody>
      </p:sp>
      <p:sp>
        <p:nvSpPr>
          <p:cNvPr id="655" name="Прямоугольник 3"/>
          <p:cNvSpPr txBox="1"/>
          <p:nvPr/>
        </p:nvSpPr>
        <p:spPr>
          <a:xfrm>
            <a:off x="4761944" y="1801306"/>
            <a:ext cx="4227727" cy="1053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15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ИМЕЮЩИЕСЯ В РАСПОРЯЖЕНИИ ЧЕЛОВЕКА ДЕНЬГИ, КОТОРЫЕ ОН НАКАПЛИВАЕТ ДЛЯ УДОВЛЕТВОРЕНИЯ СВОИХ ПОТРЕБНОСТЕЙ</a:t>
            </a:r>
          </a:p>
        </p:txBody>
      </p:sp>
      <p:sp>
        <p:nvSpPr>
          <p:cNvPr id="656" name="Прямоугольник 3"/>
          <p:cNvSpPr txBox="1"/>
          <p:nvPr/>
        </p:nvSpPr>
        <p:spPr>
          <a:xfrm>
            <a:off x="4761944" y="3429437"/>
            <a:ext cx="4227727" cy="1322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500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/>
              <a:t>КОМПЛЕКС МЕР ПО ФИНАНСОВОМУ ОЗДОРОВЛЕНИЮ ПРЕДПРИЯТИЯ, ПРИМЕНЯЕМЫ</a:t>
            </a:r>
            <a:r>
              <a:rPr lang="ru-RU" dirty="0"/>
              <a:t>Х</a:t>
            </a:r>
            <a:r>
              <a:rPr dirty="0"/>
              <a:t> ДЛЯ ПРЕДОТВРАЩЕНИЯ ЕГО БАНКРОТСТВА</a:t>
            </a:r>
            <a:br>
              <a:rPr dirty="0"/>
            </a:br>
            <a:endParaRPr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D2A35AF7-F859-A24B-A0AF-4D3C82EBFC6D}"/>
              </a:ext>
            </a:extLst>
          </p:cNvPr>
          <p:cNvGrpSpPr/>
          <p:nvPr/>
        </p:nvGrpSpPr>
        <p:grpSpPr>
          <a:xfrm>
            <a:off x="76117" y="123149"/>
            <a:ext cx="8841795" cy="2619592"/>
            <a:chOff x="76117" y="123149"/>
            <a:chExt cx="8841795" cy="2619592"/>
          </a:xfrm>
        </p:grpSpPr>
        <p:sp>
          <p:nvSpPr>
            <p:cNvPr id="657" name="Овал"/>
            <p:cNvSpPr/>
            <p:nvPr/>
          </p:nvSpPr>
          <p:spPr>
            <a:xfrm>
              <a:off x="76117" y="1913718"/>
              <a:ext cx="2455962" cy="829023"/>
            </a:xfrm>
            <a:prstGeom prst="ellipse">
              <a:avLst/>
            </a:prstGeom>
            <a:ln w="3810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658" name="Овал"/>
            <p:cNvSpPr/>
            <p:nvPr/>
          </p:nvSpPr>
          <p:spPr>
            <a:xfrm>
              <a:off x="3710316" y="123149"/>
              <a:ext cx="5207596" cy="1319858"/>
            </a:xfrm>
            <a:prstGeom prst="ellipse">
              <a:avLst/>
            </a:prstGeom>
            <a:ln w="3810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659" name="Линия"/>
            <p:cNvSpPr/>
            <p:nvPr/>
          </p:nvSpPr>
          <p:spPr>
            <a:xfrm flipV="1">
              <a:off x="2282775" y="1046063"/>
              <a:ext cx="1626196" cy="1022116"/>
            </a:xfrm>
            <a:prstGeom prst="line">
              <a:avLst/>
            </a:prstGeom>
            <a:ln w="38100">
              <a:solidFill>
                <a:srgbClr val="FFFFFF"/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7BE8AEC0-C9EC-0F47-8D37-BA96B65E7650}"/>
              </a:ext>
            </a:extLst>
          </p:cNvPr>
          <p:cNvGrpSpPr/>
          <p:nvPr/>
        </p:nvGrpSpPr>
        <p:grpSpPr>
          <a:xfrm>
            <a:off x="76117" y="1577949"/>
            <a:ext cx="8930686" cy="2752292"/>
            <a:chOff x="76117" y="1577949"/>
            <a:chExt cx="8930686" cy="2752292"/>
          </a:xfrm>
        </p:grpSpPr>
        <p:sp>
          <p:nvSpPr>
            <p:cNvPr id="660" name="Овал"/>
            <p:cNvSpPr/>
            <p:nvPr/>
          </p:nvSpPr>
          <p:spPr>
            <a:xfrm>
              <a:off x="76117" y="3501218"/>
              <a:ext cx="2793852" cy="829023"/>
            </a:xfrm>
            <a:prstGeom prst="ellipse">
              <a:avLst/>
            </a:prstGeom>
            <a:ln w="38100">
              <a:solidFill>
                <a:schemeClr val="accent4">
                  <a:lumOff val="12500"/>
                </a:schemeClr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661" name="Овал"/>
            <p:cNvSpPr/>
            <p:nvPr/>
          </p:nvSpPr>
          <p:spPr>
            <a:xfrm>
              <a:off x="3799206" y="1577949"/>
              <a:ext cx="5207597" cy="1480302"/>
            </a:xfrm>
            <a:prstGeom prst="ellipse">
              <a:avLst/>
            </a:prstGeom>
            <a:ln w="38100">
              <a:solidFill>
                <a:schemeClr val="accent4">
                  <a:lumOff val="12500"/>
                </a:schemeClr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662" name="Линия"/>
            <p:cNvSpPr/>
            <p:nvPr/>
          </p:nvSpPr>
          <p:spPr>
            <a:xfrm flipV="1">
              <a:off x="2282775" y="2537480"/>
              <a:ext cx="1626196" cy="1022116"/>
            </a:xfrm>
            <a:prstGeom prst="line">
              <a:avLst/>
            </a:prstGeom>
            <a:ln w="38100">
              <a:solidFill>
                <a:schemeClr val="accent4">
                  <a:lumOff val="12500"/>
                </a:schemeClr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F5685FB1-68D0-C34E-BC92-BA6B3E4F5D60}"/>
              </a:ext>
            </a:extLst>
          </p:cNvPr>
          <p:cNvGrpSpPr/>
          <p:nvPr/>
        </p:nvGrpSpPr>
        <p:grpSpPr>
          <a:xfrm>
            <a:off x="76117" y="394859"/>
            <a:ext cx="8930686" cy="4298896"/>
            <a:chOff x="76117" y="394859"/>
            <a:chExt cx="8930686" cy="4298896"/>
          </a:xfrm>
        </p:grpSpPr>
        <p:sp>
          <p:nvSpPr>
            <p:cNvPr id="663" name="Овал"/>
            <p:cNvSpPr/>
            <p:nvPr/>
          </p:nvSpPr>
          <p:spPr>
            <a:xfrm>
              <a:off x="76117" y="394859"/>
              <a:ext cx="2455962" cy="829023"/>
            </a:xfrm>
            <a:prstGeom prst="ellipse">
              <a:avLst/>
            </a:prstGeom>
            <a:ln w="38100">
              <a:solidFill>
                <a:schemeClr val="accent1"/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664" name="Овал"/>
            <p:cNvSpPr/>
            <p:nvPr/>
          </p:nvSpPr>
          <p:spPr>
            <a:xfrm>
              <a:off x="3799206" y="3213452"/>
              <a:ext cx="5207597" cy="1480303"/>
            </a:xfrm>
            <a:prstGeom prst="ellipse">
              <a:avLst/>
            </a:prstGeom>
            <a:ln w="38100">
              <a:solidFill>
                <a:schemeClr val="accent1"/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665" name="Линия"/>
            <p:cNvSpPr/>
            <p:nvPr/>
          </p:nvSpPr>
          <p:spPr>
            <a:xfrm>
              <a:off x="2308174" y="1063046"/>
              <a:ext cx="1626198" cy="2631967"/>
            </a:xfrm>
            <a:prstGeom prst="line">
              <a:avLst/>
            </a:prstGeom>
            <a:ln w="38100">
              <a:solidFill>
                <a:schemeClr val="accent1"/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Прямоугольник"/>
          <p:cNvSpPr/>
          <p:nvPr/>
        </p:nvSpPr>
        <p:spPr>
          <a:xfrm>
            <a:off x="-1" y="-6350"/>
            <a:ext cx="9144001" cy="5156201"/>
          </a:xfrm>
          <a:prstGeom prst="rect">
            <a:avLst/>
          </a:prstGeom>
          <a:solidFill>
            <a:srgbClr val="FA847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96" name="Кружок"/>
          <p:cNvSpPr/>
          <p:nvPr/>
        </p:nvSpPr>
        <p:spPr>
          <a:xfrm>
            <a:off x="355114" y="2088379"/>
            <a:ext cx="428902" cy="428901"/>
          </a:xfrm>
          <a:prstGeom prst="ellipse">
            <a:avLst/>
          </a:prstGeom>
          <a:solidFill>
            <a:schemeClr val="accent4">
              <a:lumOff val="125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97" name="Кружок"/>
          <p:cNvSpPr/>
          <p:nvPr/>
        </p:nvSpPr>
        <p:spPr>
          <a:xfrm>
            <a:off x="355114" y="3713979"/>
            <a:ext cx="428902" cy="428901"/>
          </a:xfrm>
          <a:prstGeom prst="ellipse">
            <a:avLst/>
          </a:prstGeom>
          <a:solidFill>
            <a:schemeClr val="accent4">
              <a:lumOff val="125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98" name="Кружок"/>
          <p:cNvSpPr/>
          <p:nvPr/>
        </p:nvSpPr>
        <p:spPr>
          <a:xfrm>
            <a:off x="355114" y="594920"/>
            <a:ext cx="428902" cy="428902"/>
          </a:xfrm>
          <a:prstGeom prst="ellipse">
            <a:avLst/>
          </a:prstGeom>
          <a:solidFill>
            <a:schemeClr val="accent4">
              <a:lumOff val="125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99" name="Прямоугольник 3"/>
          <p:cNvSpPr txBox="1"/>
          <p:nvPr/>
        </p:nvSpPr>
        <p:spPr>
          <a:xfrm>
            <a:off x="4761944" y="313374"/>
            <a:ext cx="4227727" cy="1424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500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/>
              <a:t>ДЕНЕЖНЫЕ СРЕДСТВА</a:t>
            </a:r>
            <a:r>
              <a:rPr lang="ru-RU" dirty="0"/>
              <a:t>,</a:t>
            </a:r>
            <a:r>
              <a:rPr dirty="0"/>
              <a:t> РАЗМЕЩЕННЫЕ </a:t>
            </a:r>
            <a:br>
              <a:rPr dirty="0"/>
            </a:br>
            <a:r>
              <a:rPr dirty="0" err="1"/>
              <a:t>В</a:t>
            </a:r>
            <a:r>
              <a:rPr dirty="0"/>
              <a:t> БАНКЕ</a:t>
            </a:r>
            <a:r>
              <a:rPr lang="ru-RU" dirty="0"/>
              <a:t>,</a:t>
            </a:r>
            <a:r>
              <a:rPr dirty="0"/>
              <a:t> ВОЗВРАЩАЮТСЯ ВКЛАДЧИКУ ПОЛНОСТЬЮ ИЛИ ЧАСТИЧНО </a:t>
            </a:r>
            <a:br>
              <a:rPr dirty="0"/>
            </a:br>
            <a:r>
              <a:rPr dirty="0"/>
              <a:t>ПО ПЕРВОМУ ЕГО ТРЕБОВАНИЮ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500" b="1">
                <a:latin typeface="Proxima Nova"/>
                <a:ea typeface="Proxima Nova"/>
                <a:cs typeface="Proxima Nova"/>
                <a:sym typeface="Proxima Nova"/>
              </a:defRPr>
            </a:pPr>
            <a:endParaRPr dirty="0"/>
          </a:p>
        </p:txBody>
      </p:sp>
      <p:pic>
        <p:nvPicPr>
          <p:cNvPr id="700" name="Рисунок 7" descr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58595" y="698699"/>
            <a:ext cx="3092691" cy="4159886"/>
          </a:xfrm>
          <a:prstGeom prst="rect">
            <a:avLst/>
          </a:prstGeom>
          <a:ln w="12700">
            <a:miter lim="400000"/>
          </a:ln>
        </p:spPr>
      </p:pic>
      <p:sp>
        <p:nvSpPr>
          <p:cNvPr id="701" name="Прямоугольник 3"/>
          <p:cNvSpPr txBox="1"/>
          <p:nvPr/>
        </p:nvSpPr>
        <p:spPr>
          <a:xfrm>
            <a:off x="860384" y="466409"/>
            <a:ext cx="2649950" cy="722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dirty="0"/>
              <a:t>ВКЛАД ДО ВОСТРЕБОВАНИЯ</a:t>
            </a:r>
          </a:p>
        </p:txBody>
      </p:sp>
      <p:sp>
        <p:nvSpPr>
          <p:cNvPr id="702" name="Прямоугольник 3"/>
          <p:cNvSpPr txBox="1"/>
          <p:nvPr/>
        </p:nvSpPr>
        <p:spPr>
          <a:xfrm>
            <a:off x="869704" y="1977709"/>
            <a:ext cx="3092691" cy="722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КАПИТАЛИЗАЦИЯ ПРОЦЕНТОВ </a:t>
            </a:r>
          </a:p>
        </p:txBody>
      </p:sp>
      <p:sp>
        <p:nvSpPr>
          <p:cNvPr id="703" name="Прямоугольник 3"/>
          <p:cNvSpPr txBox="1"/>
          <p:nvPr/>
        </p:nvSpPr>
        <p:spPr>
          <a:xfrm>
            <a:off x="906033" y="3581837"/>
            <a:ext cx="233954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ВКЛАД </a:t>
            </a:r>
          </a:p>
          <a:p>
            <a:pPr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СРОЧНЫЙ </a:t>
            </a:r>
          </a:p>
        </p:txBody>
      </p:sp>
      <p:sp>
        <p:nvSpPr>
          <p:cNvPr id="704" name="Кружок"/>
          <p:cNvSpPr/>
          <p:nvPr/>
        </p:nvSpPr>
        <p:spPr>
          <a:xfrm>
            <a:off x="4190514" y="2088379"/>
            <a:ext cx="428902" cy="428901"/>
          </a:xfrm>
          <a:prstGeom prst="ellipse">
            <a:avLst/>
          </a:prstGeom>
          <a:solidFill>
            <a:schemeClr val="accent4">
              <a:lumOff val="125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05" name="Кружок"/>
          <p:cNvSpPr/>
          <p:nvPr/>
        </p:nvSpPr>
        <p:spPr>
          <a:xfrm>
            <a:off x="4190514" y="3713979"/>
            <a:ext cx="428902" cy="428901"/>
          </a:xfrm>
          <a:prstGeom prst="ellipse">
            <a:avLst/>
          </a:prstGeom>
          <a:solidFill>
            <a:schemeClr val="accent4">
              <a:lumOff val="125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06" name="Кружок"/>
          <p:cNvSpPr/>
          <p:nvPr/>
        </p:nvSpPr>
        <p:spPr>
          <a:xfrm>
            <a:off x="4190514" y="594920"/>
            <a:ext cx="428902" cy="428902"/>
          </a:xfrm>
          <a:prstGeom prst="ellipse">
            <a:avLst/>
          </a:prstGeom>
          <a:solidFill>
            <a:schemeClr val="accent4">
              <a:lumOff val="125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07" name="Прямоугольник 3"/>
          <p:cNvSpPr txBox="1"/>
          <p:nvPr/>
        </p:nvSpPr>
        <p:spPr>
          <a:xfrm>
            <a:off x="4124284" y="593409"/>
            <a:ext cx="56136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7000"/>
              </a:lnSpc>
              <a:spcBef>
                <a:spcPts val="800"/>
              </a:spcBef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А</a:t>
            </a:r>
          </a:p>
        </p:txBody>
      </p:sp>
      <p:sp>
        <p:nvSpPr>
          <p:cNvPr id="708" name="Прямоугольник 3"/>
          <p:cNvSpPr txBox="1"/>
          <p:nvPr/>
        </p:nvSpPr>
        <p:spPr>
          <a:xfrm>
            <a:off x="4124284" y="2079309"/>
            <a:ext cx="56136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7000"/>
              </a:lnSpc>
              <a:spcBef>
                <a:spcPts val="800"/>
              </a:spcBef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B</a:t>
            </a:r>
          </a:p>
        </p:txBody>
      </p:sp>
      <p:sp>
        <p:nvSpPr>
          <p:cNvPr id="709" name="Прямоугольник 3"/>
          <p:cNvSpPr txBox="1"/>
          <p:nvPr/>
        </p:nvSpPr>
        <p:spPr>
          <a:xfrm>
            <a:off x="4124284" y="3717609"/>
            <a:ext cx="56136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7000"/>
              </a:lnSpc>
              <a:spcBef>
                <a:spcPts val="800"/>
              </a:spcBef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C</a:t>
            </a:r>
          </a:p>
        </p:txBody>
      </p:sp>
      <p:sp>
        <p:nvSpPr>
          <p:cNvPr id="710" name="Прямоугольник 3"/>
          <p:cNvSpPr txBox="1"/>
          <p:nvPr/>
        </p:nvSpPr>
        <p:spPr>
          <a:xfrm>
            <a:off x="4761944" y="1910907"/>
            <a:ext cx="4227727" cy="82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500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/>
              <a:t>ДЕНЕЖНЫЕ СРЕДСТВА</a:t>
            </a:r>
            <a:r>
              <a:rPr lang="ru-RU" dirty="0"/>
              <a:t>,</a:t>
            </a:r>
            <a:r>
              <a:rPr dirty="0"/>
              <a:t> РАЗМЕЩЕННЫЕ </a:t>
            </a:r>
            <a:br>
              <a:rPr dirty="0"/>
            </a:br>
            <a:r>
              <a:rPr dirty="0" err="1"/>
              <a:t>В</a:t>
            </a:r>
            <a:r>
              <a:rPr dirty="0"/>
              <a:t> БАНКЕ НА ОПРЕДЕЛЕННЫЙ СРОК ХРАНЕНИЯ</a:t>
            </a:r>
          </a:p>
        </p:txBody>
      </p:sp>
      <p:sp>
        <p:nvSpPr>
          <p:cNvPr id="711" name="Прямоугольник 3"/>
          <p:cNvSpPr txBox="1"/>
          <p:nvPr/>
        </p:nvSpPr>
        <p:spPr>
          <a:xfrm>
            <a:off x="4761944" y="3429437"/>
            <a:ext cx="4227727" cy="1053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15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ПРИЧИСЛЕНИЕ К СУММЕ ВКЛАДА ПОЛУЧЕННОГО ДОХОДА, ПОЗВОЛЯЮЩЕЕ В ДАЛЬНЕЙШЕМ НАЧИСЛЯТЬ ПРОЦЕНТЫ НА ПРОЦЕНТ</a:t>
            </a:r>
          </a:p>
        </p:txBody>
      </p:sp>
      <p:sp>
        <p:nvSpPr>
          <p:cNvPr id="712" name="Прямоугольник 3"/>
          <p:cNvSpPr txBox="1"/>
          <p:nvPr/>
        </p:nvSpPr>
        <p:spPr>
          <a:xfrm>
            <a:off x="288884" y="593409"/>
            <a:ext cx="56136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7000"/>
              </a:lnSpc>
              <a:spcBef>
                <a:spcPts val="800"/>
              </a:spcBef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1</a:t>
            </a:r>
          </a:p>
        </p:txBody>
      </p:sp>
      <p:sp>
        <p:nvSpPr>
          <p:cNvPr id="713" name="Прямоугольник 3"/>
          <p:cNvSpPr txBox="1"/>
          <p:nvPr/>
        </p:nvSpPr>
        <p:spPr>
          <a:xfrm>
            <a:off x="288884" y="2079309"/>
            <a:ext cx="56136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7000"/>
              </a:lnSpc>
              <a:spcBef>
                <a:spcPts val="800"/>
              </a:spcBef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2</a:t>
            </a:r>
          </a:p>
        </p:txBody>
      </p:sp>
      <p:sp>
        <p:nvSpPr>
          <p:cNvPr id="714" name="Прямоугольник 3"/>
          <p:cNvSpPr txBox="1"/>
          <p:nvPr/>
        </p:nvSpPr>
        <p:spPr>
          <a:xfrm>
            <a:off x="288884" y="3717609"/>
            <a:ext cx="56136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7000"/>
              </a:lnSpc>
              <a:spcBef>
                <a:spcPts val="800"/>
              </a:spcBef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3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F64289FF-FB34-2140-8757-7DFB1D21209C}"/>
              </a:ext>
            </a:extLst>
          </p:cNvPr>
          <p:cNvGrpSpPr/>
          <p:nvPr/>
        </p:nvGrpSpPr>
        <p:grpSpPr>
          <a:xfrm>
            <a:off x="203117" y="63022"/>
            <a:ext cx="8740195" cy="1447689"/>
            <a:chOff x="203117" y="63022"/>
            <a:chExt cx="8740195" cy="1447689"/>
          </a:xfrm>
        </p:grpSpPr>
        <p:sp>
          <p:nvSpPr>
            <p:cNvPr id="715" name="Овал"/>
            <p:cNvSpPr/>
            <p:nvPr/>
          </p:nvSpPr>
          <p:spPr>
            <a:xfrm>
              <a:off x="203117" y="288118"/>
              <a:ext cx="3144529" cy="1144136"/>
            </a:xfrm>
            <a:prstGeom prst="ellipse">
              <a:avLst/>
            </a:prstGeom>
            <a:ln w="3810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716" name="Овал"/>
            <p:cNvSpPr/>
            <p:nvPr/>
          </p:nvSpPr>
          <p:spPr>
            <a:xfrm>
              <a:off x="3933657" y="63022"/>
              <a:ext cx="5009655" cy="1447689"/>
            </a:xfrm>
            <a:prstGeom prst="ellipse">
              <a:avLst/>
            </a:prstGeom>
            <a:ln w="3810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717" name="Линия"/>
            <p:cNvSpPr/>
            <p:nvPr/>
          </p:nvSpPr>
          <p:spPr>
            <a:xfrm>
              <a:off x="3362839" y="818654"/>
              <a:ext cx="561363" cy="1"/>
            </a:xfrm>
            <a:prstGeom prst="line">
              <a:avLst/>
            </a:prstGeom>
            <a:ln w="38100">
              <a:solidFill>
                <a:srgbClr val="FFFFFF"/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A51D85E9-C200-474C-B623-4CB2A60B0FB0}"/>
              </a:ext>
            </a:extLst>
          </p:cNvPr>
          <p:cNvGrpSpPr/>
          <p:nvPr/>
        </p:nvGrpSpPr>
        <p:grpSpPr>
          <a:xfrm>
            <a:off x="76117" y="1577949"/>
            <a:ext cx="8930686" cy="2752292"/>
            <a:chOff x="76117" y="1577949"/>
            <a:chExt cx="8930686" cy="2752292"/>
          </a:xfrm>
        </p:grpSpPr>
        <p:sp>
          <p:nvSpPr>
            <p:cNvPr id="718" name="Овал"/>
            <p:cNvSpPr/>
            <p:nvPr/>
          </p:nvSpPr>
          <p:spPr>
            <a:xfrm>
              <a:off x="76117" y="3501218"/>
              <a:ext cx="2793852" cy="829023"/>
            </a:xfrm>
            <a:prstGeom prst="ellipse">
              <a:avLst/>
            </a:prstGeom>
            <a:ln w="38100">
              <a:solidFill>
                <a:schemeClr val="accent4">
                  <a:lumOff val="12500"/>
                </a:schemeClr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719" name="Овал"/>
            <p:cNvSpPr/>
            <p:nvPr/>
          </p:nvSpPr>
          <p:spPr>
            <a:xfrm>
              <a:off x="3799206" y="1577949"/>
              <a:ext cx="5207597" cy="1480302"/>
            </a:xfrm>
            <a:prstGeom prst="ellipse">
              <a:avLst/>
            </a:prstGeom>
            <a:ln w="38100">
              <a:solidFill>
                <a:schemeClr val="accent4">
                  <a:lumOff val="12500"/>
                </a:schemeClr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720" name="Линия"/>
            <p:cNvSpPr/>
            <p:nvPr/>
          </p:nvSpPr>
          <p:spPr>
            <a:xfrm flipV="1">
              <a:off x="2282775" y="2537480"/>
              <a:ext cx="1626196" cy="1022116"/>
            </a:xfrm>
            <a:prstGeom prst="line">
              <a:avLst/>
            </a:prstGeom>
            <a:ln w="38100">
              <a:solidFill>
                <a:schemeClr val="accent4">
                  <a:lumOff val="12500"/>
                </a:schemeClr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812632B9-3351-C846-9F8A-111566106541}"/>
              </a:ext>
            </a:extLst>
          </p:cNvPr>
          <p:cNvGrpSpPr/>
          <p:nvPr/>
        </p:nvGrpSpPr>
        <p:grpSpPr>
          <a:xfrm>
            <a:off x="114217" y="1812118"/>
            <a:ext cx="8892586" cy="2881637"/>
            <a:chOff x="114217" y="1812118"/>
            <a:chExt cx="8892586" cy="2881637"/>
          </a:xfrm>
        </p:grpSpPr>
        <p:sp>
          <p:nvSpPr>
            <p:cNvPr id="721" name="Овал"/>
            <p:cNvSpPr/>
            <p:nvPr/>
          </p:nvSpPr>
          <p:spPr>
            <a:xfrm>
              <a:off x="114217" y="1812118"/>
              <a:ext cx="3462019" cy="1095588"/>
            </a:xfrm>
            <a:prstGeom prst="ellipse">
              <a:avLst/>
            </a:prstGeom>
            <a:ln w="38100">
              <a:solidFill>
                <a:schemeClr val="accent1"/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722" name="Овал"/>
            <p:cNvSpPr/>
            <p:nvPr/>
          </p:nvSpPr>
          <p:spPr>
            <a:xfrm>
              <a:off x="3799206" y="3213452"/>
              <a:ext cx="5207597" cy="1480303"/>
            </a:xfrm>
            <a:prstGeom prst="ellipse">
              <a:avLst/>
            </a:prstGeom>
            <a:ln w="38100">
              <a:solidFill>
                <a:schemeClr val="accent1"/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723" name="Линия"/>
            <p:cNvSpPr/>
            <p:nvPr/>
          </p:nvSpPr>
          <p:spPr>
            <a:xfrm>
              <a:off x="2847031" y="2793799"/>
              <a:ext cx="1194050" cy="836207"/>
            </a:xfrm>
            <a:prstGeom prst="line">
              <a:avLst/>
            </a:prstGeom>
            <a:ln w="38100">
              <a:solidFill>
                <a:schemeClr val="accent1"/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Прямоугольник"/>
          <p:cNvSpPr/>
          <p:nvPr/>
        </p:nvSpPr>
        <p:spPr>
          <a:xfrm>
            <a:off x="-1" y="-6350"/>
            <a:ext cx="9144001" cy="5156201"/>
          </a:xfrm>
          <a:prstGeom prst="rect">
            <a:avLst/>
          </a:prstGeom>
          <a:solidFill>
            <a:srgbClr val="FA847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54" name="Кружок"/>
          <p:cNvSpPr/>
          <p:nvPr/>
        </p:nvSpPr>
        <p:spPr>
          <a:xfrm>
            <a:off x="355114" y="2088379"/>
            <a:ext cx="428902" cy="428901"/>
          </a:xfrm>
          <a:prstGeom prst="ellipse">
            <a:avLst/>
          </a:prstGeom>
          <a:solidFill>
            <a:schemeClr val="accent4">
              <a:lumOff val="125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55" name="Кружок"/>
          <p:cNvSpPr/>
          <p:nvPr/>
        </p:nvSpPr>
        <p:spPr>
          <a:xfrm>
            <a:off x="355114" y="3713979"/>
            <a:ext cx="428902" cy="428901"/>
          </a:xfrm>
          <a:prstGeom prst="ellipse">
            <a:avLst/>
          </a:prstGeom>
          <a:solidFill>
            <a:schemeClr val="accent4">
              <a:lumOff val="125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56" name="Кружок"/>
          <p:cNvSpPr/>
          <p:nvPr/>
        </p:nvSpPr>
        <p:spPr>
          <a:xfrm>
            <a:off x="355114" y="594920"/>
            <a:ext cx="428902" cy="428902"/>
          </a:xfrm>
          <a:prstGeom prst="ellipse">
            <a:avLst/>
          </a:prstGeom>
          <a:solidFill>
            <a:schemeClr val="accent4">
              <a:lumOff val="125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57" name="Прямоугольник 3"/>
          <p:cNvSpPr txBox="1"/>
          <p:nvPr/>
        </p:nvSpPr>
        <p:spPr>
          <a:xfrm>
            <a:off x="4749244" y="379348"/>
            <a:ext cx="3709210" cy="809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15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ОСОБЫЙ ПУБЛИЧНО-ПРАВОВОЙ ИНСТИТУТ РОССИИ, ГЛАВНЫЙ БАНК ПЕРВОГО УРОВНЯ</a:t>
            </a:r>
          </a:p>
        </p:txBody>
      </p:sp>
      <p:pic>
        <p:nvPicPr>
          <p:cNvPr id="758" name="Рисунок 7" descr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58595" y="698699"/>
            <a:ext cx="3092691" cy="4159886"/>
          </a:xfrm>
          <a:prstGeom prst="rect">
            <a:avLst/>
          </a:prstGeom>
          <a:ln w="12700">
            <a:miter lim="400000"/>
          </a:ln>
        </p:spPr>
      </p:pic>
      <p:sp>
        <p:nvSpPr>
          <p:cNvPr id="759" name="Прямоугольник 3"/>
          <p:cNvSpPr txBox="1"/>
          <p:nvPr/>
        </p:nvSpPr>
        <p:spPr>
          <a:xfrm>
            <a:off x="860384" y="593409"/>
            <a:ext cx="264995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АСВ</a:t>
            </a:r>
          </a:p>
        </p:txBody>
      </p:sp>
      <p:sp>
        <p:nvSpPr>
          <p:cNvPr id="760" name="Прямоугольник 3"/>
          <p:cNvSpPr txBox="1"/>
          <p:nvPr/>
        </p:nvSpPr>
        <p:spPr>
          <a:xfrm>
            <a:off x="869704" y="2092009"/>
            <a:ext cx="309269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ССВ</a:t>
            </a:r>
          </a:p>
        </p:txBody>
      </p:sp>
      <p:sp>
        <p:nvSpPr>
          <p:cNvPr id="761" name="Прямоугольник 3"/>
          <p:cNvSpPr txBox="1"/>
          <p:nvPr/>
        </p:nvSpPr>
        <p:spPr>
          <a:xfrm>
            <a:off x="906033" y="3743009"/>
            <a:ext cx="2339545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БАНК РОССИИ</a:t>
            </a:r>
          </a:p>
        </p:txBody>
      </p:sp>
      <p:sp>
        <p:nvSpPr>
          <p:cNvPr id="762" name="Кружок"/>
          <p:cNvSpPr/>
          <p:nvPr/>
        </p:nvSpPr>
        <p:spPr>
          <a:xfrm>
            <a:off x="4190514" y="2088379"/>
            <a:ext cx="428902" cy="428901"/>
          </a:xfrm>
          <a:prstGeom prst="ellipse">
            <a:avLst/>
          </a:prstGeom>
          <a:solidFill>
            <a:schemeClr val="accent4">
              <a:lumOff val="125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63" name="Кружок"/>
          <p:cNvSpPr/>
          <p:nvPr/>
        </p:nvSpPr>
        <p:spPr>
          <a:xfrm>
            <a:off x="4190514" y="3713979"/>
            <a:ext cx="428902" cy="428901"/>
          </a:xfrm>
          <a:prstGeom prst="ellipse">
            <a:avLst/>
          </a:prstGeom>
          <a:solidFill>
            <a:schemeClr val="accent4">
              <a:lumOff val="125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64" name="Кружок"/>
          <p:cNvSpPr/>
          <p:nvPr/>
        </p:nvSpPr>
        <p:spPr>
          <a:xfrm>
            <a:off x="4190514" y="594920"/>
            <a:ext cx="428902" cy="428902"/>
          </a:xfrm>
          <a:prstGeom prst="ellipse">
            <a:avLst/>
          </a:prstGeom>
          <a:solidFill>
            <a:schemeClr val="accent4">
              <a:lumOff val="125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65" name="Прямоугольник 3"/>
          <p:cNvSpPr txBox="1"/>
          <p:nvPr/>
        </p:nvSpPr>
        <p:spPr>
          <a:xfrm>
            <a:off x="4124284" y="593409"/>
            <a:ext cx="56136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7000"/>
              </a:lnSpc>
              <a:spcBef>
                <a:spcPts val="800"/>
              </a:spcBef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А</a:t>
            </a:r>
          </a:p>
        </p:txBody>
      </p:sp>
      <p:sp>
        <p:nvSpPr>
          <p:cNvPr id="766" name="Прямоугольник 3"/>
          <p:cNvSpPr txBox="1"/>
          <p:nvPr/>
        </p:nvSpPr>
        <p:spPr>
          <a:xfrm>
            <a:off x="4124284" y="2079309"/>
            <a:ext cx="56136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7000"/>
              </a:lnSpc>
              <a:spcBef>
                <a:spcPts val="800"/>
              </a:spcBef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B</a:t>
            </a:r>
          </a:p>
        </p:txBody>
      </p:sp>
      <p:sp>
        <p:nvSpPr>
          <p:cNvPr id="767" name="Прямоугольник 3"/>
          <p:cNvSpPr txBox="1"/>
          <p:nvPr/>
        </p:nvSpPr>
        <p:spPr>
          <a:xfrm>
            <a:off x="4124284" y="3717609"/>
            <a:ext cx="56136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7000"/>
              </a:lnSpc>
              <a:spcBef>
                <a:spcPts val="800"/>
              </a:spcBef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C</a:t>
            </a:r>
          </a:p>
        </p:txBody>
      </p:sp>
      <p:sp>
        <p:nvSpPr>
          <p:cNvPr id="768" name="Прямоугольник 3"/>
          <p:cNvSpPr txBox="1"/>
          <p:nvPr/>
        </p:nvSpPr>
        <p:spPr>
          <a:xfrm>
            <a:off x="4761944" y="1910907"/>
            <a:ext cx="4227727" cy="809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500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ГОСУДАРСТВЕННЫЙ МЕХАНИЗМ </a:t>
            </a:r>
            <a:br/>
            <a:r>
              <a:t>ЗАЩИТЫ ДЕНЕГ НА БАНКОВСКИХ </a:t>
            </a:r>
            <a:br/>
            <a:r>
              <a:t>СЧЕТАХ ПУТЕМ ИХ СТРАХОВАНИЯ</a:t>
            </a:r>
          </a:p>
        </p:txBody>
      </p:sp>
      <p:sp>
        <p:nvSpPr>
          <p:cNvPr id="769" name="Прямоугольник 3"/>
          <p:cNvSpPr txBox="1"/>
          <p:nvPr/>
        </p:nvSpPr>
        <p:spPr>
          <a:xfrm>
            <a:off x="4761944" y="3549207"/>
            <a:ext cx="4227727" cy="809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15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ГОСУДАРСТВЕННАЯ КОРПОРАЦИЯ, ФУНКЦИОНИРУЮЩАЯ В СОСТАВЕ СИСТЕМЫ СТРАХОВАНИЯ ВКЛАДОВ</a:t>
            </a:r>
          </a:p>
        </p:txBody>
      </p:sp>
      <p:sp>
        <p:nvSpPr>
          <p:cNvPr id="770" name="Прямоугольник 3"/>
          <p:cNvSpPr txBox="1"/>
          <p:nvPr/>
        </p:nvSpPr>
        <p:spPr>
          <a:xfrm>
            <a:off x="288884" y="593409"/>
            <a:ext cx="56136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7000"/>
              </a:lnSpc>
              <a:spcBef>
                <a:spcPts val="800"/>
              </a:spcBef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1</a:t>
            </a:r>
          </a:p>
        </p:txBody>
      </p:sp>
      <p:sp>
        <p:nvSpPr>
          <p:cNvPr id="771" name="Прямоугольник 3"/>
          <p:cNvSpPr txBox="1"/>
          <p:nvPr/>
        </p:nvSpPr>
        <p:spPr>
          <a:xfrm>
            <a:off x="288884" y="2079309"/>
            <a:ext cx="56136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7000"/>
              </a:lnSpc>
              <a:spcBef>
                <a:spcPts val="800"/>
              </a:spcBef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2</a:t>
            </a:r>
          </a:p>
        </p:txBody>
      </p:sp>
      <p:sp>
        <p:nvSpPr>
          <p:cNvPr id="772" name="Прямоугольник 3"/>
          <p:cNvSpPr txBox="1"/>
          <p:nvPr/>
        </p:nvSpPr>
        <p:spPr>
          <a:xfrm>
            <a:off x="288884" y="3717609"/>
            <a:ext cx="56136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7000"/>
              </a:lnSpc>
              <a:spcBef>
                <a:spcPts val="800"/>
              </a:spcBef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3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F83268B8-9B7B-D549-ABB1-51909862FAF6}"/>
              </a:ext>
            </a:extLst>
          </p:cNvPr>
          <p:cNvGrpSpPr/>
          <p:nvPr/>
        </p:nvGrpSpPr>
        <p:grpSpPr>
          <a:xfrm>
            <a:off x="76117" y="43819"/>
            <a:ext cx="8615318" cy="4311822"/>
            <a:chOff x="76117" y="43819"/>
            <a:chExt cx="8615318" cy="4311822"/>
          </a:xfrm>
        </p:grpSpPr>
        <p:sp>
          <p:nvSpPr>
            <p:cNvPr id="773" name="Овал"/>
            <p:cNvSpPr/>
            <p:nvPr/>
          </p:nvSpPr>
          <p:spPr>
            <a:xfrm>
              <a:off x="76117" y="3526618"/>
              <a:ext cx="3054591" cy="829023"/>
            </a:xfrm>
            <a:prstGeom prst="ellipse">
              <a:avLst/>
            </a:prstGeom>
            <a:ln w="38100">
              <a:solidFill>
                <a:schemeClr val="accent1"/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774" name="Овал"/>
            <p:cNvSpPr/>
            <p:nvPr/>
          </p:nvSpPr>
          <p:spPr>
            <a:xfrm>
              <a:off x="3799206" y="43819"/>
              <a:ext cx="4892229" cy="1480303"/>
            </a:xfrm>
            <a:prstGeom prst="ellipse">
              <a:avLst/>
            </a:prstGeom>
            <a:ln w="38100">
              <a:solidFill>
                <a:schemeClr val="accent1"/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775" name="Линия"/>
            <p:cNvSpPr/>
            <p:nvPr/>
          </p:nvSpPr>
          <p:spPr>
            <a:xfrm flipV="1">
              <a:off x="2160666" y="1140753"/>
              <a:ext cx="1970556" cy="2425754"/>
            </a:xfrm>
            <a:prstGeom prst="line">
              <a:avLst/>
            </a:prstGeom>
            <a:ln w="38100">
              <a:solidFill>
                <a:schemeClr val="accent1"/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8B2D4E71-A90B-5749-BD04-C9BAA7BF82D9}"/>
              </a:ext>
            </a:extLst>
          </p:cNvPr>
          <p:cNvGrpSpPr/>
          <p:nvPr/>
        </p:nvGrpSpPr>
        <p:grpSpPr>
          <a:xfrm>
            <a:off x="80540" y="1658606"/>
            <a:ext cx="8653783" cy="1313847"/>
            <a:chOff x="80540" y="1658606"/>
            <a:chExt cx="8653783" cy="1313847"/>
          </a:xfrm>
        </p:grpSpPr>
        <p:sp>
          <p:nvSpPr>
            <p:cNvPr id="776" name="Овал"/>
            <p:cNvSpPr/>
            <p:nvPr/>
          </p:nvSpPr>
          <p:spPr>
            <a:xfrm>
              <a:off x="80540" y="1850469"/>
              <a:ext cx="2996936" cy="904721"/>
            </a:xfrm>
            <a:prstGeom prst="ellipse">
              <a:avLst/>
            </a:prstGeom>
            <a:ln w="3810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777" name="Овал"/>
            <p:cNvSpPr/>
            <p:nvPr/>
          </p:nvSpPr>
          <p:spPr>
            <a:xfrm>
              <a:off x="3842094" y="1658606"/>
              <a:ext cx="4892229" cy="1313847"/>
            </a:xfrm>
            <a:prstGeom prst="ellipse">
              <a:avLst/>
            </a:prstGeom>
            <a:ln w="3810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778" name="Линия"/>
            <p:cNvSpPr/>
            <p:nvPr/>
          </p:nvSpPr>
          <p:spPr>
            <a:xfrm>
              <a:off x="3100592" y="2280396"/>
              <a:ext cx="734710" cy="1"/>
            </a:xfrm>
            <a:prstGeom prst="line">
              <a:avLst/>
            </a:prstGeom>
            <a:ln w="38100">
              <a:solidFill>
                <a:srgbClr val="FFFFFF"/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901A6A7-3E48-7E44-BC01-04096F09E1BB}"/>
              </a:ext>
            </a:extLst>
          </p:cNvPr>
          <p:cNvGrpSpPr/>
          <p:nvPr/>
        </p:nvGrpSpPr>
        <p:grpSpPr>
          <a:xfrm>
            <a:off x="76117" y="416720"/>
            <a:ext cx="8691518" cy="4289961"/>
            <a:chOff x="76117" y="416720"/>
            <a:chExt cx="8691518" cy="4289961"/>
          </a:xfrm>
        </p:grpSpPr>
        <p:sp>
          <p:nvSpPr>
            <p:cNvPr id="779" name="Овал"/>
            <p:cNvSpPr/>
            <p:nvPr/>
          </p:nvSpPr>
          <p:spPr>
            <a:xfrm>
              <a:off x="76117" y="416720"/>
              <a:ext cx="3005782" cy="829023"/>
            </a:xfrm>
            <a:prstGeom prst="ellipse">
              <a:avLst/>
            </a:prstGeom>
            <a:ln w="38100">
              <a:solidFill>
                <a:schemeClr val="accent4">
                  <a:lumOff val="12500"/>
                </a:schemeClr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780" name="Овал"/>
            <p:cNvSpPr/>
            <p:nvPr/>
          </p:nvSpPr>
          <p:spPr>
            <a:xfrm>
              <a:off x="3875406" y="3226378"/>
              <a:ext cx="4892229" cy="1480303"/>
            </a:xfrm>
            <a:prstGeom prst="ellipse">
              <a:avLst/>
            </a:prstGeom>
            <a:ln w="38100">
              <a:solidFill>
                <a:schemeClr val="accent4">
                  <a:lumOff val="12500"/>
                </a:schemeClr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781" name="Линия"/>
            <p:cNvSpPr/>
            <p:nvPr/>
          </p:nvSpPr>
          <p:spPr>
            <a:xfrm flipH="1" flipV="1">
              <a:off x="2806937" y="1071463"/>
              <a:ext cx="1322019" cy="2594174"/>
            </a:xfrm>
            <a:prstGeom prst="line">
              <a:avLst/>
            </a:prstGeom>
            <a:ln w="38100">
              <a:solidFill>
                <a:schemeClr val="accent4">
                  <a:lumOff val="12500"/>
                </a:schemeClr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Прямоугольник"/>
          <p:cNvSpPr/>
          <p:nvPr/>
        </p:nvSpPr>
        <p:spPr>
          <a:xfrm>
            <a:off x="0" y="-6350"/>
            <a:ext cx="9144000" cy="5156200"/>
          </a:xfrm>
          <a:prstGeom prst="rect">
            <a:avLst/>
          </a:prstGeom>
          <a:solidFill>
            <a:srgbClr val="FA847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89" name="Кружок"/>
          <p:cNvSpPr/>
          <p:nvPr/>
        </p:nvSpPr>
        <p:spPr>
          <a:xfrm>
            <a:off x="4746487" y="805385"/>
            <a:ext cx="3873886" cy="3873886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90" name="Кружок"/>
          <p:cNvSpPr/>
          <p:nvPr/>
        </p:nvSpPr>
        <p:spPr>
          <a:xfrm>
            <a:off x="5054600" y="518591"/>
            <a:ext cx="897459" cy="89745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91" name="Кружок"/>
          <p:cNvSpPr/>
          <p:nvPr/>
        </p:nvSpPr>
        <p:spPr>
          <a:xfrm>
            <a:off x="4272791" y="472732"/>
            <a:ext cx="598417" cy="59841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92" name="Кружок"/>
          <p:cNvSpPr/>
          <p:nvPr/>
        </p:nvSpPr>
        <p:spPr>
          <a:xfrm>
            <a:off x="7976110" y="840849"/>
            <a:ext cx="1640046" cy="1640046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93" name="Кружок"/>
          <p:cNvSpPr/>
          <p:nvPr/>
        </p:nvSpPr>
        <p:spPr>
          <a:xfrm>
            <a:off x="8693739" y="4115914"/>
            <a:ext cx="763588" cy="76358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94" name="Кружок"/>
          <p:cNvSpPr/>
          <p:nvPr/>
        </p:nvSpPr>
        <p:spPr>
          <a:xfrm>
            <a:off x="2962716" y="4306485"/>
            <a:ext cx="598417" cy="59841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795" name="Рисунок 7" descr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197" y="696655"/>
            <a:ext cx="2818545" cy="3791140"/>
          </a:xfrm>
          <a:prstGeom prst="rect">
            <a:avLst/>
          </a:prstGeom>
          <a:ln w="12700">
            <a:miter lim="400000"/>
          </a:ln>
        </p:spPr>
      </p:pic>
      <p:sp>
        <p:nvSpPr>
          <p:cNvPr id="796" name="Shape 54"/>
          <p:cNvSpPr txBox="1"/>
          <p:nvPr/>
        </p:nvSpPr>
        <p:spPr>
          <a:xfrm>
            <a:off x="504025" y="1160057"/>
            <a:ext cx="7819807" cy="3164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>
            <a:lvl1pPr>
              <a:spcBef>
                <a:spcPts val="300"/>
              </a:spcBef>
              <a:defRPr sz="43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АНАГРАММА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Прямоугольник"/>
          <p:cNvSpPr/>
          <p:nvPr/>
        </p:nvSpPr>
        <p:spPr>
          <a:xfrm>
            <a:off x="-50800" y="-31750"/>
            <a:ext cx="9245600" cy="5207000"/>
          </a:xfrm>
          <a:prstGeom prst="rect">
            <a:avLst/>
          </a:prstGeom>
          <a:solidFill>
            <a:srgbClr val="000000">
              <a:alpha val="70107"/>
            </a:srgbClr>
          </a:solidFill>
          <a:ln w="12700">
            <a:solidFill>
              <a:srgbClr val="000000">
                <a:alpha val="70107"/>
              </a:srgb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801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285" y="307319"/>
            <a:ext cx="4855630" cy="4610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2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285" y="307319"/>
            <a:ext cx="4855630" cy="4610101"/>
          </a:xfrm>
          <a:prstGeom prst="rect">
            <a:avLst/>
          </a:prstGeom>
          <a:ln w="12700">
            <a:miter lim="400000"/>
          </a:ln>
        </p:spPr>
      </p:pic>
      <p:sp>
        <p:nvSpPr>
          <p:cNvPr id="803" name="Скругленный прямоугольник 12"/>
          <p:cNvSpPr/>
          <p:nvPr/>
        </p:nvSpPr>
        <p:spPr>
          <a:xfrm>
            <a:off x="6746960" y="731044"/>
            <a:ext cx="1846458" cy="3508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8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/>
              <a:t> </a:t>
            </a:r>
            <a:r>
              <a:rPr sz="2800" dirty="0"/>
              <a:t>НАЙДИ</a:t>
            </a:r>
            <a:r>
              <a:rPr lang="ru-RU" sz="2800" dirty="0"/>
              <a:t>ТЕ</a:t>
            </a:r>
            <a:r>
              <a:rPr sz="2800" dirty="0"/>
              <a:t> СЛОВА</a:t>
            </a:r>
          </a:p>
          <a:p>
            <a:pPr algn="ctr"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/>
              <a:t> </a:t>
            </a:r>
          </a:p>
          <a:p>
            <a:pPr algn="ctr">
              <a:defRPr sz="18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err="1"/>
              <a:t>В</a:t>
            </a:r>
            <a:r>
              <a:rPr dirty="0"/>
              <a:t> СТРОКЕ: </a:t>
            </a:r>
          </a:p>
          <a:p>
            <a:pPr algn="ctr">
              <a:defRPr sz="2800" b="1">
                <a:solidFill>
                  <a:srgbClr val="E89D9B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/>
              <a:t>8, 14, 16, 18, 21</a:t>
            </a:r>
          </a:p>
          <a:p>
            <a:pPr algn="ctr"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dirty="0"/>
          </a:p>
          <a:p>
            <a:pPr algn="ctr">
              <a:defRPr sz="18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err="1"/>
              <a:t>В</a:t>
            </a:r>
            <a:r>
              <a:rPr dirty="0"/>
              <a:t> СТОЛБЦЕ: </a:t>
            </a:r>
          </a:p>
          <a:p>
            <a:pPr algn="ctr">
              <a:defRPr sz="2800" b="1">
                <a:solidFill>
                  <a:srgbClr val="E89D9B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/>
              <a:t>1, 2, 8, 10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"/>
          <p:cNvSpPr/>
          <p:nvPr/>
        </p:nvSpPr>
        <p:spPr>
          <a:xfrm>
            <a:off x="-1" y="-6350"/>
            <a:ext cx="9144001" cy="5156201"/>
          </a:xfrm>
          <a:prstGeom prst="rect">
            <a:avLst/>
          </a:prstGeom>
          <a:solidFill>
            <a:srgbClr val="FA847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4" name="Линия"/>
          <p:cNvSpPr/>
          <p:nvPr/>
        </p:nvSpPr>
        <p:spPr>
          <a:xfrm>
            <a:off x="-28476" y="1683274"/>
            <a:ext cx="9267995" cy="1230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679" y="18886"/>
                </a:lnTo>
                <a:lnTo>
                  <a:pt x="7031" y="1573"/>
                </a:lnTo>
                <a:lnTo>
                  <a:pt x="10705" y="21463"/>
                </a:lnTo>
                <a:lnTo>
                  <a:pt x="14374" y="1008"/>
                </a:lnTo>
                <a:lnTo>
                  <a:pt x="17917" y="21600"/>
                </a:lnTo>
                <a:lnTo>
                  <a:pt x="21600" y="205"/>
                </a:lnTo>
              </a:path>
            </a:pathLst>
          </a:cu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88" name="Сгруппировать"/>
          <p:cNvGrpSpPr/>
          <p:nvPr/>
        </p:nvGrpSpPr>
        <p:grpSpPr>
          <a:xfrm>
            <a:off x="669156" y="1584536"/>
            <a:ext cx="7731121" cy="1652233"/>
            <a:chOff x="0" y="0"/>
            <a:chExt cx="7731120" cy="1652231"/>
          </a:xfrm>
        </p:grpSpPr>
        <p:sp>
          <p:nvSpPr>
            <p:cNvPr id="85" name="Кружок"/>
            <p:cNvSpPr/>
            <p:nvPr/>
          </p:nvSpPr>
          <p:spPr>
            <a:xfrm>
              <a:off x="0" y="0"/>
              <a:ext cx="1652232" cy="165223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86" name="Кружок"/>
            <p:cNvSpPr/>
            <p:nvPr/>
          </p:nvSpPr>
          <p:spPr>
            <a:xfrm>
              <a:off x="3026744" y="0"/>
              <a:ext cx="1652233" cy="165223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87" name="Кружок"/>
            <p:cNvSpPr/>
            <p:nvPr/>
          </p:nvSpPr>
          <p:spPr>
            <a:xfrm>
              <a:off x="6078889" y="0"/>
              <a:ext cx="1652232" cy="165223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89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447" y="2049816"/>
            <a:ext cx="772339" cy="772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55" y="1992269"/>
            <a:ext cx="1005394" cy="938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192" y="1907920"/>
            <a:ext cx="1005285" cy="1005465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54"/>
          <p:cNvSpPr txBox="1"/>
          <p:nvPr/>
        </p:nvSpPr>
        <p:spPr>
          <a:xfrm>
            <a:off x="1424938" y="-55510"/>
            <a:ext cx="6143357" cy="1640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/>
          </a:bodyPr>
          <a:lstStyle>
            <a:lvl1pPr algn="ctr">
              <a:spcBef>
                <a:spcPts val="300"/>
              </a:spcBef>
              <a:defRPr sz="4000"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r>
              <a:t>ЧТО ОБОЗНАЧАЮТ ЭТИ ТЕРМИНЫ?</a:t>
            </a:r>
          </a:p>
        </p:txBody>
      </p:sp>
      <p:sp>
        <p:nvSpPr>
          <p:cNvPr id="15" name="Прямоугольник 13">
            <a:extLst>
              <a:ext uri="{FF2B5EF4-FFF2-40B4-BE49-F238E27FC236}">
                <a16:creationId xmlns:a16="http://schemas.microsoft.com/office/drawing/2014/main" xmlns="" id="{A6323F31-3CD0-4B42-97D1-CCD0E2329C42}"/>
              </a:ext>
            </a:extLst>
          </p:cNvPr>
          <p:cNvSpPr txBox="1"/>
          <p:nvPr/>
        </p:nvSpPr>
        <p:spPr>
          <a:xfrm>
            <a:off x="648034" y="4003325"/>
            <a:ext cx="1842035" cy="582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7000"/>
              </a:lnSpc>
              <a:spcBef>
                <a:spcPts val="800"/>
              </a:spcBef>
              <a:defRPr sz="12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sz="1000" dirty="0"/>
              <a:t>ДЕНЬГИ, ПЕРЕДАННЫЕ БАНКУ КЛИЕНТОМ НА ХРАНЕНИЕ</a:t>
            </a:r>
          </a:p>
        </p:txBody>
      </p:sp>
      <p:sp>
        <p:nvSpPr>
          <p:cNvPr id="16" name="Прямоугольник 5">
            <a:extLst>
              <a:ext uri="{FF2B5EF4-FFF2-40B4-BE49-F238E27FC236}">
                <a16:creationId xmlns:a16="http://schemas.microsoft.com/office/drawing/2014/main" xmlns="" id="{22FA271A-50F4-6B40-87E1-8A93DF557F19}"/>
              </a:ext>
            </a:extLst>
          </p:cNvPr>
          <p:cNvSpPr txBox="1"/>
          <p:nvPr/>
        </p:nvSpPr>
        <p:spPr>
          <a:xfrm>
            <a:off x="6391310" y="4003325"/>
            <a:ext cx="2512410" cy="747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defRPr sz="1200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sz="1000" dirty="0"/>
              <a:t>ЛЮБЫЕ ЦЕННОСТИ, КОТОРЫЕ ВЫ ОТДАЕТЕ НА ХРАНЕНИЕ </a:t>
            </a:r>
            <a:r>
              <a:rPr sz="1000" dirty="0" err="1"/>
              <a:t>В</a:t>
            </a:r>
            <a:r>
              <a:rPr sz="1000" dirty="0"/>
              <a:t> БАНК (ЦЕННЫЕ БУМАГИ, ДЕНЬГИ, ЗОЛОТО, ДРАГОЦЕННЫЕ КАМНИ </a:t>
            </a:r>
            <a:r>
              <a:rPr sz="1000" dirty="0" err="1"/>
              <a:t>И</a:t>
            </a:r>
            <a:r>
              <a:rPr sz="1000" dirty="0"/>
              <a:t> Т.Д.)</a:t>
            </a:r>
          </a:p>
        </p:txBody>
      </p:sp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xmlns="" id="{3B64397C-4F9B-0B43-9953-3BABDE030CFD}"/>
              </a:ext>
            </a:extLst>
          </p:cNvPr>
          <p:cNvSpPr txBox="1"/>
          <p:nvPr/>
        </p:nvSpPr>
        <p:spPr>
          <a:xfrm>
            <a:off x="3213637" y="4003325"/>
            <a:ext cx="2616757" cy="912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07000"/>
              </a:lnSpc>
              <a:spcBef>
                <a:spcPts val="800"/>
              </a:spcBef>
              <a:defRPr sz="12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sz="1000" dirty="0"/>
              <a:t>НУЖЕН ДЛЯ ОПЕРАТИВНОГО ПРОВЕДЕНИЯ БЕЗНАЛИЧНЫХ ОПЕРАЦИЙ (ОПЛАТА ПОКУПОК, ПЕРЕВОДЫ ДЕНЕГ, ОПЛАТА КОММУНАЛЬНЫХ </a:t>
            </a:r>
            <a:r>
              <a:rPr lang="ru-RU" sz="1000" dirty="0"/>
              <a:t>УСЛУГ</a:t>
            </a:r>
            <a:r>
              <a:rPr sz="1000" dirty="0"/>
              <a:t> </a:t>
            </a:r>
            <a:r>
              <a:rPr sz="1000" dirty="0" err="1"/>
              <a:t>И</a:t>
            </a:r>
            <a:r>
              <a:rPr sz="1000" dirty="0"/>
              <a:t> Т.Д.)</a:t>
            </a:r>
          </a:p>
        </p:txBody>
      </p:sp>
      <p:sp>
        <p:nvSpPr>
          <p:cNvPr id="18" name="Прямоугольник 3">
            <a:extLst>
              <a:ext uri="{FF2B5EF4-FFF2-40B4-BE49-F238E27FC236}">
                <a16:creationId xmlns:a16="http://schemas.microsoft.com/office/drawing/2014/main" xmlns="" id="{48BD9C7C-AD63-9F42-93C0-82B5B779A551}"/>
              </a:ext>
            </a:extLst>
          </p:cNvPr>
          <p:cNvSpPr txBox="1"/>
          <p:nvPr/>
        </p:nvSpPr>
        <p:spPr>
          <a:xfrm>
            <a:off x="502969" y="3286292"/>
            <a:ext cx="2055828" cy="722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/>
              <a:t>БАНКОВСКИЙ</a:t>
            </a:r>
            <a:br>
              <a:rPr dirty="0"/>
            </a:br>
            <a:r>
              <a:rPr dirty="0"/>
              <a:t>ВКЛАД</a:t>
            </a:r>
          </a:p>
        </p:txBody>
      </p:sp>
      <p:sp>
        <p:nvSpPr>
          <p:cNvPr id="19" name="Прямоугольник 3">
            <a:extLst>
              <a:ext uri="{FF2B5EF4-FFF2-40B4-BE49-F238E27FC236}">
                <a16:creationId xmlns:a16="http://schemas.microsoft.com/office/drawing/2014/main" xmlns="" id="{1E68CAB6-6856-7D4E-A7E5-232DC70AA047}"/>
              </a:ext>
            </a:extLst>
          </p:cNvPr>
          <p:cNvSpPr txBox="1"/>
          <p:nvPr/>
        </p:nvSpPr>
        <p:spPr>
          <a:xfrm>
            <a:off x="3555787" y="3286292"/>
            <a:ext cx="2055829" cy="722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БАНКОВСКИЙ</a:t>
            </a:r>
            <a:br/>
            <a:r>
              <a:t>СЧЕТ</a:t>
            </a:r>
          </a:p>
        </p:txBody>
      </p:sp>
      <p:sp>
        <p:nvSpPr>
          <p:cNvPr id="20" name="Прямоугольник 3">
            <a:extLst>
              <a:ext uri="{FF2B5EF4-FFF2-40B4-BE49-F238E27FC236}">
                <a16:creationId xmlns:a16="http://schemas.microsoft.com/office/drawing/2014/main" xmlns="" id="{E3B6F225-C7EF-5D4C-BCB9-F4910C255D1B}"/>
              </a:ext>
            </a:extLst>
          </p:cNvPr>
          <p:cNvSpPr txBox="1"/>
          <p:nvPr/>
        </p:nvSpPr>
        <p:spPr>
          <a:xfrm>
            <a:off x="6608605" y="3286292"/>
            <a:ext cx="2055829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7000"/>
              </a:lnSpc>
              <a:spcBef>
                <a:spcPts val="800"/>
              </a:spcBef>
              <a:defRPr sz="20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ДЕПОЗИТ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Прямоугольник"/>
          <p:cNvSpPr/>
          <p:nvPr/>
        </p:nvSpPr>
        <p:spPr>
          <a:xfrm>
            <a:off x="-50800" y="-31750"/>
            <a:ext cx="9245600" cy="5207000"/>
          </a:xfrm>
          <a:prstGeom prst="rect">
            <a:avLst/>
          </a:prstGeom>
          <a:solidFill>
            <a:srgbClr val="000000">
              <a:alpha val="70107"/>
            </a:srgbClr>
          </a:solidFill>
          <a:ln w="12700">
            <a:solidFill>
              <a:srgbClr val="000000">
                <a:alpha val="70107"/>
              </a:srgb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80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285" y="307319"/>
            <a:ext cx="4855630" cy="4610101"/>
          </a:xfrm>
          <a:prstGeom prst="rect">
            <a:avLst/>
          </a:prstGeom>
          <a:ln w="12700">
            <a:miter lim="400000"/>
          </a:ln>
        </p:spPr>
      </p:pic>
      <p:sp>
        <p:nvSpPr>
          <p:cNvPr id="812" name="Скругленный прямоугольник 12"/>
          <p:cNvSpPr/>
          <p:nvPr/>
        </p:nvSpPr>
        <p:spPr>
          <a:xfrm>
            <a:off x="6746960" y="731044"/>
            <a:ext cx="1846458" cy="3508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8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/>
              <a:t> </a:t>
            </a:r>
            <a:r>
              <a:rPr sz="2800" dirty="0"/>
              <a:t>НАЙДИ</a:t>
            </a:r>
            <a:r>
              <a:rPr lang="ru-RU" sz="2800" dirty="0"/>
              <a:t>ТЕ</a:t>
            </a:r>
            <a:r>
              <a:rPr sz="2800" dirty="0"/>
              <a:t> СЛОВА</a:t>
            </a:r>
          </a:p>
          <a:p>
            <a:pPr algn="ctr"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/>
              <a:t> </a:t>
            </a:r>
          </a:p>
          <a:p>
            <a:pPr algn="ctr">
              <a:defRPr sz="18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err="1"/>
              <a:t>В</a:t>
            </a:r>
            <a:r>
              <a:rPr dirty="0"/>
              <a:t> СТРОКЕ: </a:t>
            </a:r>
          </a:p>
          <a:p>
            <a:pPr algn="ctr">
              <a:defRPr sz="2800" b="1">
                <a:solidFill>
                  <a:srgbClr val="E89D9B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/>
              <a:t>8, 14, 16, 18, 21</a:t>
            </a:r>
          </a:p>
          <a:p>
            <a:pPr algn="ctr"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dirty="0"/>
          </a:p>
          <a:p>
            <a:pPr algn="ctr">
              <a:defRPr sz="18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err="1"/>
              <a:t>В</a:t>
            </a:r>
            <a:r>
              <a:rPr dirty="0"/>
              <a:t> СТОЛБЦЕ: </a:t>
            </a:r>
          </a:p>
          <a:p>
            <a:pPr algn="ctr">
              <a:defRPr sz="2800" b="1">
                <a:solidFill>
                  <a:srgbClr val="E89D9B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/>
              <a:t>1, 2, 8, 10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Прямоугольник"/>
          <p:cNvSpPr/>
          <p:nvPr/>
        </p:nvSpPr>
        <p:spPr>
          <a:xfrm>
            <a:off x="0" y="-6350"/>
            <a:ext cx="9144000" cy="5156200"/>
          </a:xfrm>
          <a:prstGeom prst="rect">
            <a:avLst/>
          </a:prstGeom>
          <a:solidFill>
            <a:srgbClr val="FA847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17" name="Фигура"/>
          <p:cNvSpPr/>
          <p:nvPr/>
        </p:nvSpPr>
        <p:spPr>
          <a:xfrm>
            <a:off x="-807776" y="-52781"/>
            <a:ext cx="5425552" cy="5278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73" y="61"/>
                </a:moveTo>
                <a:lnTo>
                  <a:pt x="21600" y="11122"/>
                </a:lnTo>
                <a:lnTo>
                  <a:pt x="15395" y="21600"/>
                </a:lnTo>
                <a:lnTo>
                  <a:pt x="0" y="21526"/>
                </a:lnTo>
                <a:lnTo>
                  <a:pt x="11" y="0"/>
                </a:lnTo>
                <a:lnTo>
                  <a:pt x="15673" y="6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ABE3FED1-01E1-A44B-A1A2-08DD2DF0B0FA}"/>
              </a:ext>
            </a:extLst>
          </p:cNvPr>
          <p:cNvSpPr txBox="1"/>
          <p:nvPr/>
        </p:nvSpPr>
        <p:spPr>
          <a:xfrm>
            <a:off x="4810145" y="471174"/>
            <a:ext cx="5537922" cy="212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/>
          <a:lstStyle/>
          <a:p>
            <a:pPr algn="l" defTabSz="1733973">
              <a:defRPr sz="18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Контактный</a:t>
            </a:r>
            <a:r>
              <a:rPr dirty="0"/>
              <a:t> </a:t>
            </a:r>
            <a:r>
              <a:rPr dirty="0" err="1"/>
              <a:t>центр</a:t>
            </a:r>
            <a:r>
              <a:rPr dirty="0"/>
              <a:t> </a:t>
            </a:r>
            <a:r>
              <a:rPr dirty="0" err="1"/>
              <a:t>Банка</a:t>
            </a:r>
            <a:r>
              <a:rPr dirty="0"/>
              <a:t> </a:t>
            </a:r>
            <a:r>
              <a:rPr dirty="0" err="1"/>
              <a:t>России</a:t>
            </a:r>
            <a:r>
              <a:rPr lang="ru-RU" dirty="0"/>
              <a:t>:</a:t>
            </a:r>
            <a:endParaRPr dirty="0"/>
          </a:p>
          <a:p>
            <a:pPr algn="l" defTabSz="1733973">
              <a:defRPr sz="1800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/>
              <a:t>8</a:t>
            </a:r>
            <a:r>
              <a:rPr lang="ru-RU" dirty="0"/>
              <a:t> (</a:t>
            </a:r>
            <a:r>
              <a:rPr dirty="0"/>
              <a:t>800</a:t>
            </a:r>
            <a:r>
              <a:rPr lang="ru-RU" dirty="0"/>
              <a:t>) </a:t>
            </a:r>
            <a:r>
              <a:rPr dirty="0"/>
              <a:t>300-30-00</a:t>
            </a:r>
          </a:p>
          <a:p>
            <a:pPr algn="l" defTabSz="1733973">
              <a:defRPr sz="18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/>
              <a:t>(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бесплатных</a:t>
            </a:r>
            <a:r>
              <a:rPr dirty="0"/>
              <a:t> </a:t>
            </a:r>
            <a:r>
              <a:rPr dirty="0" err="1"/>
              <a:t>звонков</a:t>
            </a:r>
            <a:r>
              <a:rPr dirty="0"/>
              <a:t> </a:t>
            </a:r>
            <a:br>
              <a:rPr dirty="0"/>
            </a:b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регионов</a:t>
            </a:r>
            <a:r>
              <a:rPr dirty="0"/>
              <a:t> </a:t>
            </a:r>
            <a:r>
              <a:rPr dirty="0" err="1"/>
              <a:t>России</a:t>
            </a:r>
            <a:r>
              <a:rPr dirty="0"/>
              <a:t>) 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xmlns="" id="{997A1C3F-A5FF-8C4A-AA1C-A536E0A56DD5}"/>
              </a:ext>
            </a:extLst>
          </p:cNvPr>
          <p:cNvSpPr txBox="1"/>
          <p:nvPr/>
        </p:nvSpPr>
        <p:spPr>
          <a:xfrm>
            <a:off x="4810145" y="1775676"/>
            <a:ext cx="5010136" cy="1297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/>
          <a:lstStyle/>
          <a:p>
            <a:pPr algn="l" defTabSz="1733973">
              <a:defRPr sz="18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Интернет-приемная</a:t>
            </a:r>
            <a:r>
              <a:rPr dirty="0"/>
              <a:t> </a:t>
            </a:r>
            <a:br>
              <a:rPr dirty="0"/>
            </a:br>
            <a:r>
              <a:rPr dirty="0" err="1"/>
              <a:t>Банка</a:t>
            </a:r>
            <a:r>
              <a:rPr dirty="0"/>
              <a:t> </a:t>
            </a:r>
            <a:r>
              <a:rPr dirty="0" err="1"/>
              <a:t>России</a:t>
            </a:r>
            <a:r>
              <a:rPr lang="ru-RU" dirty="0"/>
              <a:t>:</a:t>
            </a:r>
            <a:endParaRPr dirty="0"/>
          </a:p>
          <a:p>
            <a:pPr algn="l" defTabSz="1733973">
              <a:defRPr sz="18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cbr.ru</a:t>
            </a:r>
            <a:r>
              <a:rPr dirty="0"/>
              <a:t>/reception/</a:t>
            </a:r>
          </a:p>
        </p:txBody>
      </p:sp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42DA405D-1CC0-6C4F-BADB-284BE2015C0B}"/>
              </a:ext>
            </a:extLst>
          </p:cNvPr>
          <p:cNvSpPr txBox="1"/>
          <p:nvPr/>
        </p:nvSpPr>
        <p:spPr>
          <a:xfrm>
            <a:off x="4835545" y="3163053"/>
            <a:ext cx="3283538" cy="699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/>
          <a:lstStyle>
            <a:lvl1pPr algn="l" defTabSz="1733973">
              <a:defRPr sz="31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dirty="0" err="1"/>
              <a:t>fincult.info</a:t>
            </a:r>
            <a:endParaRPr dirty="0"/>
          </a:p>
        </p:txBody>
      </p:sp>
      <p:grpSp>
        <p:nvGrpSpPr>
          <p:cNvPr id="8" name="Сгруппировать">
            <a:extLst>
              <a:ext uri="{FF2B5EF4-FFF2-40B4-BE49-F238E27FC236}">
                <a16:creationId xmlns:a16="http://schemas.microsoft.com/office/drawing/2014/main" xmlns="" id="{DC904621-2FD9-184C-A6EC-01C709E0B4FC}"/>
              </a:ext>
            </a:extLst>
          </p:cNvPr>
          <p:cNvGrpSpPr/>
          <p:nvPr/>
        </p:nvGrpSpPr>
        <p:grpSpPr>
          <a:xfrm>
            <a:off x="483815" y="1297934"/>
            <a:ext cx="3308991" cy="2456082"/>
            <a:chOff x="0" y="0"/>
            <a:chExt cx="3308990" cy="2456081"/>
          </a:xfrm>
        </p:grpSpPr>
        <p:pic>
          <p:nvPicPr>
            <p:cNvPr id="9" name="Рисунок 6" descr="Рисунок 6">
              <a:extLst>
                <a:ext uri="{FF2B5EF4-FFF2-40B4-BE49-F238E27FC236}">
                  <a16:creationId xmlns:a16="http://schemas.microsoft.com/office/drawing/2014/main" xmlns="" id="{19DDAA85-EBE6-FE40-BEB8-4EE0FEB08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308991" cy="13272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Изображение" descr="Изображение">
              <a:extLst>
                <a:ext uri="{FF2B5EF4-FFF2-40B4-BE49-F238E27FC236}">
                  <a16:creationId xmlns:a16="http://schemas.microsoft.com/office/drawing/2014/main" xmlns="" id="{0D3E67C6-9709-AF42-9468-7753157A2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586" y="1788274"/>
              <a:ext cx="2100762" cy="6678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xmlns="" id="{FBDFBDDE-1C9E-A64D-B29A-72BB5DE5560D}"/>
              </a:ext>
            </a:extLst>
          </p:cNvPr>
          <p:cNvSpPr txBox="1"/>
          <p:nvPr/>
        </p:nvSpPr>
        <p:spPr>
          <a:xfrm>
            <a:off x="4830465" y="2917179"/>
            <a:ext cx="2813508" cy="408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/>
          <a:lstStyle>
            <a:lvl1pPr algn="l" defTabSz="1733973">
              <a:defRPr sz="1800">
                <a:latin typeface="Proxima Nova Rg"/>
                <a:ea typeface="Proxima Nova Rg"/>
                <a:cs typeface="Proxima Nova Rg"/>
                <a:sym typeface="Proxima Nova"/>
              </a:defRPr>
            </a:lvl1pPr>
          </a:lstStyle>
          <a:p>
            <a:r>
              <a:rPr dirty="0" err="1" smtClean="0"/>
              <a:t>Просто</a:t>
            </a:r>
            <a:r>
              <a:rPr dirty="0" smtClean="0"/>
              <a:t> </a:t>
            </a:r>
            <a:r>
              <a:rPr dirty="0"/>
              <a:t>о </a:t>
            </a:r>
            <a:r>
              <a:rPr dirty="0" err="1" smtClean="0"/>
              <a:t>финансах</a:t>
            </a:r>
            <a:r>
              <a:rPr lang="ru-RU" dirty="0"/>
              <a:t>:</a:t>
            </a:r>
            <a:endParaRPr dirty="0"/>
          </a:p>
        </p:txBody>
      </p:sp>
      <p:sp>
        <p:nvSpPr>
          <p:cNvPr id="12" name="Сквиркл">
            <a:extLst>
              <a:ext uri="{FF2B5EF4-FFF2-40B4-BE49-F238E27FC236}">
                <a16:creationId xmlns:a16="http://schemas.microsoft.com/office/drawing/2014/main" xmlns="" id="{D4F5833B-4C8D-DA46-B04C-57A3A028B057}"/>
              </a:ext>
            </a:extLst>
          </p:cNvPr>
          <p:cNvSpPr/>
          <p:nvPr/>
        </p:nvSpPr>
        <p:spPr>
          <a:xfrm>
            <a:off x="4922520" y="3922633"/>
            <a:ext cx="3573468" cy="795294"/>
          </a:xfrm>
          <a:prstGeom prst="roundRect">
            <a:avLst>
              <a:gd name="adj" fmla="val 2395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xmlns="" id="{1B46F734-AA6E-C348-90C4-CE4DAEEABF1C}"/>
              </a:ext>
            </a:extLst>
          </p:cNvPr>
          <p:cNvSpPr txBox="1"/>
          <p:nvPr/>
        </p:nvSpPr>
        <p:spPr>
          <a:xfrm>
            <a:off x="5937336" y="3970773"/>
            <a:ext cx="2558651" cy="699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/>
          <a:lstStyle/>
          <a:p>
            <a:pPr algn="l" defTabSz="1733973">
              <a:defRPr sz="1200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Мобильное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приложение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«ЦБ 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онлайн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»,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скачивайте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1155CC"/>
                  </a:solidFill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App Store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1155CC"/>
                  </a:solidFill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Google Play</a:t>
            </a:r>
          </a:p>
        </p:txBody>
      </p:sp>
      <p:pic>
        <p:nvPicPr>
          <p:cNvPr id="14" name="Изображение" descr="Изображение">
            <a:extLst>
              <a:ext uri="{FF2B5EF4-FFF2-40B4-BE49-F238E27FC236}">
                <a16:creationId xmlns:a16="http://schemas.microsoft.com/office/drawing/2014/main" xmlns="" id="{2F73A0C4-6677-0241-B028-690B942BF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2480" y="3952045"/>
            <a:ext cx="1612862" cy="7875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рямоугольник"/>
          <p:cNvSpPr/>
          <p:nvPr/>
        </p:nvSpPr>
        <p:spPr>
          <a:xfrm>
            <a:off x="0" y="-6350"/>
            <a:ext cx="9144000" cy="5156200"/>
          </a:xfrm>
          <a:prstGeom prst="rect">
            <a:avLst/>
          </a:prstGeom>
          <a:solidFill>
            <a:srgbClr val="FA847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2" name="Кружок"/>
          <p:cNvSpPr/>
          <p:nvPr/>
        </p:nvSpPr>
        <p:spPr>
          <a:xfrm>
            <a:off x="4619388" y="678286"/>
            <a:ext cx="4128084" cy="412808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3" name="Кружок"/>
          <p:cNvSpPr/>
          <p:nvPr/>
        </p:nvSpPr>
        <p:spPr>
          <a:xfrm>
            <a:off x="5054600" y="518591"/>
            <a:ext cx="897459" cy="89745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4" name="Кружок"/>
          <p:cNvSpPr/>
          <p:nvPr/>
        </p:nvSpPr>
        <p:spPr>
          <a:xfrm>
            <a:off x="4272791" y="472732"/>
            <a:ext cx="598417" cy="59841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5" name="Кружок"/>
          <p:cNvSpPr/>
          <p:nvPr/>
        </p:nvSpPr>
        <p:spPr>
          <a:xfrm>
            <a:off x="7976110" y="840849"/>
            <a:ext cx="1640046" cy="1640046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6" name="Кружок"/>
          <p:cNvSpPr/>
          <p:nvPr/>
        </p:nvSpPr>
        <p:spPr>
          <a:xfrm>
            <a:off x="8693739" y="4115914"/>
            <a:ext cx="763588" cy="76358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7" name="Кружок"/>
          <p:cNvSpPr/>
          <p:nvPr/>
        </p:nvSpPr>
        <p:spPr>
          <a:xfrm>
            <a:off x="2962716" y="4306485"/>
            <a:ext cx="598417" cy="59841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8" name="Рисунок 7" descr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571567"/>
            <a:ext cx="3004540" cy="4041317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54"/>
          <p:cNvSpPr txBox="1"/>
          <p:nvPr/>
        </p:nvSpPr>
        <p:spPr>
          <a:xfrm>
            <a:off x="504025" y="1256427"/>
            <a:ext cx="3920212" cy="1640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pPr defTabSz="658368">
              <a:spcBef>
                <a:spcPts val="200"/>
              </a:spcBef>
              <a:defRPr sz="504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r>
              <a:t/>
            </a:r>
            <a:br/>
            <a:r>
              <a:rPr sz="4320"/>
              <a:t>ВИКТОРИНА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Прямоугольник"/>
          <p:cNvSpPr/>
          <p:nvPr/>
        </p:nvSpPr>
        <p:spPr>
          <a:xfrm>
            <a:off x="0" y="-6350"/>
            <a:ext cx="9144000" cy="5156200"/>
          </a:xfrm>
          <a:prstGeom prst="rect">
            <a:avLst/>
          </a:prstGeom>
          <a:solidFill>
            <a:srgbClr val="FA847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4" name="Заголовок 3"/>
          <p:cNvSpPr txBox="1">
            <a:spLocks noGrp="1"/>
          </p:cNvSpPr>
          <p:nvPr>
            <p:ph type="title"/>
          </p:nvPr>
        </p:nvSpPr>
        <p:spPr>
          <a:xfrm>
            <a:off x="892391" y="1228518"/>
            <a:ext cx="7563537" cy="1524000"/>
          </a:xfrm>
          <a:prstGeom prst="rect">
            <a:avLst/>
          </a:prstGeom>
        </p:spPr>
        <p:txBody>
          <a:bodyPr/>
          <a:lstStyle/>
          <a:p>
            <a:pPr>
              <a:defRPr sz="3000">
                <a:solidFill>
                  <a:srgbClr val="000000"/>
                </a:solidFill>
              </a:defRPr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135" name="Рисунок 8" descr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5" y="-1232741"/>
            <a:ext cx="1390810" cy="9739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8" name="Скругленный прямоугольник 1"/>
          <p:cNvGrpSpPr/>
          <p:nvPr/>
        </p:nvGrpSpPr>
        <p:grpSpPr>
          <a:xfrm>
            <a:off x="2447168" y="-1773161"/>
            <a:ext cx="3891425" cy="1514338"/>
            <a:chOff x="0" y="0"/>
            <a:chExt cx="3891424" cy="1514337"/>
          </a:xfrm>
        </p:grpSpPr>
        <p:sp>
          <p:nvSpPr>
            <p:cNvPr id="136" name="Сквиркл"/>
            <p:cNvSpPr/>
            <p:nvPr/>
          </p:nvSpPr>
          <p:spPr>
            <a:xfrm>
              <a:off x="0" y="0"/>
              <a:ext cx="3891425" cy="1514338"/>
            </a:xfrm>
            <a:prstGeom prst="roundRect">
              <a:avLst>
                <a:gd name="adj" fmla="val 16667"/>
              </a:avLst>
            </a:prstGeom>
            <a:solidFill>
              <a:srgbClr val="FCC450"/>
            </a:solidFill>
            <a:ln w="127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" name="УКАЖИТЕ АНТОНИМ…"/>
            <p:cNvSpPr txBox="1"/>
            <p:nvPr/>
          </p:nvSpPr>
          <p:spPr>
            <a:xfrm>
              <a:off x="73923" y="102989"/>
              <a:ext cx="3743578" cy="13083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800" b="1">
                  <a:solidFill>
                    <a:srgbClr val="E86859"/>
                  </a:solidFill>
                </a:defRPr>
              </a:pPr>
              <a:r>
                <a:t>УКАЖИТЕ АНТОНИМ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800" b="1">
                  <a:solidFill>
                    <a:srgbClr val="E86859"/>
                  </a:solidFill>
                </a:defRPr>
              </a:pPr>
              <a:r>
                <a:t>К СЛОВУ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800" b="1">
                  <a:solidFill>
                    <a:srgbClr val="E86859"/>
                  </a:solidFill>
                </a:defRPr>
              </a:pPr>
              <a:r>
                <a:t>«ВКЛАД»</a:t>
              </a:r>
            </a:p>
          </p:txBody>
        </p:sp>
      </p:grpSp>
      <p:sp>
        <p:nvSpPr>
          <p:cNvPr id="139" name="Shape 54"/>
          <p:cNvSpPr txBox="1"/>
          <p:nvPr/>
        </p:nvSpPr>
        <p:spPr>
          <a:xfrm>
            <a:off x="1589781" y="350890"/>
            <a:ext cx="6143357" cy="1640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pPr algn="ctr">
              <a:spcBef>
                <a:spcPts val="300"/>
              </a:spcBef>
              <a:defRPr sz="4000">
                <a:latin typeface="Proxima Nova Black"/>
                <a:ea typeface="Proxima Nova Black"/>
                <a:cs typeface="Proxima Nova Black"/>
                <a:sym typeface="Proxima Nova Black"/>
              </a:defRPr>
            </a:pPr>
            <a:r>
              <a:rPr dirty="0"/>
              <a:t>УКАЖИТЕ АНТОНИМ</a:t>
            </a:r>
            <a:br>
              <a:rPr dirty="0"/>
            </a:br>
            <a:r>
              <a:rPr dirty="0"/>
              <a:t>К СЛОВУ «ВКЛАД»</a:t>
            </a:r>
          </a:p>
        </p:txBody>
      </p:sp>
      <p:sp>
        <p:nvSpPr>
          <p:cNvPr id="140" name="Сгруппировать"/>
          <p:cNvSpPr/>
          <p:nvPr/>
        </p:nvSpPr>
        <p:spPr>
          <a:xfrm>
            <a:off x="453156" y="2163585"/>
            <a:ext cx="2185831" cy="21858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1" name="Shape 54"/>
          <p:cNvSpPr txBox="1"/>
          <p:nvPr/>
        </p:nvSpPr>
        <p:spPr>
          <a:xfrm>
            <a:off x="480175" y="2693265"/>
            <a:ext cx="2131794" cy="87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/>
          </a:bodyPr>
          <a:lstStyle>
            <a:lvl1pPr algn="ctr">
              <a:spcBef>
                <a:spcPts val="300"/>
              </a:spcBef>
              <a:defRPr sz="2800"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r>
              <a:t>ДЕНЬГИ</a:t>
            </a:r>
          </a:p>
        </p:txBody>
      </p:sp>
      <p:sp>
        <p:nvSpPr>
          <p:cNvPr id="142" name="Сгруппировать"/>
          <p:cNvSpPr/>
          <p:nvPr/>
        </p:nvSpPr>
        <p:spPr>
          <a:xfrm>
            <a:off x="3598662" y="2164804"/>
            <a:ext cx="2175903" cy="217590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3" name="Сгруппировать"/>
          <p:cNvSpPr/>
          <p:nvPr/>
        </p:nvSpPr>
        <p:spPr>
          <a:xfrm>
            <a:off x="6503044" y="2163585"/>
            <a:ext cx="2185831" cy="21858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5" name="Shape 54"/>
          <p:cNvSpPr txBox="1"/>
          <p:nvPr/>
        </p:nvSpPr>
        <p:spPr>
          <a:xfrm>
            <a:off x="6530062" y="2693265"/>
            <a:ext cx="2131794" cy="87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/>
          </a:bodyPr>
          <a:lstStyle>
            <a:lvl1pPr algn="ctr">
              <a:spcBef>
                <a:spcPts val="300"/>
              </a:spcBef>
              <a:defRPr sz="2800"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r>
              <a:rPr lang="ru-RU" dirty="0"/>
              <a:t>ДЕПОЗИТ</a:t>
            </a:r>
            <a:endParaRPr lang="ru-RU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2369EE9F-AA2C-3647-A982-779D4FCB8C8D}"/>
              </a:ext>
            </a:extLst>
          </p:cNvPr>
          <p:cNvGrpSpPr/>
          <p:nvPr/>
        </p:nvGrpSpPr>
        <p:grpSpPr>
          <a:xfrm>
            <a:off x="3154529" y="1938683"/>
            <a:ext cx="3293312" cy="2407963"/>
            <a:chOff x="3180011" y="1941465"/>
            <a:chExt cx="3277594" cy="2396471"/>
          </a:xfrm>
        </p:grpSpPr>
        <p:sp>
          <p:nvSpPr>
            <p:cNvPr id="16" name="Кружок">
              <a:extLst>
                <a:ext uri="{FF2B5EF4-FFF2-40B4-BE49-F238E27FC236}">
                  <a16:creationId xmlns:a16="http://schemas.microsoft.com/office/drawing/2014/main" xmlns="" id="{8C335CEC-8312-B14D-A36D-441A267262F2}"/>
                </a:ext>
              </a:extLst>
            </p:cNvPr>
            <p:cNvSpPr/>
            <p:nvPr/>
          </p:nvSpPr>
          <p:spPr>
            <a:xfrm>
              <a:off x="3612994" y="2164805"/>
              <a:ext cx="2173131" cy="2173131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17" name="Кружок">
              <a:extLst>
                <a:ext uri="{FF2B5EF4-FFF2-40B4-BE49-F238E27FC236}">
                  <a16:creationId xmlns:a16="http://schemas.microsoft.com/office/drawing/2014/main" xmlns="" id="{08041E51-57C3-364F-8BE3-85110A115CBD}"/>
                </a:ext>
              </a:extLst>
            </p:cNvPr>
            <p:cNvSpPr/>
            <p:nvPr/>
          </p:nvSpPr>
          <p:spPr>
            <a:xfrm>
              <a:off x="4971894" y="1941465"/>
              <a:ext cx="872470" cy="872471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18" name="Кружок">
              <a:extLst>
                <a:ext uri="{FF2B5EF4-FFF2-40B4-BE49-F238E27FC236}">
                  <a16:creationId xmlns:a16="http://schemas.microsoft.com/office/drawing/2014/main" xmlns="" id="{BA0B7FB5-39D1-1D42-95EC-440CD258D4FF}"/>
                </a:ext>
              </a:extLst>
            </p:cNvPr>
            <p:cNvSpPr/>
            <p:nvPr/>
          </p:nvSpPr>
          <p:spPr>
            <a:xfrm>
              <a:off x="5073494" y="3452765"/>
              <a:ext cx="872470" cy="872471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19" name="Кружок">
              <a:extLst>
                <a:ext uri="{FF2B5EF4-FFF2-40B4-BE49-F238E27FC236}">
                  <a16:creationId xmlns:a16="http://schemas.microsoft.com/office/drawing/2014/main" xmlns="" id="{F0945409-0741-E643-B09C-3702C4B19559}"/>
                </a:ext>
              </a:extLst>
            </p:cNvPr>
            <p:cNvSpPr/>
            <p:nvPr/>
          </p:nvSpPr>
          <p:spPr>
            <a:xfrm>
              <a:off x="3582674" y="3732501"/>
              <a:ext cx="540784" cy="540784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20" name="Кружок">
              <a:extLst>
                <a:ext uri="{FF2B5EF4-FFF2-40B4-BE49-F238E27FC236}">
                  <a16:creationId xmlns:a16="http://schemas.microsoft.com/office/drawing/2014/main" xmlns="" id="{851C327D-8551-214A-B05B-1448CE05244B}"/>
                </a:ext>
              </a:extLst>
            </p:cNvPr>
            <p:cNvSpPr/>
            <p:nvPr/>
          </p:nvSpPr>
          <p:spPr>
            <a:xfrm>
              <a:off x="5916821" y="2301358"/>
              <a:ext cx="540784" cy="540784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21" name="Кружок">
              <a:extLst>
                <a:ext uri="{FF2B5EF4-FFF2-40B4-BE49-F238E27FC236}">
                  <a16:creationId xmlns:a16="http://schemas.microsoft.com/office/drawing/2014/main" xmlns="" id="{7AD62434-A023-9B4E-8A8B-71B4BC220B36}"/>
                </a:ext>
              </a:extLst>
            </p:cNvPr>
            <p:cNvSpPr/>
            <p:nvPr/>
          </p:nvSpPr>
          <p:spPr>
            <a:xfrm>
              <a:off x="3180011" y="2226557"/>
              <a:ext cx="302287" cy="302287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/>
            </a:p>
          </p:txBody>
        </p:sp>
      </p:grpSp>
      <p:sp>
        <p:nvSpPr>
          <p:cNvPr id="144" name="Shape 54"/>
          <p:cNvSpPr txBox="1"/>
          <p:nvPr/>
        </p:nvSpPr>
        <p:spPr>
          <a:xfrm>
            <a:off x="3608263" y="2693265"/>
            <a:ext cx="2131794" cy="87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/>
          </a:bodyPr>
          <a:lstStyle>
            <a:lvl1pPr algn="ctr">
              <a:spcBef>
                <a:spcPts val="300"/>
              </a:spcBef>
              <a:defRPr sz="2800"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r>
              <a:rPr lang="ru-RU" dirty="0" smtClean="0"/>
              <a:t>КРЕДИТ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Прямоугольник"/>
          <p:cNvSpPr/>
          <p:nvPr/>
        </p:nvSpPr>
        <p:spPr>
          <a:xfrm>
            <a:off x="0" y="-6350"/>
            <a:ext cx="9144000" cy="5156200"/>
          </a:xfrm>
          <a:prstGeom prst="rect">
            <a:avLst/>
          </a:prstGeom>
          <a:solidFill>
            <a:srgbClr val="FA847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0" name="Заголовок 3"/>
          <p:cNvSpPr txBox="1">
            <a:spLocks noGrp="1"/>
          </p:cNvSpPr>
          <p:nvPr>
            <p:ph type="title"/>
          </p:nvPr>
        </p:nvSpPr>
        <p:spPr>
          <a:xfrm>
            <a:off x="892391" y="1228518"/>
            <a:ext cx="7563537" cy="1524000"/>
          </a:xfrm>
          <a:prstGeom prst="rect">
            <a:avLst/>
          </a:prstGeom>
        </p:spPr>
        <p:txBody>
          <a:bodyPr/>
          <a:lstStyle/>
          <a:p>
            <a:pPr>
              <a:defRPr sz="3000">
                <a:solidFill>
                  <a:srgbClr val="000000"/>
                </a:solidFill>
              </a:defRPr>
            </a:pPr>
            <a:r>
              <a:t/>
            </a:r>
            <a:br/>
            <a:r>
              <a:t/>
            </a:r>
            <a:br/>
            <a:endParaRPr/>
          </a:p>
        </p:txBody>
      </p:sp>
      <p:sp>
        <p:nvSpPr>
          <p:cNvPr id="175" name="Shape 54"/>
          <p:cNvSpPr txBox="1"/>
          <p:nvPr/>
        </p:nvSpPr>
        <p:spPr>
          <a:xfrm>
            <a:off x="1065495" y="350890"/>
            <a:ext cx="7063810" cy="1640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/>
          </a:bodyPr>
          <a:lstStyle>
            <a:lvl1pPr algn="ctr">
              <a:spcBef>
                <a:spcPts val="300"/>
              </a:spcBef>
              <a:defRPr sz="4000"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r>
              <a:t>ЕСТЬ ЛИ ПО ВКЛАДУ КАКОЙ-ЛИБО ДОХОД?  </a:t>
            </a:r>
          </a:p>
        </p:txBody>
      </p:sp>
      <p:sp>
        <p:nvSpPr>
          <p:cNvPr id="176" name="Сгруппировать"/>
          <p:cNvSpPr/>
          <p:nvPr/>
        </p:nvSpPr>
        <p:spPr>
          <a:xfrm>
            <a:off x="453156" y="2163585"/>
            <a:ext cx="2185831" cy="21858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7" name="Shape 54"/>
          <p:cNvSpPr txBox="1"/>
          <p:nvPr/>
        </p:nvSpPr>
        <p:spPr>
          <a:xfrm>
            <a:off x="480175" y="2693265"/>
            <a:ext cx="2131794" cy="87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 fontScale="92500"/>
          </a:bodyPr>
          <a:lstStyle>
            <a:lvl1pPr algn="ctr" defTabSz="896111">
              <a:spcBef>
                <a:spcPts val="200"/>
              </a:spcBef>
              <a:defRPr sz="2156"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r>
              <a:t>НЕТ, ДОХОД ОТСУТСТВУЕТ</a:t>
            </a:r>
          </a:p>
        </p:txBody>
      </p:sp>
      <p:sp>
        <p:nvSpPr>
          <p:cNvPr id="178" name="Сгруппировать"/>
          <p:cNvSpPr/>
          <p:nvPr/>
        </p:nvSpPr>
        <p:spPr>
          <a:xfrm>
            <a:off x="3581244" y="2163585"/>
            <a:ext cx="2185831" cy="21858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9" name="Сгруппировать"/>
          <p:cNvSpPr/>
          <p:nvPr/>
        </p:nvSpPr>
        <p:spPr>
          <a:xfrm>
            <a:off x="6503044" y="2163585"/>
            <a:ext cx="2185831" cy="21858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0" name="Shape 54"/>
          <p:cNvSpPr txBox="1"/>
          <p:nvPr/>
        </p:nvSpPr>
        <p:spPr>
          <a:xfrm>
            <a:off x="3608263" y="2807565"/>
            <a:ext cx="2131794" cy="87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/>
          </a:bodyPr>
          <a:lstStyle>
            <a:lvl1pPr algn="ctr">
              <a:spcBef>
                <a:spcPts val="300"/>
              </a:spcBef>
              <a:defRPr sz="2200"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r>
              <a:t>ЗАВИСИТ ОТ БАНКА</a:t>
            </a:r>
          </a:p>
        </p:txBody>
      </p:sp>
      <p:grpSp>
        <p:nvGrpSpPr>
          <p:cNvPr id="15" name="Сгруппировать">
            <a:extLst>
              <a:ext uri="{FF2B5EF4-FFF2-40B4-BE49-F238E27FC236}">
                <a16:creationId xmlns:a16="http://schemas.microsoft.com/office/drawing/2014/main" xmlns="" id="{92463EB1-C4F4-604B-804B-2F4E6380F179}"/>
              </a:ext>
            </a:extLst>
          </p:cNvPr>
          <p:cNvGrpSpPr/>
          <p:nvPr/>
        </p:nvGrpSpPr>
        <p:grpSpPr>
          <a:xfrm>
            <a:off x="6062183" y="1933302"/>
            <a:ext cx="3307931" cy="2751909"/>
            <a:chOff x="0" y="0"/>
            <a:chExt cx="3277593" cy="2726669"/>
          </a:xfrm>
        </p:grpSpPr>
        <p:sp>
          <p:nvSpPr>
            <p:cNvPr id="16" name="Кружок">
              <a:extLst>
                <a:ext uri="{FF2B5EF4-FFF2-40B4-BE49-F238E27FC236}">
                  <a16:creationId xmlns:a16="http://schemas.microsoft.com/office/drawing/2014/main" xmlns="" id="{D62BF830-F67C-2B40-A978-ABBB56F6F1A8}"/>
                </a:ext>
              </a:extLst>
            </p:cNvPr>
            <p:cNvSpPr/>
            <p:nvPr/>
          </p:nvSpPr>
          <p:spPr>
            <a:xfrm>
              <a:off x="432983" y="223339"/>
              <a:ext cx="2173131" cy="2173131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" name="Кружок">
              <a:extLst>
                <a:ext uri="{FF2B5EF4-FFF2-40B4-BE49-F238E27FC236}">
                  <a16:creationId xmlns:a16="http://schemas.microsoft.com/office/drawing/2014/main" xmlns="" id="{6F5389F1-33B1-9D44-A176-E6A999CA54CF}"/>
                </a:ext>
              </a:extLst>
            </p:cNvPr>
            <p:cNvSpPr/>
            <p:nvPr/>
          </p:nvSpPr>
          <p:spPr>
            <a:xfrm>
              <a:off x="1791883" y="0"/>
              <a:ext cx="872470" cy="872470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" name="Кружок">
              <a:extLst>
                <a:ext uri="{FF2B5EF4-FFF2-40B4-BE49-F238E27FC236}">
                  <a16:creationId xmlns:a16="http://schemas.microsoft.com/office/drawing/2014/main" xmlns="" id="{7D963749-D313-194D-8ABA-B89CD212ACC0}"/>
                </a:ext>
              </a:extLst>
            </p:cNvPr>
            <p:cNvSpPr/>
            <p:nvPr/>
          </p:nvSpPr>
          <p:spPr>
            <a:xfrm>
              <a:off x="1525183" y="1765300"/>
              <a:ext cx="872470" cy="872470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" name="Кружок">
              <a:extLst>
                <a:ext uri="{FF2B5EF4-FFF2-40B4-BE49-F238E27FC236}">
                  <a16:creationId xmlns:a16="http://schemas.microsoft.com/office/drawing/2014/main" xmlns="" id="{D914529D-3EDA-C543-8694-DFBC69B56DE4}"/>
                </a:ext>
              </a:extLst>
            </p:cNvPr>
            <p:cNvSpPr/>
            <p:nvPr/>
          </p:nvSpPr>
          <p:spPr>
            <a:xfrm>
              <a:off x="357469" y="2185885"/>
              <a:ext cx="540784" cy="540785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" name="Кружок">
              <a:extLst>
                <a:ext uri="{FF2B5EF4-FFF2-40B4-BE49-F238E27FC236}">
                  <a16:creationId xmlns:a16="http://schemas.microsoft.com/office/drawing/2014/main" xmlns="" id="{7B6DC164-093C-0E4E-8F4A-98CCABF04477}"/>
                </a:ext>
              </a:extLst>
            </p:cNvPr>
            <p:cNvSpPr/>
            <p:nvPr/>
          </p:nvSpPr>
          <p:spPr>
            <a:xfrm>
              <a:off x="2736810" y="359892"/>
              <a:ext cx="540784" cy="540784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" name="Кружок">
              <a:extLst>
                <a:ext uri="{FF2B5EF4-FFF2-40B4-BE49-F238E27FC236}">
                  <a16:creationId xmlns:a16="http://schemas.microsoft.com/office/drawing/2014/main" xmlns="" id="{3AD62B69-238A-664F-BAB4-25450C059EC1}"/>
                </a:ext>
              </a:extLst>
            </p:cNvPr>
            <p:cNvSpPr/>
            <p:nvPr/>
          </p:nvSpPr>
          <p:spPr>
            <a:xfrm>
              <a:off x="0" y="285091"/>
              <a:ext cx="302287" cy="302287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81" name="Shape 54"/>
          <p:cNvSpPr txBox="1"/>
          <p:nvPr/>
        </p:nvSpPr>
        <p:spPr>
          <a:xfrm>
            <a:off x="6450438" y="2566265"/>
            <a:ext cx="2290718" cy="1126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pPr algn="ctr" defTabSz="832104">
              <a:spcBef>
                <a:spcPts val="200"/>
              </a:spcBef>
              <a:defRPr sz="2002">
                <a:latin typeface="Proxima Nova Black"/>
                <a:ea typeface="Proxima Nova Black"/>
                <a:cs typeface="Proxima Nova Black"/>
                <a:sym typeface="Proxima Nova Black"/>
              </a:defRPr>
            </a:pPr>
            <a:r>
              <a:rPr dirty="0"/>
              <a:t>ДА, </a:t>
            </a:r>
            <a:br>
              <a:rPr dirty="0"/>
            </a:br>
            <a:r>
              <a:rPr dirty="0"/>
              <a:t>НАЧИСЛЯЮТ</a:t>
            </a:r>
            <a:r>
              <a:rPr lang="ru-RU" dirty="0"/>
              <a:t>С</a:t>
            </a:r>
            <a:r>
              <a:rPr dirty="0" err="1"/>
              <a:t>Я</a:t>
            </a:r>
            <a:r>
              <a:rPr dirty="0"/>
              <a:t> ПРОЦЕНТЫ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Прямоугольник"/>
          <p:cNvSpPr/>
          <p:nvPr/>
        </p:nvSpPr>
        <p:spPr>
          <a:xfrm>
            <a:off x="0" y="-6350"/>
            <a:ext cx="9144000" cy="5156200"/>
          </a:xfrm>
          <a:prstGeom prst="rect">
            <a:avLst/>
          </a:prstGeom>
          <a:solidFill>
            <a:srgbClr val="FA847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3" name="Сгруппировать"/>
          <p:cNvSpPr/>
          <p:nvPr/>
        </p:nvSpPr>
        <p:spPr>
          <a:xfrm>
            <a:off x="453156" y="2163585"/>
            <a:ext cx="2185831" cy="21858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5" name="Сгруппировать">
            <a:extLst>
              <a:ext uri="{FF2B5EF4-FFF2-40B4-BE49-F238E27FC236}">
                <a16:creationId xmlns:a16="http://schemas.microsoft.com/office/drawing/2014/main" xmlns="" id="{2A123976-6D50-CB4C-BFF9-F09EC75FDA99}"/>
              </a:ext>
            </a:extLst>
          </p:cNvPr>
          <p:cNvGrpSpPr/>
          <p:nvPr/>
        </p:nvGrpSpPr>
        <p:grpSpPr>
          <a:xfrm>
            <a:off x="9002" y="1933304"/>
            <a:ext cx="3318810" cy="2760959"/>
            <a:chOff x="0" y="0"/>
            <a:chExt cx="3277593" cy="2726669"/>
          </a:xfrm>
        </p:grpSpPr>
        <p:sp>
          <p:nvSpPr>
            <p:cNvPr id="16" name="Кружок">
              <a:extLst>
                <a:ext uri="{FF2B5EF4-FFF2-40B4-BE49-F238E27FC236}">
                  <a16:creationId xmlns:a16="http://schemas.microsoft.com/office/drawing/2014/main" xmlns="" id="{CEC9DDCB-D693-1246-8845-DD2C82818FB8}"/>
                </a:ext>
              </a:extLst>
            </p:cNvPr>
            <p:cNvSpPr/>
            <p:nvPr/>
          </p:nvSpPr>
          <p:spPr>
            <a:xfrm>
              <a:off x="432983" y="223339"/>
              <a:ext cx="2173131" cy="2173131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" name="Кружок">
              <a:extLst>
                <a:ext uri="{FF2B5EF4-FFF2-40B4-BE49-F238E27FC236}">
                  <a16:creationId xmlns:a16="http://schemas.microsoft.com/office/drawing/2014/main" xmlns="" id="{6BAB89CC-E2A2-214C-9885-36974543A918}"/>
                </a:ext>
              </a:extLst>
            </p:cNvPr>
            <p:cNvSpPr/>
            <p:nvPr/>
          </p:nvSpPr>
          <p:spPr>
            <a:xfrm>
              <a:off x="1791883" y="0"/>
              <a:ext cx="872470" cy="872470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" name="Кружок">
              <a:extLst>
                <a:ext uri="{FF2B5EF4-FFF2-40B4-BE49-F238E27FC236}">
                  <a16:creationId xmlns:a16="http://schemas.microsoft.com/office/drawing/2014/main" xmlns="" id="{2A4C6DE5-FD01-D34A-9A76-311C14AB3261}"/>
                </a:ext>
              </a:extLst>
            </p:cNvPr>
            <p:cNvSpPr/>
            <p:nvPr/>
          </p:nvSpPr>
          <p:spPr>
            <a:xfrm>
              <a:off x="1525183" y="1765300"/>
              <a:ext cx="872470" cy="872470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" name="Кружок">
              <a:extLst>
                <a:ext uri="{FF2B5EF4-FFF2-40B4-BE49-F238E27FC236}">
                  <a16:creationId xmlns:a16="http://schemas.microsoft.com/office/drawing/2014/main" xmlns="" id="{3EC11C63-B3B2-6044-87AF-939DEA232E53}"/>
                </a:ext>
              </a:extLst>
            </p:cNvPr>
            <p:cNvSpPr/>
            <p:nvPr/>
          </p:nvSpPr>
          <p:spPr>
            <a:xfrm>
              <a:off x="357469" y="2185885"/>
              <a:ext cx="540784" cy="540785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" name="Кружок">
              <a:extLst>
                <a:ext uri="{FF2B5EF4-FFF2-40B4-BE49-F238E27FC236}">
                  <a16:creationId xmlns:a16="http://schemas.microsoft.com/office/drawing/2014/main" xmlns="" id="{62086BA1-D5F9-364C-964C-DFBA2BF569FC}"/>
                </a:ext>
              </a:extLst>
            </p:cNvPr>
            <p:cNvSpPr/>
            <p:nvPr/>
          </p:nvSpPr>
          <p:spPr>
            <a:xfrm>
              <a:off x="2736810" y="359892"/>
              <a:ext cx="540784" cy="540784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" name="Кружок">
              <a:extLst>
                <a:ext uri="{FF2B5EF4-FFF2-40B4-BE49-F238E27FC236}">
                  <a16:creationId xmlns:a16="http://schemas.microsoft.com/office/drawing/2014/main" xmlns="" id="{2AA2CCE5-524D-0842-B89E-7B5446F3B9AD}"/>
                </a:ext>
              </a:extLst>
            </p:cNvPr>
            <p:cNvSpPr/>
            <p:nvPr/>
          </p:nvSpPr>
          <p:spPr>
            <a:xfrm>
              <a:off x="0" y="285091"/>
              <a:ext cx="302287" cy="302287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07" name="Заголовок 3"/>
          <p:cNvSpPr txBox="1">
            <a:spLocks noGrp="1"/>
          </p:cNvSpPr>
          <p:nvPr>
            <p:ph type="title"/>
          </p:nvPr>
        </p:nvSpPr>
        <p:spPr>
          <a:xfrm>
            <a:off x="892391" y="1228518"/>
            <a:ext cx="7563537" cy="1524000"/>
          </a:xfrm>
          <a:prstGeom prst="rect">
            <a:avLst/>
          </a:prstGeom>
        </p:spPr>
        <p:txBody>
          <a:bodyPr/>
          <a:lstStyle/>
          <a:p>
            <a:pPr>
              <a:defRPr sz="3000">
                <a:solidFill>
                  <a:srgbClr val="000000"/>
                </a:solidFill>
              </a:defRPr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208" name="Рисунок 8" descr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5" y="-1232741"/>
            <a:ext cx="1390810" cy="9739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Скругленный прямоугольник 1"/>
          <p:cNvGrpSpPr/>
          <p:nvPr/>
        </p:nvGrpSpPr>
        <p:grpSpPr>
          <a:xfrm>
            <a:off x="2447168" y="-1773161"/>
            <a:ext cx="3891425" cy="1514338"/>
            <a:chOff x="0" y="0"/>
            <a:chExt cx="3891424" cy="1514337"/>
          </a:xfrm>
        </p:grpSpPr>
        <p:sp>
          <p:nvSpPr>
            <p:cNvPr id="209" name="Сквиркл"/>
            <p:cNvSpPr/>
            <p:nvPr/>
          </p:nvSpPr>
          <p:spPr>
            <a:xfrm>
              <a:off x="0" y="0"/>
              <a:ext cx="3891425" cy="1514338"/>
            </a:xfrm>
            <a:prstGeom prst="roundRect">
              <a:avLst>
                <a:gd name="adj" fmla="val 16667"/>
              </a:avLst>
            </a:prstGeom>
            <a:solidFill>
              <a:srgbClr val="FCC450"/>
            </a:solidFill>
            <a:ln w="127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0" name="УКАЖИТЕ АНТОНИМ…"/>
            <p:cNvSpPr txBox="1"/>
            <p:nvPr/>
          </p:nvSpPr>
          <p:spPr>
            <a:xfrm>
              <a:off x="73923" y="102989"/>
              <a:ext cx="3743578" cy="13083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800" b="1">
                  <a:solidFill>
                    <a:srgbClr val="E86859"/>
                  </a:solidFill>
                </a:defRPr>
              </a:pPr>
              <a:r>
                <a:t>УКАЖИТЕ АНТОНИМ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800" b="1">
                  <a:solidFill>
                    <a:srgbClr val="E86859"/>
                  </a:solidFill>
                </a:defRPr>
              </a:pPr>
              <a:r>
                <a:t>К СЛОВУ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800" b="1">
                  <a:solidFill>
                    <a:srgbClr val="E86859"/>
                  </a:solidFill>
                </a:defRPr>
              </a:pPr>
              <a:r>
                <a:t>«ВКЛАД»</a:t>
              </a:r>
            </a:p>
          </p:txBody>
        </p:sp>
      </p:grpSp>
      <p:sp>
        <p:nvSpPr>
          <p:cNvPr id="212" name="Shape 54"/>
          <p:cNvSpPr txBox="1"/>
          <p:nvPr/>
        </p:nvSpPr>
        <p:spPr>
          <a:xfrm>
            <a:off x="866991" y="350890"/>
            <a:ext cx="7563537" cy="1640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/>
          </a:bodyPr>
          <a:lstStyle>
            <a:lvl1pPr algn="ctr">
              <a:spcBef>
                <a:spcPts val="300"/>
              </a:spcBef>
              <a:defRPr sz="4000"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r>
              <a:t>ВСЕ ЛИ ВКЛАДЫ ИМЕЮТ ОДИНАКОВУЮ СТАВКУ? </a:t>
            </a:r>
          </a:p>
        </p:txBody>
      </p:sp>
      <p:sp>
        <p:nvSpPr>
          <p:cNvPr id="214" name="Shape 54"/>
          <p:cNvSpPr txBox="1"/>
          <p:nvPr/>
        </p:nvSpPr>
        <p:spPr>
          <a:xfrm>
            <a:off x="480175" y="2494500"/>
            <a:ext cx="2131794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/>
          </a:bodyPr>
          <a:lstStyle>
            <a:lvl1pPr algn="ctr" defTabSz="905255">
              <a:spcBef>
                <a:spcPts val="200"/>
              </a:spcBef>
              <a:defRPr sz="2178"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r>
              <a:rPr dirty="0"/>
              <a:t>НЕТ, </a:t>
            </a:r>
            <a:r>
              <a:rPr lang="ru-RU" dirty="0"/>
              <a:t/>
            </a:r>
            <a:br>
              <a:rPr lang="ru-RU" dirty="0"/>
            </a:br>
            <a:r>
              <a:rPr dirty="0" err="1"/>
              <a:t>В</a:t>
            </a:r>
            <a:r>
              <a:rPr dirty="0"/>
              <a:t> КАЖДОМ БАНКЕ СВОЯ СТАВКА</a:t>
            </a:r>
          </a:p>
        </p:txBody>
      </p:sp>
      <p:sp>
        <p:nvSpPr>
          <p:cNvPr id="215" name="Сгруппировать"/>
          <p:cNvSpPr/>
          <p:nvPr/>
        </p:nvSpPr>
        <p:spPr>
          <a:xfrm>
            <a:off x="3517744" y="2163585"/>
            <a:ext cx="2185831" cy="21858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6" name="Сгруппировать"/>
          <p:cNvSpPr/>
          <p:nvPr/>
        </p:nvSpPr>
        <p:spPr>
          <a:xfrm>
            <a:off x="6503044" y="2163585"/>
            <a:ext cx="2185831" cy="21858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7" name="Shape 54"/>
          <p:cNvSpPr txBox="1"/>
          <p:nvPr/>
        </p:nvSpPr>
        <p:spPr>
          <a:xfrm>
            <a:off x="3544763" y="2562549"/>
            <a:ext cx="2131794" cy="151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/>
          </a:bodyPr>
          <a:lstStyle>
            <a:lvl1pPr algn="ctr" defTabSz="905255">
              <a:spcBef>
                <a:spcPts val="200"/>
              </a:spcBef>
              <a:defRPr sz="2178"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r>
              <a:t>ДА, ВО ВСЕХ БАНКАХ ЕДИНАЯ СТАВКА</a:t>
            </a:r>
          </a:p>
        </p:txBody>
      </p:sp>
      <p:sp>
        <p:nvSpPr>
          <p:cNvPr id="218" name="Shape 54"/>
          <p:cNvSpPr txBox="1"/>
          <p:nvPr/>
        </p:nvSpPr>
        <p:spPr>
          <a:xfrm>
            <a:off x="6542762" y="2528165"/>
            <a:ext cx="2131794" cy="1506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 lnSpcReduction="10000"/>
          </a:bodyPr>
          <a:lstStyle>
            <a:lvl1pPr algn="ctr" defTabSz="905255">
              <a:spcBef>
                <a:spcPts val="200"/>
              </a:spcBef>
              <a:defRPr sz="2178"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r>
              <a:t>ДА, ОНА СОВПАДАЕТ С КЛЮЧЕВОЙ СТАВКОЙ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Прямоугольник"/>
          <p:cNvSpPr/>
          <p:nvPr/>
        </p:nvSpPr>
        <p:spPr>
          <a:xfrm>
            <a:off x="0" y="-6350"/>
            <a:ext cx="9144000" cy="5156200"/>
          </a:xfrm>
          <a:prstGeom prst="rect">
            <a:avLst/>
          </a:prstGeom>
          <a:solidFill>
            <a:srgbClr val="FA847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4" name="Заголовок 3"/>
          <p:cNvSpPr txBox="1">
            <a:spLocks noGrp="1"/>
          </p:cNvSpPr>
          <p:nvPr>
            <p:ph type="title"/>
          </p:nvPr>
        </p:nvSpPr>
        <p:spPr>
          <a:xfrm>
            <a:off x="892391" y="1228518"/>
            <a:ext cx="7563537" cy="1524000"/>
          </a:xfrm>
          <a:prstGeom prst="rect">
            <a:avLst/>
          </a:prstGeom>
        </p:spPr>
        <p:txBody>
          <a:bodyPr/>
          <a:lstStyle/>
          <a:p>
            <a:pPr>
              <a:defRPr sz="3000">
                <a:solidFill>
                  <a:srgbClr val="000000"/>
                </a:solidFill>
              </a:defRPr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245" name="Рисунок 8" descr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5" y="-1232741"/>
            <a:ext cx="1390810" cy="9739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8" name="Скругленный прямоугольник 1"/>
          <p:cNvGrpSpPr/>
          <p:nvPr/>
        </p:nvGrpSpPr>
        <p:grpSpPr>
          <a:xfrm>
            <a:off x="2447168" y="-1773161"/>
            <a:ext cx="3891425" cy="1514338"/>
            <a:chOff x="0" y="0"/>
            <a:chExt cx="3891424" cy="1514337"/>
          </a:xfrm>
        </p:grpSpPr>
        <p:sp>
          <p:nvSpPr>
            <p:cNvPr id="246" name="Сквиркл"/>
            <p:cNvSpPr/>
            <p:nvPr/>
          </p:nvSpPr>
          <p:spPr>
            <a:xfrm>
              <a:off x="0" y="0"/>
              <a:ext cx="3891425" cy="1514338"/>
            </a:xfrm>
            <a:prstGeom prst="roundRect">
              <a:avLst>
                <a:gd name="adj" fmla="val 16667"/>
              </a:avLst>
            </a:prstGeom>
            <a:solidFill>
              <a:srgbClr val="FCC450"/>
            </a:solidFill>
            <a:ln w="127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7" name="УКАЖИТЕ АНТОНИМ…"/>
            <p:cNvSpPr txBox="1"/>
            <p:nvPr/>
          </p:nvSpPr>
          <p:spPr>
            <a:xfrm>
              <a:off x="73923" y="102989"/>
              <a:ext cx="3743578" cy="13083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800" b="1">
                  <a:solidFill>
                    <a:srgbClr val="E86859"/>
                  </a:solidFill>
                </a:defRPr>
              </a:pPr>
              <a:r>
                <a:t>УКАЖИТЕ АНТОНИМ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800" b="1">
                  <a:solidFill>
                    <a:srgbClr val="E86859"/>
                  </a:solidFill>
                </a:defRPr>
              </a:pPr>
              <a:r>
                <a:t>К СЛОВУ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800" b="1">
                  <a:solidFill>
                    <a:srgbClr val="E86859"/>
                  </a:solidFill>
                </a:defRPr>
              </a:pPr>
              <a:r>
                <a:t>«ВКЛАД»</a:t>
              </a:r>
            </a:p>
          </p:txBody>
        </p:sp>
      </p:grpSp>
      <p:sp>
        <p:nvSpPr>
          <p:cNvPr id="249" name="Shape 54"/>
          <p:cNvSpPr txBox="1"/>
          <p:nvPr/>
        </p:nvSpPr>
        <p:spPr>
          <a:xfrm>
            <a:off x="-303109" y="106958"/>
            <a:ext cx="9775618" cy="1640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pPr algn="ctr">
              <a:spcBef>
                <a:spcPts val="300"/>
              </a:spcBef>
              <a:defRPr sz="4000">
                <a:latin typeface="Proxima Nova Black"/>
                <a:ea typeface="Proxima Nova Black"/>
                <a:cs typeface="Proxima Nova Black"/>
                <a:sym typeface="Proxima Nova Black"/>
              </a:defRPr>
            </a:pPr>
            <a:r>
              <a:rPr dirty="0"/>
              <a:t>МОЖНО ЛИ ОФОРМИТЬ ВКЛАД </a:t>
            </a:r>
            <a:br>
              <a:rPr dirty="0"/>
            </a:br>
            <a:r>
              <a:rPr dirty="0" err="1"/>
              <a:t>В</a:t>
            </a:r>
            <a:r>
              <a:rPr dirty="0"/>
              <a:t> ИНОСТРАННОЙ ВАЛЮТЕ?  </a:t>
            </a:r>
          </a:p>
        </p:txBody>
      </p:sp>
      <p:sp>
        <p:nvSpPr>
          <p:cNvPr id="250" name="Сгруппировать"/>
          <p:cNvSpPr/>
          <p:nvPr/>
        </p:nvSpPr>
        <p:spPr>
          <a:xfrm>
            <a:off x="453156" y="2163585"/>
            <a:ext cx="2185831" cy="21858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1" name="Shape 54"/>
          <p:cNvSpPr txBox="1"/>
          <p:nvPr/>
        </p:nvSpPr>
        <p:spPr>
          <a:xfrm>
            <a:off x="480175" y="2494500"/>
            <a:ext cx="2131794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/>
          <a:p>
            <a:pPr algn="ctr">
              <a:spcBef>
                <a:spcPts val="300"/>
              </a:spcBef>
              <a:defRPr sz="2200">
                <a:latin typeface="Proxima Nova Black"/>
                <a:ea typeface="Proxima Nova Black"/>
                <a:cs typeface="Proxima Nova Black"/>
                <a:sym typeface="Proxima Nova Black"/>
              </a:defRPr>
            </a:pPr>
            <a:r>
              <a:t>НЕТ, </a:t>
            </a:r>
            <a:br/>
            <a:r>
              <a:t>НЕЛЬЗЯ</a:t>
            </a:r>
          </a:p>
        </p:txBody>
      </p:sp>
      <p:sp>
        <p:nvSpPr>
          <p:cNvPr id="252" name="Сгруппировать"/>
          <p:cNvSpPr/>
          <p:nvPr/>
        </p:nvSpPr>
        <p:spPr>
          <a:xfrm>
            <a:off x="3517744" y="2163585"/>
            <a:ext cx="2185831" cy="21858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3" name="Сгруппировать"/>
          <p:cNvSpPr/>
          <p:nvPr/>
        </p:nvSpPr>
        <p:spPr>
          <a:xfrm>
            <a:off x="6503044" y="2163585"/>
            <a:ext cx="2185831" cy="21858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4" name="Shape 54"/>
          <p:cNvSpPr txBox="1"/>
          <p:nvPr/>
        </p:nvSpPr>
        <p:spPr>
          <a:xfrm>
            <a:off x="3544763" y="2562549"/>
            <a:ext cx="2131794" cy="151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>
              <a:spcBef>
                <a:spcPts val="300"/>
              </a:spcBef>
              <a:defRPr sz="2200"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r>
              <a:t>ДА, ТОЛЬКО В ДОЛЛАРАХ США</a:t>
            </a:r>
          </a:p>
        </p:txBody>
      </p:sp>
      <p:grpSp>
        <p:nvGrpSpPr>
          <p:cNvPr id="15" name="Сгруппировать">
            <a:extLst>
              <a:ext uri="{FF2B5EF4-FFF2-40B4-BE49-F238E27FC236}">
                <a16:creationId xmlns:a16="http://schemas.microsoft.com/office/drawing/2014/main" xmlns="" id="{0CF68380-2A69-494E-A930-DC5DD209BBA5}"/>
              </a:ext>
            </a:extLst>
          </p:cNvPr>
          <p:cNvGrpSpPr/>
          <p:nvPr/>
        </p:nvGrpSpPr>
        <p:grpSpPr>
          <a:xfrm>
            <a:off x="6061167" y="1932756"/>
            <a:ext cx="3309456" cy="2753177"/>
            <a:chOff x="0" y="0"/>
            <a:chExt cx="3277593" cy="2726669"/>
          </a:xfrm>
        </p:grpSpPr>
        <p:sp>
          <p:nvSpPr>
            <p:cNvPr id="16" name="Кружок">
              <a:extLst>
                <a:ext uri="{FF2B5EF4-FFF2-40B4-BE49-F238E27FC236}">
                  <a16:creationId xmlns:a16="http://schemas.microsoft.com/office/drawing/2014/main" xmlns="" id="{E6604324-F8C0-1D4F-9C45-C2C9C1A30E55}"/>
                </a:ext>
              </a:extLst>
            </p:cNvPr>
            <p:cNvSpPr/>
            <p:nvPr/>
          </p:nvSpPr>
          <p:spPr>
            <a:xfrm>
              <a:off x="432983" y="223339"/>
              <a:ext cx="2173131" cy="2173131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" name="Кружок">
              <a:extLst>
                <a:ext uri="{FF2B5EF4-FFF2-40B4-BE49-F238E27FC236}">
                  <a16:creationId xmlns:a16="http://schemas.microsoft.com/office/drawing/2014/main" xmlns="" id="{AFCAD9F3-AC82-7045-B6A2-C09314B6BF0E}"/>
                </a:ext>
              </a:extLst>
            </p:cNvPr>
            <p:cNvSpPr/>
            <p:nvPr/>
          </p:nvSpPr>
          <p:spPr>
            <a:xfrm>
              <a:off x="1791883" y="0"/>
              <a:ext cx="872470" cy="872470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" name="Кружок">
              <a:extLst>
                <a:ext uri="{FF2B5EF4-FFF2-40B4-BE49-F238E27FC236}">
                  <a16:creationId xmlns:a16="http://schemas.microsoft.com/office/drawing/2014/main" xmlns="" id="{25AA958C-087A-F941-8685-54B4C2D75FF6}"/>
                </a:ext>
              </a:extLst>
            </p:cNvPr>
            <p:cNvSpPr/>
            <p:nvPr/>
          </p:nvSpPr>
          <p:spPr>
            <a:xfrm>
              <a:off x="1525183" y="1765300"/>
              <a:ext cx="872470" cy="872470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" name="Кружок">
              <a:extLst>
                <a:ext uri="{FF2B5EF4-FFF2-40B4-BE49-F238E27FC236}">
                  <a16:creationId xmlns:a16="http://schemas.microsoft.com/office/drawing/2014/main" xmlns="" id="{4CBDDA95-4613-984D-B35B-7341F2411702}"/>
                </a:ext>
              </a:extLst>
            </p:cNvPr>
            <p:cNvSpPr/>
            <p:nvPr/>
          </p:nvSpPr>
          <p:spPr>
            <a:xfrm>
              <a:off x="357469" y="2185885"/>
              <a:ext cx="540784" cy="540785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" name="Кружок">
              <a:extLst>
                <a:ext uri="{FF2B5EF4-FFF2-40B4-BE49-F238E27FC236}">
                  <a16:creationId xmlns:a16="http://schemas.microsoft.com/office/drawing/2014/main" xmlns="" id="{DD6DF5BA-BB5B-664A-8712-5CAD72A66A93}"/>
                </a:ext>
              </a:extLst>
            </p:cNvPr>
            <p:cNvSpPr/>
            <p:nvPr/>
          </p:nvSpPr>
          <p:spPr>
            <a:xfrm>
              <a:off x="2736810" y="359892"/>
              <a:ext cx="540784" cy="540784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" name="Кружок">
              <a:extLst>
                <a:ext uri="{FF2B5EF4-FFF2-40B4-BE49-F238E27FC236}">
                  <a16:creationId xmlns:a16="http://schemas.microsoft.com/office/drawing/2014/main" xmlns="" id="{3A44D9F2-B1F4-8B43-AAFC-333C682857C8}"/>
                </a:ext>
              </a:extLst>
            </p:cNvPr>
            <p:cNvSpPr/>
            <p:nvPr/>
          </p:nvSpPr>
          <p:spPr>
            <a:xfrm>
              <a:off x="0" y="285091"/>
              <a:ext cx="302287" cy="302287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55" name="Shape 54"/>
          <p:cNvSpPr txBox="1"/>
          <p:nvPr/>
        </p:nvSpPr>
        <p:spPr>
          <a:xfrm>
            <a:off x="6542762" y="2528165"/>
            <a:ext cx="2131794" cy="1506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/>
          <a:p>
            <a:pPr algn="ctr">
              <a:spcBef>
                <a:spcPts val="300"/>
              </a:spcBef>
              <a:defRPr sz="2200">
                <a:latin typeface="Proxima Nova Black"/>
                <a:ea typeface="Proxima Nova Black"/>
                <a:cs typeface="Proxima Nova Black"/>
                <a:sym typeface="Proxima Nova Black"/>
              </a:defRPr>
            </a:pPr>
            <a:r>
              <a:t>ДА, </a:t>
            </a:r>
            <a:br/>
            <a:r>
              <a:t>МОЖНО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Прямоугольник"/>
          <p:cNvSpPr/>
          <p:nvPr/>
        </p:nvSpPr>
        <p:spPr>
          <a:xfrm>
            <a:off x="0" y="-6350"/>
            <a:ext cx="9144000" cy="5156200"/>
          </a:xfrm>
          <a:prstGeom prst="rect">
            <a:avLst/>
          </a:prstGeom>
          <a:solidFill>
            <a:srgbClr val="FA847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81" name="Заголовок 3"/>
          <p:cNvSpPr txBox="1">
            <a:spLocks noGrp="1"/>
          </p:cNvSpPr>
          <p:nvPr>
            <p:ph type="title"/>
          </p:nvPr>
        </p:nvSpPr>
        <p:spPr>
          <a:xfrm>
            <a:off x="892391" y="1228518"/>
            <a:ext cx="7563537" cy="1524000"/>
          </a:xfrm>
          <a:prstGeom prst="rect">
            <a:avLst/>
          </a:prstGeom>
        </p:spPr>
        <p:txBody>
          <a:bodyPr/>
          <a:lstStyle/>
          <a:p>
            <a:pPr>
              <a:defRPr sz="3000">
                <a:solidFill>
                  <a:srgbClr val="000000"/>
                </a:solidFill>
              </a:defRPr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282" name="Рисунок 8" descr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5" y="-1232741"/>
            <a:ext cx="1390810" cy="9739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5" name="Скругленный прямоугольник 1"/>
          <p:cNvGrpSpPr/>
          <p:nvPr/>
        </p:nvGrpSpPr>
        <p:grpSpPr>
          <a:xfrm>
            <a:off x="2447168" y="-1773161"/>
            <a:ext cx="3891425" cy="1514338"/>
            <a:chOff x="0" y="0"/>
            <a:chExt cx="3891424" cy="1514337"/>
          </a:xfrm>
        </p:grpSpPr>
        <p:sp>
          <p:nvSpPr>
            <p:cNvPr id="283" name="Сквиркл"/>
            <p:cNvSpPr/>
            <p:nvPr/>
          </p:nvSpPr>
          <p:spPr>
            <a:xfrm>
              <a:off x="0" y="0"/>
              <a:ext cx="3891425" cy="1514338"/>
            </a:xfrm>
            <a:prstGeom prst="roundRect">
              <a:avLst>
                <a:gd name="adj" fmla="val 16667"/>
              </a:avLst>
            </a:prstGeom>
            <a:solidFill>
              <a:srgbClr val="FCC450"/>
            </a:solidFill>
            <a:ln w="127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4" name="УКАЖИТЕ АНТОНИМ…"/>
            <p:cNvSpPr txBox="1"/>
            <p:nvPr/>
          </p:nvSpPr>
          <p:spPr>
            <a:xfrm>
              <a:off x="73923" y="102989"/>
              <a:ext cx="3743578" cy="13083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800" b="1">
                  <a:solidFill>
                    <a:srgbClr val="E86859"/>
                  </a:solidFill>
                </a:defRPr>
              </a:pPr>
              <a:r>
                <a:t>УКАЖИТЕ АНТОНИМ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800" b="1">
                  <a:solidFill>
                    <a:srgbClr val="E86859"/>
                  </a:solidFill>
                </a:defRPr>
              </a:pPr>
              <a:r>
                <a:t>К СЛОВУ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800" b="1">
                  <a:solidFill>
                    <a:srgbClr val="E86859"/>
                  </a:solidFill>
                </a:defRPr>
              </a:pPr>
              <a:r>
                <a:t>«ВКЛАД»</a:t>
              </a:r>
            </a:p>
          </p:txBody>
        </p:sp>
      </p:grpSp>
      <p:sp>
        <p:nvSpPr>
          <p:cNvPr id="286" name="Shape 54"/>
          <p:cNvSpPr txBox="1"/>
          <p:nvPr/>
        </p:nvSpPr>
        <p:spPr>
          <a:xfrm>
            <a:off x="-303109" y="106958"/>
            <a:ext cx="9775618" cy="1640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pPr algn="ctr">
              <a:spcBef>
                <a:spcPts val="300"/>
              </a:spcBef>
              <a:defRPr sz="4000">
                <a:latin typeface="Proxima Nova Black"/>
                <a:ea typeface="Proxima Nova Black"/>
                <a:cs typeface="Proxima Nova Black"/>
                <a:sym typeface="Proxima Nova Black"/>
              </a:defRPr>
            </a:pPr>
            <a:r>
              <a:t>НА КАКОЙ СРОК </a:t>
            </a:r>
            <a:br/>
            <a:r>
              <a:t>ОТКРЫВАЮТ ВКЛАД?</a:t>
            </a:r>
          </a:p>
        </p:txBody>
      </p:sp>
      <p:sp>
        <p:nvSpPr>
          <p:cNvPr id="287" name="Сгруппировать"/>
          <p:cNvSpPr/>
          <p:nvPr/>
        </p:nvSpPr>
        <p:spPr>
          <a:xfrm>
            <a:off x="453156" y="2163585"/>
            <a:ext cx="2185831" cy="21858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88" name="Shape 54"/>
          <p:cNvSpPr txBox="1"/>
          <p:nvPr/>
        </p:nvSpPr>
        <p:spPr>
          <a:xfrm>
            <a:off x="480175" y="2494500"/>
            <a:ext cx="2131794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/>
          <a:p>
            <a:pPr algn="ctr">
              <a:defRPr sz="2200">
                <a:latin typeface="Proxima Nova Black"/>
                <a:ea typeface="Proxima Nova Black"/>
                <a:cs typeface="Proxima Nova Black"/>
                <a:sym typeface="Proxima Nova Black"/>
              </a:defRPr>
            </a:pPr>
            <a:r>
              <a:t>ТОЛЬКО </a:t>
            </a:r>
            <a:endParaRPr>
              <a:solidFill>
                <a:srgbClr val="FFFFFF"/>
              </a:solidFill>
            </a:endParaRPr>
          </a:p>
          <a:p>
            <a:pPr algn="ctr">
              <a:defRPr sz="2200">
                <a:latin typeface="Proxima Nova Black"/>
                <a:ea typeface="Proxima Nova Black"/>
                <a:cs typeface="Proxima Nova Black"/>
                <a:sym typeface="Proxima Nova Black"/>
              </a:defRPr>
            </a:pPr>
            <a:r>
              <a:t>НА 1 ГОД</a:t>
            </a:r>
          </a:p>
        </p:txBody>
      </p:sp>
      <p:sp>
        <p:nvSpPr>
          <p:cNvPr id="289" name="Сгруппировать"/>
          <p:cNvSpPr/>
          <p:nvPr/>
        </p:nvSpPr>
        <p:spPr>
          <a:xfrm>
            <a:off x="3517744" y="2163585"/>
            <a:ext cx="2185831" cy="21858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90" name="Сгруппировать"/>
          <p:cNvSpPr/>
          <p:nvPr/>
        </p:nvSpPr>
        <p:spPr>
          <a:xfrm>
            <a:off x="6503044" y="2163585"/>
            <a:ext cx="2185831" cy="21858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92" name="Shape 54"/>
          <p:cNvSpPr txBox="1"/>
          <p:nvPr/>
        </p:nvSpPr>
        <p:spPr>
          <a:xfrm>
            <a:off x="6542762" y="2528165"/>
            <a:ext cx="2131794" cy="1506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/>
          <a:p>
            <a:pPr algn="ctr">
              <a:defRPr sz="2200">
                <a:latin typeface="Proxima Nova Black"/>
                <a:ea typeface="Proxima Nova Black"/>
                <a:cs typeface="Proxima Nova Black"/>
                <a:sym typeface="Proxima Nova Black"/>
              </a:defRPr>
            </a:pPr>
            <a:r>
              <a:t>ТОЛЬКО </a:t>
            </a:r>
            <a:endParaRPr>
              <a:solidFill>
                <a:srgbClr val="FFFFFF"/>
              </a:solidFill>
            </a:endParaRPr>
          </a:p>
          <a:p>
            <a:pPr algn="ctr">
              <a:defRPr sz="2200">
                <a:latin typeface="Proxima Nova Black"/>
                <a:ea typeface="Proxima Nova Black"/>
                <a:cs typeface="Proxima Nova Black"/>
                <a:sym typeface="Proxima Nova Black"/>
              </a:defRPr>
            </a:pPr>
            <a:r>
              <a:t>НА 5 ЛЕТ</a:t>
            </a:r>
          </a:p>
        </p:txBody>
      </p:sp>
      <p:grpSp>
        <p:nvGrpSpPr>
          <p:cNvPr id="15" name="Сгруппировать">
            <a:extLst>
              <a:ext uri="{FF2B5EF4-FFF2-40B4-BE49-F238E27FC236}">
                <a16:creationId xmlns:a16="http://schemas.microsoft.com/office/drawing/2014/main" xmlns="" id="{58C8E2E8-D82B-8C4B-A31E-FCE3DA37B621}"/>
              </a:ext>
            </a:extLst>
          </p:cNvPr>
          <p:cNvGrpSpPr/>
          <p:nvPr/>
        </p:nvGrpSpPr>
        <p:grpSpPr>
          <a:xfrm>
            <a:off x="3077453" y="1933303"/>
            <a:ext cx="3312580" cy="2422051"/>
            <a:chOff x="0" y="0"/>
            <a:chExt cx="3277593" cy="2396469"/>
          </a:xfrm>
        </p:grpSpPr>
        <p:sp>
          <p:nvSpPr>
            <p:cNvPr id="16" name="Кружок">
              <a:extLst>
                <a:ext uri="{FF2B5EF4-FFF2-40B4-BE49-F238E27FC236}">
                  <a16:creationId xmlns:a16="http://schemas.microsoft.com/office/drawing/2014/main" xmlns="" id="{B7828BBA-EC5B-B64A-AF22-1A4ABF9C1652}"/>
                </a:ext>
              </a:extLst>
            </p:cNvPr>
            <p:cNvSpPr/>
            <p:nvPr/>
          </p:nvSpPr>
          <p:spPr>
            <a:xfrm>
              <a:off x="432983" y="223339"/>
              <a:ext cx="2173131" cy="2173131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" name="Кружок">
              <a:extLst>
                <a:ext uri="{FF2B5EF4-FFF2-40B4-BE49-F238E27FC236}">
                  <a16:creationId xmlns:a16="http://schemas.microsoft.com/office/drawing/2014/main" xmlns="" id="{DDF0645E-4C54-2C4A-B4B1-760BDCC3C733}"/>
                </a:ext>
              </a:extLst>
            </p:cNvPr>
            <p:cNvSpPr/>
            <p:nvPr/>
          </p:nvSpPr>
          <p:spPr>
            <a:xfrm>
              <a:off x="1791883" y="0"/>
              <a:ext cx="872470" cy="872470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" name="Кружок">
              <a:extLst>
                <a:ext uri="{FF2B5EF4-FFF2-40B4-BE49-F238E27FC236}">
                  <a16:creationId xmlns:a16="http://schemas.microsoft.com/office/drawing/2014/main" xmlns="" id="{070B9192-6A53-4A4F-B7CD-F6157143CDC7}"/>
                </a:ext>
              </a:extLst>
            </p:cNvPr>
            <p:cNvSpPr/>
            <p:nvPr/>
          </p:nvSpPr>
          <p:spPr>
            <a:xfrm>
              <a:off x="1436283" y="1346200"/>
              <a:ext cx="872470" cy="872470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" name="Кружок">
              <a:extLst>
                <a:ext uri="{FF2B5EF4-FFF2-40B4-BE49-F238E27FC236}">
                  <a16:creationId xmlns:a16="http://schemas.microsoft.com/office/drawing/2014/main" xmlns="" id="{F2866329-D3C7-8D43-9039-1C6C17DEBB8B}"/>
                </a:ext>
              </a:extLst>
            </p:cNvPr>
            <p:cNvSpPr/>
            <p:nvPr/>
          </p:nvSpPr>
          <p:spPr>
            <a:xfrm>
              <a:off x="268569" y="1766785"/>
              <a:ext cx="540784" cy="540785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" name="Кружок">
              <a:extLst>
                <a:ext uri="{FF2B5EF4-FFF2-40B4-BE49-F238E27FC236}">
                  <a16:creationId xmlns:a16="http://schemas.microsoft.com/office/drawing/2014/main" xmlns="" id="{C06B8289-C687-6146-98D4-EE6B605EE2F6}"/>
                </a:ext>
              </a:extLst>
            </p:cNvPr>
            <p:cNvSpPr/>
            <p:nvPr/>
          </p:nvSpPr>
          <p:spPr>
            <a:xfrm>
              <a:off x="2736810" y="359892"/>
              <a:ext cx="540784" cy="540784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" name="Кружок">
              <a:extLst>
                <a:ext uri="{FF2B5EF4-FFF2-40B4-BE49-F238E27FC236}">
                  <a16:creationId xmlns:a16="http://schemas.microsoft.com/office/drawing/2014/main" xmlns="" id="{6F786C07-E269-314E-80DB-C28527CCA5DC}"/>
                </a:ext>
              </a:extLst>
            </p:cNvPr>
            <p:cNvSpPr/>
            <p:nvPr/>
          </p:nvSpPr>
          <p:spPr>
            <a:xfrm>
              <a:off x="0" y="285091"/>
              <a:ext cx="302287" cy="302287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2" name="Shape 54">
            <a:extLst>
              <a:ext uri="{FF2B5EF4-FFF2-40B4-BE49-F238E27FC236}">
                <a16:creationId xmlns:a16="http://schemas.microsoft.com/office/drawing/2014/main" xmlns="" id="{FFF6A304-851C-184F-8E43-B4EFC8B4D594}"/>
              </a:ext>
            </a:extLst>
          </p:cNvPr>
          <p:cNvSpPr txBox="1"/>
          <p:nvPr/>
        </p:nvSpPr>
        <p:spPr>
          <a:xfrm>
            <a:off x="3553472" y="2571258"/>
            <a:ext cx="2131794" cy="151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>
              <a:spcBef>
                <a:spcPts val="300"/>
              </a:spcBef>
              <a:defRPr sz="2200"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r>
              <a:rPr dirty="0"/>
              <a:t>ЗАВИСИТ ОТ УСЛОВИЙ БАНКА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Прямоугольник"/>
          <p:cNvSpPr/>
          <p:nvPr/>
        </p:nvSpPr>
        <p:spPr>
          <a:xfrm>
            <a:off x="0" y="-6350"/>
            <a:ext cx="9144000" cy="5156200"/>
          </a:xfrm>
          <a:prstGeom prst="rect">
            <a:avLst/>
          </a:prstGeom>
          <a:solidFill>
            <a:srgbClr val="FA847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18" name="Сгруппировать"/>
          <p:cNvSpPr/>
          <p:nvPr/>
        </p:nvSpPr>
        <p:spPr>
          <a:xfrm>
            <a:off x="6515744" y="2163585"/>
            <a:ext cx="2185831" cy="21858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19" name="Заголовок 3"/>
          <p:cNvSpPr txBox="1">
            <a:spLocks noGrp="1"/>
          </p:cNvSpPr>
          <p:nvPr>
            <p:ph type="title"/>
          </p:nvPr>
        </p:nvSpPr>
        <p:spPr>
          <a:xfrm>
            <a:off x="892391" y="1228518"/>
            <a:ext cx="7563537" cy="1524000"/>
          </a:xfrm>
          <a:prstGeom prst="rect">
            <a:avLst/>
          </a:prstGeom>
        </p:spPr>
        <p:txBody>
          <a:bodyPr/>
          <a:lstStyle/>
          <a:p>
            <a:pPr>
              <a:defRPr sz="3000">
                <a:solidFill>
                  <a:srgbClr val="000000"/>
                </a:solidFill>
              </a:defRPr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320" name="Рисунок 8" descr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5" y="-1232741"/>
            <a:ext cx="1390810" cy="9739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3" name="Скругленный прямоугольник 1"/>
          <p:cNvGrpSpPr/>
          <p:nvPr/>
        </p:nvGrpSpPr>
        <p:grpSpPr>
          <a:xfrm>
            <a:off x="2447168" y="-1773161"/>
            <a:ext cx="3891425" cy="1514338"/>
            <a:chOff x="0" y="0"/>
            <a:chExt cx="3891424" cy="1514337"/>
          </a:xfrm>
        </p:grpSpPr>
        <p:sp>
          <p:nvSpPr>
            <p:cNvPr id="321" name="Сквиркл"/>
            <p:cNvSpPr/>
            <p:nvPr/>
          </p:nvSpPr>
          <p:spPr>
            <a:xfrm>
              <a:off x="0" y="0"/>
              <a:ext cx="3891425" cy="1514338"/>
            </a:xfrm>
            <a:prstGeom prst="roundRect">
              <a:avLst>
                <a:gd name="adj" fmla="val 16667"/>
              </a:avLst>
            </a:prstGeom>
            <a:solidFill>
              <a:srgbClr val="FCC450"/>
            </a:solidFill>
            <a:ln w="12700" cap="flat">
              <a:solidFill>
                <a:srgbClr val="FCC4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2" name="УКАЖИТЕ АНТОНИМ…"/>
            <p:cNvSpPr txBox="1"/>
            <p:nvPr/>
          </p:nvSpPr>
          <p:spPr>
            <a:xfrm>
              <a:off x="73923" y="102989"/>
              <a:ext cx="3743578" cy="13083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800" b="1">
                  <a:solidFill>
                    <a:srgbClr val="E86859"/>
                  </a:solidFill>
                </a:defRPr>
              </a:pPr>
              <a:r>
                <a:t>УКАЖИТЕ АНТОНИМ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800" b="1">
                  <a:solidFill>
                    <a:srgbClr val="E86859"/>
                  </a:solidFill>
                </a:defRPr>
              </a:pPr>
              <a:r>
                <a:t>К СЛОВУ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800" b="1">
                  <a:solidFill>
                    <a:srgbClr val="E86859"/>
                  </a:solidFill>
                </a:defRPr>
              </a:pPr>
              <a:r>
                <a:t>«ВКЛАД»</a:t>
              </a:r>
            </a:p>
          </p:txBody>
        </p:sp>
      </p:grpSp>
      <p:sp>
        <p:nvSpPr>
          <p:cNvPr id="324" name="Shape 54"/>
          <p:cNvSpPr txBox="1"/>
          <p:nvPr/>
        </p:nvSpPr>
        <p:spPr>
          <a:xfrm>
            <a:off x="-303109" y="106958"/>
            <a:ext cx="9775618" cy="1640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/>
          <a:p>
            <a:pPr algn="ctr">
              <a:defRPr sz="4000">
                <a:latin typeface="Proxima Nova Black"/>
                <a:ea typeface="Proxima Nova Black"/>
                <a:cs typeface="Proxima Nova Black"/>
                <a:sym typeface="Proxima Nova Black"/>
              </a:defRPr>
            </a:pPr>
            <a:r>
              <a:t>ЧТО ОТДАЮТ НА ХРАНЕНИЕ </a:t>
            </a:r>
            <a:br/>
            <a:r>
              <a:t>В БАНК ПРИ ВКЛАДЕ?</a:t>
            </a:r>
          </a:p>
        </p:txBody>
      </p:sp>
      <p:sp>
        <p:nvSpPr>
          <p:cNvPr id="325" name="Сгруппировать"/>
          <p:cNvSpPr/>
          <p:nvPr/>
        </p:nvSpPr>
        <p:spPr>
          <a:xfrm>
            <a:off x="453156" y="2163585"/>
            <a:ext cx="2185831" cy="21858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26" name="Shape 54"/>
          <p:cNvSpPr txBox="1"/>
          <p:nvPr/>
        </p:nvSpPr>
        <p:spPr>
          <a:xfrm>
            <a:off x="480175" y="2494500"/>
            <a:ext cx="2131794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>
              <a:defRPr sz="2200"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r>
              <a:t>ДОКУМЕНТЫ</a:t>
            </a:r>
          </a:p>
        </p:txBody>
      </p:sp>
      <p:sp>
        <p:nvSpPr>
          <p:cNvPr id="327" name="Сгруппировать"/>
          <p:cNvSpPr/>
          <p:nvPr/>
        </p:nvSpPr>
        <p:spPr>
          <a:xfrm>
            <a:off x="3517744" y="2163585"/>
            <a:ext cx="2185831" cy="21858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28" name="Shape 54"/>
          <p:cNvSpPr txBox="1"/>
          <p:nvPr/>
        </p:nvSpPr>
        <p:spPr>
          <a:xfrm>
            <a:off x="3544763" y="2562549"/>
            <a:ext cx="2131794" cy="151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>
              <a:spcBef>
                <a:spcPts val="300"/>
              </a:spcBef>
              <a:defRPr sz="2200"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r>
              <a:t>ЗОЛОТО</a:t>
            </a:r>
          </a:p>
        </p:txBody>
      </p:sp>
      <p:grpSp>
        <p:nvGrpSpPr>
          <p:cNvPr id="15" name="Сгруппировать">
            <a:extLst>
              <a:ext uri="{FF2B5EF4-FFF2-40B4-BE49-F238E27FC236}">
                <a16:creationId xmlns:a16="http://schemas.microsoft.com/office/drawing/2014/main" xmlns="" id="{D33C52FD-60F6-B644-9DC3-5196EEE9D44F}"/>
              </a:ext>
            </a:extLst>
          </p:cNvPr>
          <p:cNvGrpSpPr/>
          <p:nvPr/>
        </p:nvGrpSpPr>
        <p:grpSpPr>
          <a:xfrm>
            <a:off x="6078584" y="1932756"/>
            <a:ext cx="3304509" cy="2749061"/>
            <a:chOff x="0" y="0"/>
            <a:chExt cx="3277593" cy="2726669"/>
          </a:xfrm>
        </p:grpSpPr>
        <p:sp>
          <p:nvSpPr>
            <p:cNvPr id="16" name="Кружок">
              <a:extLst>
                <a:ext uri="{FF2B5EF4-FFF2-40B4-BE49-F238E27FC236}">
                  <a16:creationId xmlns:a16="http://schemas.microsoft.com/office/drawing/2014/main" xmlns="" id="{F0EB496F-5749-0148-8452-4EB1B2E95F55}"/>
                </a:ext>
              </a:extLst>
            </p:cNvPr>
            <p:cNvSpPr/>
            <p:nvPr/>
          </p:nvSpPr>
          <p:spPr>
            <a:xfrm>
              <a:off x="432983" y="223339"/>
              <a:ext cx="2173131" cy="2173131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" name="Кружок">
              <a:extLst>
                <a:ext uri="{FF2B5EF4-FFF2-40B4-BE49-F238E27FC236}">
                  <a16:creationId xmlns:a16="http://schemas.microsoft.com/office/drawing/2014/main" xmlns="" id="{2D499D22-EFFA-3049-8B83-10D808D1AA16}"/>
                </a:ext>
              </a:extLst>
            </p:cNvPr>
            <p:cNvSpPr/>
            <p:nvPr/>
          </p:nvSpPr>
          <p:spPr>
            <a:xfrm>
              <a:off x="1791883" y="0"/>
              <a:ext cx="872470" cy="872470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" name="Кружок">
              <a:extLst>
                <a:ext uri="{FF2B5EF4-FFF2-40B4-BE49-F238E27FC236}">
                  <a16:creationId xmlns:a16="http://schemas.microsoft.com/office/drawing/2014/main" xmlns="" id="{A149B91D-5678-7B49-8362-A02C41803545}"/>
                </a:ext>
              </a:extLst>
            </p:cNvPr>
            <p:cNvSpPr/>
            <p:nvPr/>
          </p:nvSpPr>
          <p:spPr>
            <a:xfrm>
              <a:off x="1525183" y="1765300"/>
              <a:ext cx="872470" cy="872470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" name="Кружок">
              <a:extLst>
                <a:ext uri="{FF2B5EF4-FFF2-40B4-BE49-F238E27FC236}">
                  <a16:creationId xmlns:a16="http://schemas.microsoft.com/office/drawing/2014/main" xmlns="" id="{F9AD47AD-9F2E-254F-82B6-75464CEB97E4}"/>
                </a:ext>
              </a:extLst>
            </p:cNvPr>
            <p:cNvSpPr/>
            <p:nvPr/>
          </p:nvSpPr>
          <p:spPr>
            <a:xfrm>
              <a:off x="357469" y="2185885"/>
              <a:ext cx="540784" cy="540785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" name="Кружок">
              <a:extLst>
                <a:ext uri="{FF2B5EF4-FFF2-40B4-BE49-F238E27FC236}">
                  <a16:creationId xmlns:a16="http://schemas.microsoft.com/office/drawing/2014/main" xmlns="" id="{8FE405D1-E3E2-7C4C-80F5-1DAFD66B2F2D}"/>
                </a:ext>
              </a:extLst>
            </p:cNvPr>
            <p:cNvSpPr/>
            <p:nvPr/>
          </p:nvSpPr>
          <p:spPr>
            <a:xfrm>
              <a:off x="2736810" y="359892"/>
              <a:ext cx="540784" cy="540784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" name="Кружок">
              <a:extLst>
                <a:ext uri="{FF2B5EF4-FFF2-40B4-BE49-F238E27FC236}">
                  <a16:creationId xmlns:a16="http://schemas.microsoft.com/office/drawing/2014/main" xmlns="" id="{4E5D785A-242F-E24B-847E-4B03B1831151}"/>
                </a:ext>
              </a:extLst>
            </p:cNvPr>
            <p:cNvSpPr/>
            <p:nvPr/>
          </p:nvSpPr>
          <p:spPr>
            <a:xfrm>
              <a:off x="0" y="285091"/>
              <a:ext cx="302287" cy="302287"/>
            </a:xfrm>
            <a:prstGeom prst="ellipse">
              <a:avLst/>
            </a:prstGeom>
            <a:solidFill>
              <a:schemeClr val="accent4">
                <a:lumOff val="125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2" name="Shape 54">
            <a:extLst>
              <a:ext uri="{FF2B5EF4-FFF2-40B4-BE49-F238E27FC236}">
                <a16:creationId xmlns:a16="http://schemas.microsoft.com/office/drawing/2014/main" xmlns="" id="{C6B59872-E2DB-1740-85F8-B02BCFE2A354}"/>
              </a:ext>
            </a:extLst>
          </p:cNvPr>
          <p:cNvSpPr txBox="1"/>
          <p:nvPr/>
        </p:nvSpPr>
        <p:spPr>
          <a:xfrm>
            <a:off x="6542762" y="2528165"/>
            <a:ext cx="2131794" cy="1506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>
              <a:defRPr sz="2200"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r>
              <a:t>ДЕНЬГИ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Специальное оформление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Специальное оформл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Специальное оформление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Специальное оформл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616</Words>
  <Application>Microsoft Office PowerPoint</Application>
  <PresentationFormat>Экран (16:9)</PresentationFormat>
  <Paragraphs>164</Paragraphs>
  <Slides>21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Proxima Nova</vt:lpstr>
      <vt:lpstr>Proxima Nova Black</vt:lpstr>
      <vt:lpstr>Proxima Nova Extrabold</vt:lpstr>
      <vt:lpstr>Proxima Nova Rg</vt:lpstr>
      <vt:lpstr>Специальное оформление</vt:lpstr>
      <vt:lpstr>ВКЛАД</vt:lpstr>
      <vt:lpstr>Презентация PowerPoint</vt:lpstr>
      <vt:lpstr>Презентация PowerPoint</vt:lpstr>
      <vt:lpstr>  </vt:lpstr>
      <vt:lpstr>  </vt:lpstr>
      <vt:lpstr>  </vt:lpstr>
      <vt:lpstr>  </vt:lpstr>
      <vt:lpstr>  </vt:lpstr>
      <vt:lpstr>  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ВКЛАД</dc:title>
  <dc:creator>Чагина Ольга Викторовна</dc:creator>
  <cp:lastModifiedBy>Чагина Ольга Викторовна</cp:lastModifiedBy>
  <cp:revision>7</cp:revision>
  <dcterms:modified xsi:type="dcterms:W3CDTF">2022-06-09T08:29:05Z</dcterms:modified>
</cp:coreProperties>
</file>