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554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7"/>
    <p:restoredTop sz="76729"/>
  </p:normalViewPr>
  <p:slideViewPr>
    <p:cSldViewPr snapToGrid="0" snapToObjects="1" showGuides="1">
      <p:cViewPr varScale="1">
        <p:scale>
          <a:sx n="67" d="100"/>
          <a:sy n="67" d="100"/>
        </p:scale>
        <p:origin x="192" y="952"/>
      </p:cViewPr>
      <p:guideLst>
        <p:guide orient="horz" pos="554"/>
        <p:guide pos="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409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Видеоролик «КАК ЗАСТРАХОВАТЬ ДЕНЬГИ В БАНКЕ»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 сразу посмотрим еще один ролик, объясняющий порядок страхового возмещения в случае, </a:t>
            </a:r>
            <a:br>
              <a:rPr lang="ru-RU" dirty="0"/>
            </a:br>
            <a:r>
              <a:rPr lang="ru-RU" dirty="0"/>
              <a:t>если у человек был открыт не один вклад, а несколько.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94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Видеоролик «СТРАХОВОЕ ВОЗМЕЩЕНИЕ ПО НЕСКОЛЬКИМ ВКЛАДАМ»</a:t>
            </a:r>
            <a:endParaRPr lang="ru-RU" sz="2800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2800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Итак, доверить свои деньги можно любому банку у которого есть лицензия </a:t>
            </a:r>
            <a:br>
              <a:rPr lang="ru-RU" dirty="0"/>
            </a:br>
            <a:r>
              <a:rPr lang="ru-RU" dirty="0"/>
              <a:t>и присутствие в системе страхования вкладов. Проверьте эту информацию </a:t>
            </a:r>
            <a:br>
              <a:rPr lang="ru-RU" dirty="0"/>
            </a:br>
            <a:r>
              <a:rPr lang="ru-RU" dirty="0"/>
              <a:t>на сайтах Банка России и АСВ, и убедитесь, можно ли доверять выбранному </a:t>
            </a:r>
            <a:br>
              <a:rPr lang="ru-RU" dirty="0"/>
            </a:br>
            <a:r>
              <a:rPr lang="ru-RU" dirty="0"/>
              <a:t>вами банку. Кроме того, на сайте АСВ можно найти информацию </a:t>
            </a:r>
            <a:br>
              <a:rPr lang="ru-RU" dirty="0"/>
            </a:br>
            <a:r>
              <a:rPr lang="ru-RU" dirty="0"/>
              <a:t>о том ограничена ли в настоящий момент деятельность конкретного </a:t>
            </a:r>
            <a:br>
              <a:rPr lang="ru-RU" dirty="0"/>
            </a:br>
            <a:r>
              <a:rPr lang="ru-RU" dirty="0"/>
              <a:t>банка или нет, например, разрешено ли ему принимать новые вклады.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b="1" dirty="0"/>
              <a:t>ЧЕТВЕРТОЕ: </a:t>
            </a:r>
            <a:r>
              <a:rPr lang="ru-RU" dirty="0"/>
              <a:t>ИЗУЧИТЬ БАНКОВСКУЮ ОТЧЕТНОСТЬ БАНКА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Где изучать банковскую отчетность?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Отчетность банков регулярно публикуется на сайте Банка России, </a:t>
            </a:r>
            <a:br>
              <a:rPr lang="ru-RU" dirty="0"/>
            </a:br>
            <a:r>
              <a:rPr lang="ru-RU" dirty="0"/>
              <a:t>но разобраться в ней может быть непросто. Зато это неплохо делают профессионалы — </a:t>
            </a:r>
            <a:br>
              <a:rPr lang="ru-RU" dirty="0"/>
            </a:br>
            <a:r>
              <a:rPr lang="ru-RU" dirty="0"/>
              <a:t>соответствующую информацию можно найти </a:t>
            </a:r>
            <a:br>
              <a:rPr lang="ru-RU" dirty="0"/>
            </a:br>
            <a:r>
              <a:rPr lang="ru-RU" dirty="0"/>
              <a:t>у рейтинговых агентств, в финансовых и экономических изданиях.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Главное — сравнивать, что пишут в разных источниках, а не ориентироваться на какой-то один: </a:t>
            </a:r>
            <a:br>
              <a:rPr lang="ru-RU" dirty="0"/>
            </a:br>
            <a:r>
              <a:rPr lang="ru-RU" dirty="0"/>
              <a:t>даже эксперты могут не знать всего, а умные могут иногда ошибаться. </a:t>
            </a:r>
            <a:br>
              <a:rPr lang="ru-RU" dirty="0"/>
            </a:br>
            <a:r>
              <a:rPr lang="ru-RU" dirty="0"/>
              <a:t>Следует иметь в виду, что финансовое состояние банка не статично и может меняться.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83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-190500"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b="1" dirty="0"/>
              <a:t>НА ЧТО ОБРАТИТЬ ВНИМАНИЕ, ИЗУЧАЯ ОТЧЕТНОСТЬ? </a:t>
            </a:r>
          </a:p>
          <a:p>
            <a:pPr marL="190500" indent="-190500"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Где изучать банковскую отчетность?</a:t>
            </a:r>
          </a:p>
          <a:p>
            <a:pPr marL="190500" indent="-190500"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Активы банка (собственные средства банка и средства кредиторов и вкладчиков)</a:t>
            </a:r>
          </a:p>
          <a:p>
            <a:pPr marL="190500"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Это деньги, драгоценные металлы, счета, имущество, ценные бумаги — словом, </a:t>
            </a:r>
            <a:br>
              <a:rPr lang="ru-RU" dirty="0"/>
            </a:br>
            <a:r>
              <a:rPr lang="ru-RU" dirty="0"/>
              <a:t>все, куда банк может вложить свой капитал (собственные средства) и средства кредиторов </a:t>
            </a:r>
            <a:br>
              <a:rPr lang="ru-RU" dirty="0"/>
            </a:br>
            <a:r>
              <a:rPr lang="ru-RU" dirty="0"/>
              <a:t>и вкладчиков, чтобы получить прибыль. Выбирайте банк, у которого много активов </a:t>
            </a:r>
            <a:br>
              <a:rPr lang="ru-RU" dirty="0"/>
            </a:br>
            <a:r>
              <a:rPr lang="ru-RU" dirty="0"/>
              <a:t>с положительной динамикой, то есть они увеличиваются или хотя бы стабильны. </a:t>
            </a:r>
          </a:p>
          <a:p>
            <a:pPr marL="190500" indent="-190500"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71450" indent="-171450">
              <a:lnSpc>
                <a:spcPct val="90000"/>
              </a:lnSpc>
              <a:buSzPct val="100000"/>
              <a:buFont typeface="Arial"/>
              <a:buChar char="•"/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Норматив достаточности капитала (Н1.0) должен быть не меньше 8%</a:t>
            </a:r>
          </a:p>
          <a:p>
            <a:pPr marL="190500"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Этот норматив показывает, может ли банк за счет своих собственных средств покрыть возможные финансовые потери. </a:t>
            </a:r>
            <a:br>
              <a:rPr lang="ru-RU" dirty="0"/>
            </a:br>
            <a:r>
              <a:rPr lang="ru-RU" dirty="0"/>
              <a:t>Норматив рассчитывают так: капитал банка, то есть непосредственно его собственность, делят на особым образом </a:t>
            </a:r>
            <a:br>
              <a:rPr lang="ru-RU" dirty="0"/>
            </a:br>
            <a:r>
              <a:rPr lang="ru-RU" dirty="0"/>
              <a:t>посчитанные активы банка.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59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ЧТО, ЕСЛИ БАНК </a:t>
            </a:r>
            <a:br>
              <a:rPr lang="ru-RU" dirty="0"/>
            </a:br>
            <a:r>
              <a:rPr lang="ru-RU" dirty="0"/>
              <a:t>НАРУШАЕТ ЭТИ НОРМАТИВЫ?</a:t>
            </a:r>
            <a:br>
              <a:rPr lang="ru-RU" dirty="0"/>
            </a:b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Это может говорить о проблемах банка. Но это не значит, что они обязательно приведут к печальному результату. </a:t>
            </a:r>
            <a:br>
              <a:rPr lang="ru-RU" dirty="0"/>
            </a:br>
            <a:r>
              <a:rPr lang="ru-RU" dirty="0"/>
              <a:t>Часто проблемы удается решить, и банк продолжает свою работу.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Стоит насторожиться, если банк с не очень хорошими показателями агрессивно рекламирует свои услуги </a:t>
            </a:r>
            <a:br>
              <a:rPr lang="ru-RU" dirty="0"/>
            </a:br>
            <a:r>
              <a:rPr lang="ru-RU" dirty="0"/>
              <a:t>и предлагает открывать вклады по завышенным ставкам. </a:t>
            </a:r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966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МОЙ БАНК САНИРУЮТ. </a:t>
            </a:r>
            <a:br>
              <a:rPr lang="ru-RU" dirty="0"/>
            </a:br>
            <a:r>
              <a:rPr lang="ru-RU" dirty="0"/>
              <a:t>ЧТО ЭТО ЗНАЧИТ?</a:t>
            </a:r>
            <a:br>
              <a:rPr lang="ru-RU" dirty="0"/>
            </a:b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Значит, у банка были серьезные проблемы, с которыми он не мог справиться самостоятельно. </a:t>
            </a:r>
            <a:br>
              <a:rPr lang="ru-RU" dirty="0"/>
            </a:br>
            <a:r>
              <a:rPr lang="ru-RU" dirty="0"/>
              <a:t>Но теперь начнется его финансовое оздоровление. Банк продолжит работать и обслуживать клиентов, </a:t>
            </a:r>
            <a:br>
              <a:rPr lang="ru-RU" dirty="0"/>
            </a:br>
            <a:r>
              <a:rPr lang="ru-RU" dirty="0"/>
              <a:t>а клиенты могут не беспокоиться за свои деньги.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Санацией занимается Банк России.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929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ПЯТОЕ: </a:t>
            </a:r>
            <a:r>
              <a:rPr lang="ru-RU" b="0" dirty="0">
                <a:latin typeface="Calibri"/>
                <a:ea typeface="Calibri"/>
                <a:cs typeface="Calibri"/>
                <a:sym typeface="Calibri"/>
              </a:rPr>
              <a:t>ИЗУЧИТЬ ДОСТУПНОСТЬ</a:t>
            </a:r>
            <a:br>
              <a:rPr lang="ru-RU" b="0" dirty="0">
                <a:latin typeface="Calibri"/>
                <a:ea typeface="Calibri"/>
                <a:cs typeface="Calibri"/>
                <a:sym typeface="Calibri"/>
              </a:rPr>
            </a:br>
            <a:endParaRPr lang="ru-RU" b="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2800" dirty="0"/>
              <a:t>При выборе банка стоит внимательно изучить расположение отделений </a:t>
            </a:r>
            <a:br>
              <a:rPr lang="ru-RU" sz="2800" dirty="0"/>
            </a:br>
            <a:r>
              <a:rPr lang="ru-RU" sz="2800" dirty="0"/>
              <a:t>и банкоматов, возможности онлайн-банкинга и соотнести это со своими потребностями.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400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2800" dirty="0"/>
              <a:t>Подумайте, будете ли вы часто ходить в отделение банка: тогда физическая доступность — </a:t>
            </a:r>
            <a:br>
              <a:rPr lang="ru-RU" sz="2800" dirty="0"/>
            </a:br>
            <a:r>
              <a:rPr lang="ru-RU" sz="2800" dirty="0"/>
              <a:t>важный для вас критерий. А если планируете часто снимать с карты наличные или вносить их, </a:t>
            </a:r>
            <a:br>
              <a:rPr lang="ru-RU" sz="2800" dirty="0"/>
            </a:br>
            <a:r>
              <a:rPr lang="ru-RU" sz="2800" dirty="0"/>
              <a:t>то убедитесь, что в удобных для вас местах, недалеко от дома или работы, есть банкоматы этого банка. </a:t>
            </a:r>
            <a:br>
              <a:rPr lang="ru-RU" sz="2800" dirty="0"/>
            </a:br>
            <a:r>
              <a:rPr lang="ru-RU" sz="2800" dirty="0"/>
              <a:t>Так вы сможете пополнять карту и снимать с нее деньги  без комиссии.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400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2800" dirty="0"/>
              <a:t>А может быть, вы вовсе не хотите тратить время на банк, а делать все удаленно? </a:t>
            </a:r>
            <a:br>
              <a:rPr lang="ru-RU" sz="2800" dirty="0"/>
            </a:br>
            <a:r>
              <a:rPr lang="ru-RU" sz="2800" dirty="0"/>
              <a:t>Тогда проверьте онлайн-сервисы банка. Посмотрите, просто ли ими пользоваться </a:t>
            </a:r>
            <a:br>
              <a:rPr lang="ru-RU" sz="2800" dirty="0"/>
            </a:br>
            <a:r>
              <a:rPr lang="ru-RU" sz="2800" dirty="0"/>
              <a:t>и можно ли оплатить услуги, которые нужны вам постоянно.</a:t>
            </a:r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7653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ШЕСТОЕ: </a:t>
            </a:r>
            <a:r>
              <a:rPr lang="ru-RU" dirty="0"/>
              <a:t>ПРОВЕРИТЬ КАЧЕСТВО СЕРВИСА</a:t>
            </a:r>
            <a:endParaRPr lang="ru-RU" sz="2800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dirty="0"/>
              <a:t>В этом вам помогут отзывы в интернете и опрос знакомых, изучение сайта </a:t>
            </a:r>
            <a:br>
              <a:rPr lang="ru-RU" dirty="0"/>
            </a:br>
            <a:r>
              <a:rPr lang="ru-RU" dirty="0"/>
              <a:t>банка на предмет информативности, удобства поиска нужной информации </a:t>
            </a:r>
            <a:br>
              <a:rPr lang="ru-RU" dirty="0"/>
            </a:br>
            <a:r>
              <a:rPr lang="ru-RU" dirty="0"/>
              <a:t>и ответов на вопросы.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Также, внимательно изучите сайт банка: есть ли на нем вся необходимая информация, </a:t>
            </a:r>
            <a:br>
              <a:rPr lang="ru-RU" dirty="0"/>
            </a:br>
            <a:r>
              <a:rPr lang="ru-RU" dirty="0"/>
              <a:t>легко ли найти ответы на свои вопросы.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Позвоните на горячую линию банка — проверьте, как долго вам придется ждать ответа. </a:t>
            </a:r>
            <a:br>
              <a:rPr lang="ru-RU" dirty="0"/>
            </a:br>
            <a:r>
              <a:rPr lang="ru-RU" dirty="0"/>
              <a:t>А посетив отделение банка лично вы сможете оценить, как там работают </a:t>
            </a:r>
            <a:br>
              <a:rPr lang="ru-RU" dirty="0"/>
            </a:br>
            <a:r>
              <a:rPr lang="ru-RU" dirty="0"/>
              <a:t>с клиентами, например, можно оплатить квитанцию или расспросить менеджера </a:t>
            </a:r>
            <a:br>
              <a:rPr lang="ru-RU" dirty="0"/>
            </a:br>
            <a:r>
              <a:rPr lang="ru-RU" dirty="0"/>
              <a:t>об интересной вам услуге.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4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СЕДЬМОЕ:</a:t>
            </a:r>
            <a:r>
              <a:rPr lang="ru-RU" dirty="0"/>
              <a:t> 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ВНИМАТЕЛЬНО ЧИТАТЬ ДОГОВОР</a:t>
            </a:r>
          </a:p>
          <a:p>
            <a:pPr lvl="1"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dirty="0"/>
              <a:t>Итак, вы выбрали банк: убедились, что он надежный и удобный, теперь осталось </a:t>
            </a:r>
            <a:r>
              <a:rPr lang="ru-RU" b="1" dirty="0"/>
              <a:t>заключить договор.</a:t>
            </a:r>
            <a:endParaRPr lang="ru-RU" sz="1800" dirty="0"/>
          </a:p>
          <a:p>
            <a:pPr lvl="1"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000" dirty="0"/>
          </a:p>
          <a:p>
            <a:pPr lvl="1"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Прежде чем подписать договор на приобретение какой-либо услуги, внимательно изучите, что именно вам предлагают. </a:t>
            </a:r>
            <a:br>
              <a:rPr lang="ru-RU" dirty="0"/>
            </a:br>
            <a:r>
              <a:rPr lang="ru-RU" dirty="0"/>
              <a:t>Подписывать договор стоит только в том случае, если каждое из его условий вам понятно. </a:t>
            </a:r>
            <a:br>
              <a:rPr lang="ru-RU" dirty="0"/>
            </a:br>
            <a:r>
              <a:rPr lang="ru-RU" dirty="0"/>
              <a:t>Изучать условия договора не обязательно в офисе банка - вы можете забрать форму договора домой </a:t>
            </a:r>
            <a:br>
              <a:rPr lang="ru-RU" dirty="0"/>
            </a:br>
            <a:r>
              <a:rPr lang="ru-RU" dirty="0"/>
              <a:t>и изучить в спокойной обстановке.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</a:t>
            </a:r>
            <a:endParaRPr lang="ru-RU" sz="1000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Уточните, как вам будут начислять проценты. Есть вклады с так называемыми «лестничными» процентами. </a:t>
            </a:r>
            <a:br>
              <a:rPr lang="ru-RU" dirty="0"/>
            </a:br>
            <a:r>
              <a:rPr lang="ru-RU" dirty="0"/>
              <a:t>Срок таких вкладов обычно разбит на несколько периодов, и процентная ставка меняется от периода к периоду. </a:t>
            </a:r>
            <a:br>
              <a:rPr lang="ru-RU" dirty="0"/>
            </a:br>
            <a:r>
              <a:rPr lang="ru-RU" dirty="0"/>
              <a:t>В рекламе при этом вам могут озвучить только самый высокий процент.</a:t>
            </a:r>
          </a:p>
          <a:p>
            <a:pPr lvl="1">
              <a:lnSpc>
                <a:spcPct val="70000"/>
              </a:lnSpc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70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Иногда под видом вклада, в личной беседе с менеджером или в рекламе – </a:t>
            </a:r>
            <a:br>
              <a:rPr lang="ru-RU" dirty="0"/>
            </a:br>
            <a:r>
              <a:rPr lang="ru-RU" dirty="0"/>
              <a:t>вам могут предлагать инвестиционные продукты — то есть деньги, которые вы отдадите </a:t>
            </a:r>
            <a:br>
              <a:rPr lang="ru-RU" dirty="0"/>
            </a:br>
            <a:r>
              <a:rPr lang="ru-RU" dirty="0"/>
              <a:t>на хранение, банк будет инвестировать. Такие продукты законны, но помните, что в отличие </a:t>
            </a:r>
            <a:br>
              <a:rPr lang="ru-RU" dirty="0"/>
            </a:br>
            <a:r>
              <a:rPr lang="ru-RU" dirty="0"/>
              <a:t>от вклада доход от инвестиций не гарантирован, риски потерять все значительно выше </a:t>
            </a:r>
            <a:br>
              <a:rPr lang="ru-RU" dirty="0"/>
            </a:br>
            <a:r>
              <a:rPr lang="ru-RU" dirty="0"/>
              <a:t>и вы можете, как умножить, так и потерять вложенные деньги. </a:t>
            </a:r>
            <a:endParaRPr lang="ru-RU" sz="2800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2800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Случаи, когда вас намеренно вводят в заблуждение и пытаются продать не тот товар или услугу, </a:t>
            </a:r>
            <a:br>
              <a:rPr lang="ru-RU" dirty="0"/>
            </a:br>
            <a:r>
              <a:rPr lang="ru-RU" dirty="0"/>
              <a:t>за которыми вы обратились изначально, и которые вам нужны на самом деле называется </a:t>
            </a:r>
            <a:r>
              <a:rPr lang="ru-RU" dirty="0" err="1"/>
              <a:t>мисселинг</a:t>
            </a:r>
            <a:r>
              <a:rPr lang="ru-RU" dirty="0"/>
              <a:t>.</a:t>
            </a:r>
            <a:endParaRPr lang="ru-RU" sz="2800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2800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Совет всегда один — внимательно читайте договор, перед тем как его подписать. </a:t>
            </a:r>
            <a:br>
              <a:rPr lang="ru-RU" dirty="0"/>
            </a:br>
            <a:r>
              <a:rPr lang="ru-RU" dirty="0"/>
              <a:t>Когда речь идет о деньгах, не стоит торопиться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62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Человек, который стремится к комфортной с материальной точки зрения жизни, </a:t>
            </a:r>
            <a:br>
              <a:rPr lang="ru-RU" dirty="0"/>
            </a:br>
            <a:r>
              <a:rPr lang="ru-RU" dirty="0"/>
              <a:t>обычно сталкивается с необходимостью накопления капитала и сбережений. </a:t>
            </a:r>
            <a:br>
              <a:rPr lang="ru-RU" dirty="0"/>
            </a:br>
            <a:r>
              <a:rPr lang="ru-RU" dirty="0"/>
              <a:t>Но накопить и приумножить свои капиталы невозможно без финансово-грамотного поведения. </a:t>
            </a:r>
            <a:br>
              <a:rPr lang="ru-RU" dirty="0"/>
            </a:br>
            <a:endParaRPr lang="ru-RU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То есть надо: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</a:t>
            </a:r>
          </a:p>
          <a:p>
            <a:pPr marL="160421" indent="-160421">
              <a:buSzPct val="100000"/>
              <a:buChar char="•"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У</a:t>
            </a:r>
            <a:r>
              <a:rPr lang="ru-RU" sz="2400" dirty="0"/>
              <a:t>меть грамотно управлять своими активами;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Ставить цели и достигать их;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Повышать свою финансовую грамотность;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 умом делать покупки, не тратя лишнего;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На случай непредвиденных ситуаций  иметь финансовую подушку безопасности;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Сохранять и приумножать свои сбережения.</a:t>
            </a:r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879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Видеоролик «ЧТО СКРЫВАЕТ МЕЛКИЙ ШРИФТ»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767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ДОГОВОР - это документ, в котором определены:</a:t>
            </a:r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вид (название) вклада (до востребования или срочный);</a:t>
            </a:r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его начальная сумма; </a:t>
            </a:r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порядок начисления процентов (простые или сложные, то есть с добавлением процентов </a:t>
            </a:r>
            <a:br>
              <a:rPr lang="ru-RU" dirty="0"/>
            </a:br>
            <a:r>
              <a:rPr lang="ru-RU" dirty="0"/>
              <a:t>к сумме вклада и начислением процентов уже на большую сумму); </a:t>
            </a:r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срок и порядок возврата вклада, в том числе досрочного (некоторые банки требуют </a:t>
            </a:r>
            <a:br>
              <a:rPr lang="ru-RU" dirty="0"/>
            </a:br>
            <a:r>
              <a:rPr lang="ru-RU" dirty="0"/>
              <a:t>предупреждать о закрытии вклада и заказе денег за несколько дней);</a:t>
            </a:r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другие условия, в том числе о возможности снятия денежных средств со счета по вкладу или его пополнения.</a:t>
            </a:r>
            <a:br>
              <a:rPr lang="ru-RU" dirty="0"/>
            </a:br>
            <a:endParaRPr lang="ru-RU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Выбирая вклад обратите внимание на то, что они бывают разных видов. </a:t>
            </a:r>
            <a:br>
              <a:rPr lang="ru-RU" dirty="0"/>
            </a:br>
            <a:r>
              <a:rPr lang="ru-RU" dirty="0"/>
              <a:t>Например, </a:t>
            </a:r>
            <a:r>
              <a:rPr lang="ru-RU" b="1" dirty="0"/>
              <a:t>вклад до востребования </a:t>
            </a:r>
            <a:r>
              <a:rPr lang="ru-RU" dirty="0"/>
              <a:t>не предполагает специальных условий возврата. </a:t>
            </a:r>
            <a:br>
              <a:rPr lang="ru-RU" dirty="0"/>
            </a:br>
            <a:r>
              <a:rPr lang="ru-RU" dirty="0"/>
              <a:t>Деньги на нем хранятся, пока вы не закроете вклад. Для него характерна низкая процентная ставка. </a:t>
            </a:r>
          </a:p>
          <a:p>
            <a:pPr>
              <a:lnSpc>
                <a:spcPct val="90000"/>
              </a:lnSpc>
              <a:defRPr sz="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Срочный вклад </a:t>
            </a:r>
            <a:r>
              <a:rPr lang="ru-RU" b="0" dirty="0"/>
              <a:t>- на таком вкладе денежные средства размещаются на определенный период. </a:t>
            </a:r>
            <a:br>
              <a:rPr lang="ru-RU" b="0" dirty="0"/>
            </a:br>
            <a:r>
              <a:rPr lang="ru-RU" b="0" dirty="0"/>
              <a:t>Досрочное снятие, как правило, ведет к потере процента, иногда такой вклад нельзя пополнять. </a:t>
            </a:r>
            <a:br>
              <a:rPr lang="ru-RU" b="0" dirty="0"/>
            </a:br>
            <a:r>
              <a:rPr lang="ru-RU" b="0" dirty="0"/>
              <a:t>Зато процентная ставка по нему выше и зависит от срока и суммы вклада.</a:t>
            </a:r>
            <a:endParaRPr lang="ru-RU" dirty="0"/>
          </a:p>
          <a:p>
            <a:pPr>
              <a:lnSpc>
                <a:spcPct val="90000"/>
              </a:lnSpc>
              <a:defRPr sz="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defTabSz="832103"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Процентная ставка </a:t>
            </a:r>
            <a:r>
              <a:rPr lang="ru-RU" b="0" dirty="0"/>
              <a:t>по вкладу тоже может быть разной - </a:t>
            </a:r>
            <a:r>
              <a:rPr lang="ru-RU" dirty="0"/>
              <a:t>фиксированной или плавающей</a:t>
            </a:r>
            <a:r>
              <a:rPr lang="ru-RU" b="0" dirty="0"/>
              <a:t>. </a:t>
            </a:r>
            <a:br>
              <a:rPr lang="ru-RU" b="0" dirty="0"/>
            </a:br>
            <a:r>
              <a:rPr lang="ru-RU" b="0" dirty="0"/>
              <a:t>Фиксированная процентная ставка - не изменяется весь срок действия договора, плавающая </a:t>
            </a:r>
            <a:br>
              <a:rPr lang="ru-RU" b="0" dirty="0"/>
            </a:br>
            <a:r>
              <a:rPr lang="ru-RU" b="0" dirty="0"/>
              <a:t>же может измениться, в том числе и уменьшиться. Факторы, которые влияют на размер </a:t>
            </a:r>
            <a:br>
              <a:rPr lang="ru-RU" b="0" dirty="0"/>
            </a:br>
            <a:r>
              <a:rPr lang="ru-RU" b="0" dirty="0"/>
              <a:t>плавающей процентной ставки, устанавливаются банками самостоятельно. </a:t>
            </a:r>
            <a:br>
              <a:rPr lang="ru-RU" b="0" dirty="0"/>
            </a:br>
            <a:r>
              <a:rPr lang="ru-RU" dirty="0"/>
              <a:t>В заключении, давайте еще раз повторим основные  </a:t>
            </a:r>
          </a:p>
          <a:p>
            <a:pPr defTabSz="832103"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правила выбора банка и поможет нам в этом небольшой видеоролик .</a:t>
            </a:r>
          </a:p>
          <a:p>
            <a:pPr marL="285750" indent="-285750"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777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Видеоролик «ДОГОВОР НА ДЕПОЗИТ»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9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ПОДВЕДЕМ ИТОГИ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Определите, что вы хотите получить от банка. Возможно, вам нужны </a:t>
            </a:r>
            <a:br>
              <a:rPr lang="ru-RU" dirty="0"/>
            </a:br>
            <a:r>
              <a:rPr lang="ru-RU" dirty="0"/>
              <a:t>другие финансовые услуги</a:t>
            </a:r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3600" dirty="0"/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Сравнивайте банки и их продукты, ищите выгодные условия</a:t>
            </a:r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3600" dirty="0"/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Изучите расположение отделений и банкоматов, возможности онлайн-банкинга</a:t>
            </a:r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3600" dirty="0"/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Проверьте, есть ли у банка лицензия Банка России и включен </a:t>
            </a:r>
            <a:br>
              <a:rPr lang="ru-RU" dirty="0"/>
            </a:br>
            <a:r>
              <a:rPr lang="ru-RU" dirty="0"/>
              <a:t>ли он в систему страхования вкладов</a:t>
            </a:r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3600" dirty="0"/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Есть случаи, когда полезно изучить финансовую отчетность банка</a:t>
            </a:r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3600" dirty="0"/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Оцените качество сервиса, чтобы окончательно определиться </a:t>
            </a:r>
            <a:br>
              <a:rPr lang="ru-RU" dirty="0"/>
            </a:br>
            <a:r>
              <a:rPr lang="ru-RU" dirty="0"/>
              <a:t>с выбором банка</a:t>
            </a:r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3600" dirty="0"/>
          </a:p>
          <a:p>
            <a:pPr marL="150394" indent="-150394">
              <a:lnSpc>
                <a:spcPts val="1600"/>
              </a:lnSpc>
              <a:spcBef>
                <a:spcPts val="1000"/>
              </a:spcBef>
              <a:buSzPct val="100000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Внимательно изучите договор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314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Больше о </a:t>
            </a:r>
            <a:r>
              <a:rPr lang="ru-RU" dirty="0" err="1"/>
              <a:t>финан</a:t>
            </a:r>
            <a:r>
              <a:rPr lang="en" dirty="0"/>
              <a:t>c</a:t>
            </a:r>
            <a:r>
              <a:rPr lang="ru-RU" dirty="0"/>
              <a:t>ах вы сможете узнать на сайте </a:t>
            </a:r>
            <a:r>
              <a:rPr lang="en" dirty="0" err="1"/>
              <a:t>Fincult.info</a:t>
            </a:r>
            <a:r>
              <a:rPr lang="en" dirty="0"/>
              <a:t>. </a:t>
            </a:r>
          </a:p>
          <a:p>
            <a:endParaRPr lang="en" dirty="0"/>
          </a:p>
          <a:p>
            <a:r>
              <a:rPr lang="ru-RU" dirty="0"/>
              <a:t>Это портал на котором вы найдете только достоверную информацию и получите ответы на вопросы </a:t>
            </a:r>
            <a:br>
              <a:rPr lang="ru-RU" dirty="0"/>
            </a:br>
            <a:r>
              <a:rPr lang="ru-RU" dirty="0"/>
              <a:t>о разных финансовых услугах, научитесь разбираться в их преимуществах и рисках. </a:t>
            </a:r>
            <a:br>
              <a:rPr lang="ru-RU" dirty="0"/>
            </a:br>
            <a:r>
              <a:rPr lang="ru-RU" dirty="0"/>
              <a:t>Поймете, как быстро вычислять мошенников и что делать, если вы угодили в их ловушку.</a:t>
            </a:r>
          </a:p>
          <a:p>
            <a:endParaRPr lang="ru-RU" dirty="0"/>
          </a:p>
          <a:p>
            <a:r>
              <a:rPr lang="ru-RU" dirty="0"/>
              <a:t>Если ваши права нарушены или у вас есть вопросы, касающиеся деятельности Банка России, </a:t>
            </a:r>
            <a:br>
              <a:rPr lang="ru-RU" dirty="0"/>
            </a:br>
            <a:r>
              <a:rPr lang="ru-RU" dirty="0"/>
              <a:t>воспользуйтесь интернет - приемной </a:t>
            </a:r>
            <a:r>
              <a:rPr lang="en" dirty="0" err="1"/>
              <a:t>cbr.ru</a:t>
            </a:r>
            <a:r>
              <a:rPr lang="en" dirty="0"/>
              <a:t>/Reception/ </a:t>
            </a:r>
            <a:r>
              <a:rPr lang="ru-RU" dirty="0"/>
              <a:t>или задайте вопрос в приложении ЦБ-онлайн.</a:t>
            </a:r>
          </a:p>
          <a:p>
            <a:endParaRPr lang="ru-RU" dirty="0"/>
          </a:p>
          <a:p>
            <a:r>
              <a:rPr lang="ru-RU" dirty="0"/>
              <a:t>Спасибо за внимание и будьте бдительны!</a:t>
            </a:r>
          </a:p>
        </p:txBody>
      </p:sp>
    </p:spTree>
    <p:extLst>
      <p:ext uri="{BB962C8B-B14F-4D97-AF65-F5344CB8AC3E}">
        <p14:creationId xmlns:p14="http://schemas.microsoft.com/office/powerpoint/2010/main" val="426460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СБЕРЕЖЕНИЯ</a:t>
            </a:r>
            <a:r>
              <a:rPr lang="ru-RU" b="0" dirty="0"/>
              <a:t> - это часть имеющихся в распоряжении человека денег, </a:t>
            </a:r>
            <a:br>
              <a:rPr lang="ru-RU" b="0" dirty="0"/>
            </a:br>
            <a:r>
              <a:rPr lang="ru-RU" b="0" dirty="0"/>
              <a:t>которые он не тратит, а накапливает для удовлетворения своих потребностей </a:t>
            </a:r>
            <a:br>
              <a:rPr lang="ru-RU" b="0" dirty="0"/>
            </a:br>
            <a:r>
              <a:rPr lang="ru-RU" b="0" dirty="0"/>
              <a:t>в будущем.</a:t>
            </a:r>
          </a:p>
          <a:p>
            <a:pPr>
              <a:lnSpc>
                <a:spcPct val="90000"/>
              </a:lnSpc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dirty="0"/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Как поступить со своими сбережениями: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Положить «под матрасом»;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Инвестировать в ценные бумаги;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Купить недвижимость;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Открыть вклад в банке;</a:t>
            </a:r>
            <a:endParaRPr lang="ru-RU" sz="6600" dirty="0"/>
          </a:p>
          <a:p>
            <a:pPr marL="140368" indent="-140368">
              <a:buSzPct val="10000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Или что-то другое?</a:t>
            </a:r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Давайте посмотрим  видеоролик </a:t>
            </a:r>
            <a:endParaRPr lang="ru-RU" sz="6600" dirty="0"/>
          </a:p>
          <a:p>
            <a:pPr>
              <a:lnSpc>
                <a:spcPct val="90000"/>
              </a:lnSpc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«Не храните деньги под матрасом»</a:t>
            </a:r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5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Видеоролик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«НЕ ХРАНИТЕ ДЕНЬГИ ПОД МАТРАСОМ»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38"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Как видим, хранить деньги «под матрасом»- плохая идея!</a:t>
            </a:r>
            <a:r>
              <a:rPr lang="ru-RU" b="0" dirty="0"/>
              <a:t> </a:t>
            </a:r>
            <a:br>
              <a:rPr lang="ru-RU" b="0" dirty="0"/>
            </a:br>
            <a:r>
              <a:rPr lang="ru-RU" b="0" dirty="0"/>
              <a:t>Они никак не защищены и могут просто сгореть, как в прямом, так и переносном смысле, </a:t>
            </a:r>
            <a:br>
              <a:rPr lang="ru-RU" b="0" dirty="0"/>
            </a:br>
            <a:r>
              <a:rPr lang="ru-RU" b="0" dirty="0"/>
              <a:t>просто обесценившись. А вот сохранить и даже приумножить можно с помощью </a:t>
            </a:r>
            <a:br>
              <a:rPr lang="ru-RU" b="0" dirty="0"/>
            </a:br>
            <a:r>
              <a:rPr lang="ru-RU" dirty="0"/>
              <a:t>банковского вклада.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dirty="0"/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Что это значит?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Вы заключаете с банком договор по которому передаете некоторую сумму </a:t>
            </a:r>
            <a:br>
              <a:rPr lang="ru-RU" dirty="0"/>
            </a:br>
            <a:r>
              <a:rPr lang="ru-RU" dirty="0"/>
              <a:t>на определенных условиях, а банк выплачивает вам проценты за то время, </a:t>
            </a:r>
            <a:br>
              <a:rPr lang="ru-RU" dirty="0"/>
            </a:br>
            <a:r>
              <a:rPr lang="ru-RU" dirty="0"/>
              <a:t>пока вклад хранится у него. Открыть вклад в банке может любой гражданин </a:t>
            </a:r>
            <a:br>
              <a:rPr lang="ru-RU" dirty="0"/>
            </a:br>
            <a:r>
              <a:rPr lang="ru-RU" dirty="0"/>
              <a:t>России, если ему исполнилось 14 лет. </a:t>
            </a:r>
          </a:p>
          <a:p>
            <a:pPr>
              <a:defRPr sz="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При разговоре о банковских вкладах, часто можно услышать слово </a:t>
            </a:r>
            <a:r>
              <a:rPr lang="ru-RU" b="1" dirty="0"/>
              <a:t>«депозит»</a:t>
            </a:r>
            <a:r>
              <a:rPr lang="ru-RU" dirty="0"/>
              <a:t>, которое используют, </a:t>
            </a:r>
            <a:br>
              <a:rPr lang="ru-RU" dirty="0"/>
            </a:br>
            <a:r>
              <a:rPr lang="ru-RU" dirty="0"/>
              <a:t>как синоним </a:t>
            </a:r>
            <a:r>
              <a:rPr lang="ru-RU" b="1" dirty="0"/>
              <a:t>«вклада»</a:t>
            </a:r>
            <a:r>
              <a:rPr lang="ru-RU" dirty="0"/>
              <a:t>. Однако это не совсем так. Вклад - это денежные средства, размещенные </a:t>
            </a:r>
            <a:br>
              <a:rPr lang="ru-RU" dirty="0"/>
            </a:br>
            <a:r>
              <a:rPr lang="ru-RU" dirty="0"/>
              <a:t>на банковском счете под проценты. </a:t>
            </a:r>
            <a:br>
              <a:rPr lang="ru-RU" dirty="0"/>
            </a:br>
            <a:r>
              <a:rPr lang="ru-RU" dirty="0"/>
              <a:t>А депозит - это любые ценности, которые вы отдаете на хранение в банк: </a:t>
            </a:r>
            <a:br>
              <a:rPr lang="ru-RU" dirty="0"/>
            </a:br>
            <a:r>
              <a:rPr lang="ru-RU" dirty="0"/>
              <a:t>деньги, ценные бумаги, драгоценные металлы,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53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Итак, давайте разберемся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«КАК ВЫБРАТЬ БАНК?» и «КАК ОТКРЫТЬ ВКЛАД В БАНКЕ?»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ПЕРВОЕ: </a:t>
            </a:r>
            <a:r>
              <a:rPr lang="ru-RU" b="0" dirty="0"/>
              <a:t>ОПРЕДЕЛИТЬСЯ С ПРИОРИТЕТАМИ</a:t>
            </a:r>
          </a:p>
          <a:p>
            <a:pPr>
              <a:lnSpc>
                <a:spcPct val="90000"/>
              </a:lnSpc>
              <a:spcBef>
                <a:spcPts val="800"/>
              </a:spcBef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b="0" dirty="0"/>
              <a:t>Конечно, банк должен быть НАДЕЖНЫМ, УДОБНЫМ, ДОСТУПНЫМ !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77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0"/>
              </a:spcBef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Прежде чем выбрать банк, важно определиться, чего вы от него ждете. </a:t>
            </a:r>
            <a:br>
              <a:rPr lang="ru-RU" dirty="0"/>
            </a:br>
            <a:r>
              <a:rPr lang="ru-RU" dirty="0"/>
              <a:t>Надежность, доходность, доступность, качество обслуживания — приоритеты </a:t>
            </a:r>
            <a:br>
              <a:rPr lang="ru-RU" dirty="0"/>
            </a:br>
            <a:r>
              <a:rPr lang="ru-RU" dirty="0"/>
              <a:t>и сочетания этих свойств зависят от ваших потребностей. </a:t>
            </a:r>
          </a:p>
          <a:p>
            <a:pPr>
              <a:spcBef>
                <a:spcPts val="800"/>
              </a:spcBef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spcBef>
                <a:spcPts val="800"/>
              </a:spcBef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К тому же некоторые услуги можно найти не во всех банках. </a:t>
            </a:r>
            <a:br>
              <a:rPr lang="ru-RU" dirty="0"/>
            </a:br>
            <a:r>
              <a:rPr lang="ru-RU" dirty="0"/>
              <a:t>Если вы пенсионер и хотите получать социальные выплаты и пенсию на карточку, </a:t>
            </a:r>
            <a:br>
              <a:rPr lang="ru-RU" dirty="0"/>
            </a:br>
            <a:r>
              <a:rPr lang="ru-RU" dirty="0"/>
              <a:t>то открыть ее можно только в банках,</a:t>
            </a:r>
            <a:r>
              <a:rPr lang="ru-RU" dirty="0">
                <a:solidFill>
                  <a:schemeClr val="accent5">
                    <a:lumOff val="20196"/>
                  </a:schemeClr>
                </a:solidFill>
              </a:rPr>
              <a:t> </a:t>
            </a:r>
            <a:r>
              <a:rPr lang="ru-RU" dirty="0"/>
              <a:t>у которых </a:t>
            </a:r>
            <a:br>
              <a:rPr lang="ru-RU" dirty="0"/>
            </a:br>
            <a:r>
              <a:rPr lang="ru-RU" dirty="0"/>
              <a:t>есть договор с Пенсионным фондом России (ПФР).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lnSpc>
                <a:spcPct val="90000"/>
              </a:lnSpc>
              <a:spcBef>
                <a:spcPts val="500"/>
              </a:spcBef>
              <a:buFontTx/>
              <a:buNone/>
              <a:defRPr sz="1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>
                <a:latin typeface="Proxima Nova Rg" panose="02000506030000020004" pitchFamily="2" charset="0"/>
              </a:rPr>
              <a:t>ВТОРОЕ:</a:t>
            </a:r>
            <a:r>
              <a:rPr lang="ru-RU" b="0" dirty="0">
                <a:latin typeface="Proxima Nova Rg" panose="02000506030000020004" pitchFamily="2" charset="0"/>
              </a:rPr>
              <a:t> СРАВНИТЬ </a:t>
            </a:r>
          </a:p>
          <a:p>
            <a:pPr marL="0" lvl="2" indent="0">
              <a:lnSpc>
                <a:spcPct val="90000"/>
              </a:lnSpc>
              <a:spcBef>
                <a:spcPts val="500"/>
              </a:spcBef>
              <a:buFontTx/>
              <a:buNone/>
              <a:defRPr sz="16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>
                <a:latin typeface="Proxima Nova Rg" panose="02000506030000020004" pitchFamily="2" charset="0"/>
              </a:rPr>
              <a:t>ПРЕДЛОЖЕНИЯ РАЗНЫХ БАНКОВ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/>
              <a:t>Не стоит заключать договор с первым попавшимся банком, даже если </a:t>
            </a:r>
            <a:br>
              <a:rPr lang="ru-RU" b="0" dirty="0"/>
            </a:br>
            <a:r>
              <a:rPr lang="ru-RU" b="0" dirty="0"/>
              <a:t>его посоветовал лучший друг,  вам понравилась реклама или так подсказывает внутренний голос. </a:t>
            </a:r>
            <a:br>
              <a:rPr lang="ru-RU" b="0" dirty="0"/>
            </a:br>
            <a:r>
              <a:rPr lang="ru-RU" b="0" dirty="0"/>
              <a:t>Изучите предложения нескольких банков, оцените стоимость услуг, доход по вкладам </a:t>
            </a:r>
            <a:br>
              <a:rPr lang="ru-RU" b="0" dirty="0"/>
            </a:br>
            <a:r>
              <a:rPr lang="ru-RU" b="0" dirty="0"/>
              <a:t>и качество обслуживания, и даже их историю – тем более, что это совсем не сложно, </a:t>
            </a:r>
            <a:br>
              <a:rPr lang="ru-RU" b="0" dirty="0"/>
            </a:br>
            <a:r>
              <a:rPr lang="ru-RU" b="0" dirty="0"/>
              <a:t>достаточно зайти  на официальные сайты, выбранных банков. </a:t>
            </a:r>
            <a:br>
              <a:rPr lang="ru-RU" b="0" dirty="0"/>
            </a:br>
            <a:endParaRPr lang="ru-RU" b="0" dirty="0"/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/>
              <a:t>Так вы сможете найти самые выгодные для вас условия.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92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defRPr sz="18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b="1" dirty="0"/>
              <a:t>ТРЕТЬЕ:</a:t>
            </a:r>
            <a:r>
              <a:rPr lang="ru-RU" dirty="0"/>
              <a:t> ОЦЕНИТЬ НАДЕЖНОСТЬ БАНКА</a:t>
            </a:r>
            <a:br>
              <a:rPr lang="ru-RU" dirty="0"/>
            </a:br>
            <a:r>
              <a:rPr lang="ru-RU" dirty="0"/>
              <a:t>Проверьте:</a:t>
            </a:r>
            <a:r>
              <a:rPr lang="ru-RU" b="0" dirty="0"/>
              <a:t> </a:t>
            </a:r>
          </a:p>
          <a:p>
            <a:pPr>
              <a:lnSpc>
                <a:spcPct val="80000"/>
              </a:lnSpc>
              <a:defRPr sz="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b="0" dirty="0"/>
          </a:p>
          <a:p>
            <a:pPr marL="152400" indent="-152400">
              <a:lnSpc>
                <a:spcPct val="80000"/>
              </a:lnSpc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1. Есть ли у выбранного вами банка лицензия  Банка России, особенно, если речь идет о финансовой организации </a:t>
            </a:r>
            <a:br>
              <a:rPr lang="ru-RU" dirty="0"/>
            </a:br>
            <a:r>
              <a:rPr lang="ru-RU" dirty="0"/>
              <a:t>с неизвестным вам названием. Если ее нет - перед вами мошенники;</a:t>
            </a:r>
          </a:p>
          <a:p>
            <a:pPr>
              <a:lnSpc>
                <a:spcPct val="80000"/>
              </a:lnSpc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 marL="127000" indent="-127000">
              <a:lnSpc>
                <a:spcPct val="80000"/>
              </a:lnSpc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2.Присутствие банка в Системе страхования вкладов и списках Агентства страхования вкладов (АСВ).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ru-RU" dirty="0"/>
            </a:br>
            <a:r>
              <a:rPr lang="ru-RU" dirty="0"/>
              <a:t>Российская банковская система устойчива, но гарантировать, что с вашим банком никогда ничего не случится, нельзя. </a:t>
            </a:r>
            <a:br>
              <a:rPr lang="ru-RU" dirty="0"/>
            </a:br>
            <a:r>
              <a:rPr lang="ru-RU" dirty="0"/>
              <a:t>Поэтому интересы вкладчиков защищает Система страхования вкладов (ССВ). Все банки, работающие со вкладами </a:t>
            </a:r>
            <a:br>
              <a:rPr lang="ru-RU" dirty="0"/>
            </a:br>
            <a:r>
              <a:rPr lang="ru-RU" dirty="0"/>
              <a:t>физических лиц, входят в эту систему. Ее задача компенсировать потери вкладчиков, связанные с отзывом у банка </a:t>
            </a:r>
            <a:br>
              <a:rPr lang="ru-RU" dirty="0"/>
            </a:br>
            <a:r>
              <a:rPr lang="ru-RU" dirty="0"/>
              <a:t>лицензии и его банкротством. Если банк постигнет такая Неудача, вкладчикам полностью или частично вернут средства. </a:t>
            </a:r>
            <a:br>
              <a:rPr lang="ru-RU" dirty="0"/>
            </a:br>
            <a:r>
              <a:rPr lang="ru-RU" dirty="0"/>
              <a:t>Сегодня максимальный размер страхового возмещения по вкладам составляет    </a:t>
            </a:r>
            <a:br>
              <a:rPr lang="ru-RU" dirty="0"/>
            </a:br>
            <a:r>
              <a:rPr lang="ru-RU" dirty="0"/>
              <a:t>1 млн 400 тысяч рублей. Подробнее об этом нам расскажет видеоролик.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87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Proxima Nova Rg"/>
                <a:ea typeface="Proxima Nova Rg"/>
                <a:cs typeface="Proxima Nova Rg"/>
                <a:sym typeface="Proxima Nov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Изображение"/>
          <p:cNvSpPr>
            <a:spLocks noGrp="1"/>
          </p:cNvSpPr>
          <p:nvPr>
            <p:ph type="pic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Текст заголовка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Изображение"/>
          <p:cNvSpPr>
            <a:spLocks noGrp="1"/>
          </p:cNvSpPr>
          <p:nvPr>
            <p:ph type="pic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Изображение"/>
          <p:cNvSpPr>
            <a:spLocks noGrp="1"/>
          </p:cNvSpPr>
          <p:nvPr>
            <p:ph type="pic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Изображение"/>
          <p:cNvSpPr>
            <a:spLocks noGrp="1"/>
          </p:cNvSpPr>
          <p:nvPr>
            <p:ph type="pic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Изображение"/>
          <p:cNvSpPr>
            <a:spLocks noGrp="1"/>
          </p:cNvSpPr>
          <p:nvPr>
            <p:ph type="pic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86E004-55E0-C84B-8493-A4DE0AB63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F03336-9DC9-F64B-BCA7-96360BA75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3E8B32-7F88-C341-B2F7-1B53787AC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72DABB-EC60-E548-B448-0DA6D71BF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118657-41E4-6C47-8D1F-E11052578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0DA4AE-2E01-B54D-A947-D3F1627EF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3FBA0-697B-344B-AA89-934B57B48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22951D-16B7-C54E-9561-1C0AD4BA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D32E5C-5CB7-8F45-AFF0-F0A433ACA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6A1CD7-BD58-024A-88B8-F50388B8E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86BC2-F50D-5447-9B0E-D2149A813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7A8774-9058-D04F-B01F-68FCB2F06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DA3CFB-9B62-E942-8F1F-57255A835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BD2B1-535E-154C-AC5D-E9AF0184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F3CEBD-1C0C-2948-9581-C259EC521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4E3CAE-8698-E94F-82FC-FB306CF53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1745D-6FF4-1C49-B1DC-850068AF6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35A5FB-C72A-F84C-8400-071913D13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F6343B-8C39-7C45-A48A-2D0B94040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47165E-8EDA-0A44-B74F-E3591B0DE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6B7E67-F3F7-474E-B335-0AFD0BA23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33EF93-1B84-504E-A27E-3128265A7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78B198-F158-BE42-A005-A5B279767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BA9391-3FCC-DB4A-918D-368CB27D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2110</Words>
  <Application>Microsoft Macintosh PowerPoint</Application>
  <PresentationFormat>Экран (16:9)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Gill Sans</vt:lpstr>
      <vt:lpstr>Lucida Grande</vt:lpstr>
      <vt:lpstr>Proxima Nova</vt:lpstr>
      <vt:lpstr>Proxima Nova Rg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7</cp:revision>
  <dcterms:modified xsi:type="dcterms:W3CDTF">2021-08-10T06:34:57Z</dcterms:modified>
</cp:coreProperties>
</file>