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Lst>
  <p:sldSz cx="9906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34" name="PlaceHolder 2"/>
          <p:cNvSpPr>
            <a:spLocks noGrp="1"/>
          </p:cNvSpPr>
          <p:nvPr>
            <p:ph type="body"/>
          </p:nvPr>
        </p:nvSpPr>
        <p:spPr>
          <a:xfrm>
            <a:off x="495000" y="1604520"/>
            <a:ext cx="8915040" cy="1896840"/>
          </a:xfrm>
          <a:prstGeom prst="rect">
            <a:avLst/>
          </a:prstGeom>
        </p:spPr>
        <p:txBody>
          <a:bodyPr lIns="0" rIns="0" tIns="0" bIns="0">
            <a:normAutofit/>
          </a:bodyPr>
          <a:p>
            <a:endParaRPr b="0" lang="ru-RU" sz="3200" spc="-1" strike="noStrike">
              <a:latin typeface="Arial"/>
            </a:endParaRPr>
          </a:p>
        </p:txBody>
      </p:sp>
      <p:sp>
        <p:nvSpPr>
          <p:cNvPr id="35" name="PlaceHolder 3"/>
          <p:cNvSpPr>
            <a:spLocks noGrp="1"/>
          </p:cNvSpPr>
          <p:nvPr>
            <p:ph type="body"/>
          </p:nvPr>
        </p:nvSpPr>
        <p:spPr>
          <a:xfrm>
            <a:off x="495000" y="3682080"/>
            <a:ext cx="89150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37" name="PlaceHolder 2"/>
          <p:cNvSpPr>
            <a:spLocks noGrp="1"/>
          </p:cNvSpPr>
          <p:nvPr>
            <p:ph type="body"/>
          </p:nvPr>
        </p:nvSpPr>
        <p:spPr>
          <a:xfrm>
            <a:off x="495000" y="1604520"/>
            <a:ext cx="4350240" cy="1896840"/>
          </a:xfrm>
          <a:prstGeom prst="rect">
            <a:avLst/>
          </a:prstGeom>
        </p:spPr>
        <p:txBody>
          <a:bodyPr lIns="0" rIns="0" tIns="0" bIns="0">
            <a:normAutofit/>
          </a:bodyPr>
          <a:p>
            <a:endParaRPr b="0" lang="ru-RU" sz="3200" spc="-1" strike="noStrike">
              <a:latin typeface="Arial"/>
            </a:endParaRPr>
          </a:p>
        </p:txBody>
      </p:sp>
      <p:sp>
        <p:nvSpPr>
          <p:cNvPr id="38" name="PlaceHolder 3"/>
          <p:cNvSpPr>
            <a:spLocks noGrp="1"/>
          </p:cNvSpPr>
          <p:nvPr>
            <p:ph type="body"/>
          </p:nvPr>
        </p:nvSpPr>
        <p:spPr>
          <a:xfrm>
            <a:off x="5063040" y="1604520"/>
            <a:ext cx="4350240" cy="1896840"/>
          </a:xfrm>
          <a:prstGeom prst="rect">
            <a:avLst/>
          </a:prstGeom>
        </p:spPr>
        <p:txBody>
          <a:bodyPr lIns="0" rIns="0" tIns="0" bIns="0">
            <a:normAutofit/>
          </a:bodyPr>
          <a:p>
            <a:endParaRPr b="0" lang="ru-RU" sz="3200" spc="-1" strike="noStrike">
              <a:latin typeface="Arial"/>
            </a:endParaRPr>
          </a:p>
        </p:txBody>
      </p:sp>
      <p:sp>
        <p:nvSpPr>
          <p:cNvPr id="39" name="PlaceHolder 4"/>
          <p:cNvSpPr>
            <a:spLocks noGrp="1"/>
          </p:cNvSpPr>
          <p:nvPr>
            <p:ph type="body"/>
          </p:nvPr>
        </p:nvSpPr>
        <p:spPr>
          <a:xfrm>
            <a:off x="5063040" y="3682080"/>
            <a:ext cx="4350240" cy="1896840"/>
          </a:xfrm>
          <a:prstGeom prst="rect">
            <a:avLst/>
          </a:prstGeom>
        </p:spPr>
        <p:txBody>
          <a:bodyPr lIns="0" rIns="0" tIns="0" bIns="0">
            <a:normAutofit/>
          </a:bodyPr>
          <a:p>
            <a:endParaRPr b="0" lang="ru-RU" sz="3200" spc="-1" strike="noStrike">
              <a:latin typeface="Arial"/>
            </a:endParaRPr>
          </a:p>
        </p:txBody>
      </p:sp>
      <p:sp>
        <p:nvSpPr>
          <p:cNvPr id="40" name="PlaceHolder 5"/>
          <p:cNvSpPr>
            <a:spLocks noGrp="1"/>
          </p:cNvSpPr>
          <p:nvPr>
            <p:ph type="body"/>
          </p:nvPr>
        </p:nvSpPr>
        <p:spPr>
          <a:xfrm>
            <a:off x="495000" y="3682080"/>
            <a:ext cx="4350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42" name="PlaceHolder 2"/>
          <p:cNvSpPr>
            <a:spLocks noGrp="1"/>
          </p:cNvSpPr>
          <p:nvPr>
            <p:ph type="body"/>
          </p:nvPr>
        </p:nvSpPr>
        <p:spPr>
          <a:xfrm>
            <a:off x="495000" y="1604520"/>
            <a:ext cx="2870280" cy="1896840"/>
          </a:xfrm>
          <a:prstGeom prst="rect">
            <a:avLst/>
          </a:prstGeom>
        </p:spPr>
        <p:txBody>
          <a:bodyPr lIns="0" rIns="0" tIns="0" bIns="0">
            <a:normAutofit/>
          </a:bodyPr>
          <a:p>
            <a:endParaRPr b="0" lang="ru-RU" sz="3200" spc="-1" strike="noStrike">
              <a:latin typeface="Arial"/>
            </a:endParaRPr>
          </a:p>
        </p:txBody>
      </p:sp>
      <p:sp>
        <p:nvSpPr>
          <p:cNvPr id="43" name="PlaceHolder 3"/>
          <p:cNvSpPr>
            <a:spLocks noGrp="1"/>
          </p:cNvSpPr>
          <p:nvPr>
            <p:ph type="body"/>
          </p:nvPr>
        </p:nvSpPr>
        <p:spPr>
          <a:xfrm>
            <a:off x="3509280" y="1604520"/>
            <a:ext cx="2870280" cy="1896840"/>
          </a:xfrm>
          <a:prstGeom prst="rect">
            <a:avLst/>
          </a:prstGeom>
        </p:spPr>
        <p:txBody>
          <a:bodyPr lIns="0" rIns="0" tIns="0" bIns="0">
            <a:normAutofit/>
          </a:bodyPr>
          <a:p>
            <a:endParaRPr b="0" lang="ru-RU" sz="3200" spc="-1" strike="noStrike">
              <a:latin typeface="Arial"/>
            </a:endParaRPr>
          </a:p>
        </p:txBody>
      </p:sp>
      <p:sp>
        <p:nvSpPr>
          <p:cNvPr id="44" name="PlaceHolder 4"/>
          <p:cNvSpPr>
            <a:spLocks noGrp="1"/>
          </p:cNvSpPr>
          <p:nvPr>
            <p:ph type="body"/>
          </p:nvPr>
        </p:nvSpPr>
        <p:spPr>
          <a:xfrm>
            <a:off x="6523200" y="1604520"/>
            <a:ext cx="2870280" cy="1896840"/>
          </a:xfrm>
          <a:prstGeom prst="rect">
            <a:avLst/>
          </a:prstGeom>
        </p:spPr>
        <p:txBody>
          <a:bodyPr lIns="0" rIns="0" tIns="0" bIns="0">
            <a:normAutofit/>
          </a:bodyPr>
          <a:p>
            <a:endParaRPr b="0" lang="ru-RU" sz="3200" spc="-1" strike="noStrike">
              <a:latin typeface="Arial"/>
            </a:endParaRPr>
          </a:p>
        </p:txBody>
      </p:sp>
      <p:sp>
        <p:nvSpPr>
          <p:cNvPr id="45" name="PlaceHolder 5"/>
          <p:cNvSpPr>
            <a:spLocks noGrp="1"/>
          </p:cNvSpPr>
          <p:nvPr>
            <p:ph type="body"/>
          </p:nvPr>
        </p:nvSpPr>
        <p:spPr>
          <a:xfrm>
            <a:off x="6523200" y="3682080"/>
            <a:ext cx="2870280" cy="1896840"/>
          </a:xfrm>
          <a:prstGeom prst="rect">
            <a:avLst/>
          </a:prstGeom>
        </p:spPr>
        <p:txBody>
          <a:bodyPr lIns="0" rIns="0" tIns="0" bIns="0">
            <a:normAutofit/>
          </a:bodyPr>
          <a:p>
            <a:endParaRPr b="0" lang="ru-RU" sz="3200" spc="-1" strike="noStrike">
              <a:latin typeface="Arial"/>
            </a:endParaRPr>
          </a:p>
        </p:txBody>
      </p:sp>
      <p:sp>
        <p:nvSpPr>
          <p:cNvPr id="46" name="PlaceHolder 6"/>
          <p:cNvSpPr>
            <a:spLocks noGrp="1"/>
          </p:cNvSpPr>
          <p:nvPr>
            <p:ph type="body"/>
          </p:nvPr>
        </p:nvSpPr>
        <p:spPr>
          <a:xfrm>
            <a:off x="3509280" y="3682080"/>
            <a:ext cx="2870280" cy="1896840"/>
          </a:xfrm>
          <a:prstGeom prst="rect">
            <a:avLst/>
          </a:prstGeom>
        </p:spPr>
        <p:txBody>
          <a:bodyPr lIns="0" rIns="0" tIns="0" bIns="0">
            <a:normAutofit/>
          </a:bodyPr>
          <a:p>
            <a:endParaRPr b="0" lang="ru-RU" sz="3200" spc="-1" strike="noStrike">
              <a:latin typeface="Arial"/>
            </a:endParaRPr>
          </a:p>
        </p:txBody>
      </p:sp>
      <p:sp>
        <p:nvSpPr>
          <p:cNvPr id="47" name="PlaceHolder 7"/>
          <p:cNvSpPr>
            <a:spLocks noGrp="1"/>
          </p:cNvSpPr>
          <p:nvPr>
            <p:ph type="body"/>
          </p:nvPr>
        </p:nvSpPr>
        <p:spPr>
          <a:xfrm>
            <a:off x="495000" y="3682080"/>
            <a:ext cx="2870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13" name="PlaceHolder 2"/>
          <p:cNvSpPr>
            <a:spLocks noGrp="1"/>
          </p:cNvSpPr>
          <p:nvPr>
            <p:ph type="subTitle"/>
          </p:nvPr>
        </p:nvSpPr>
        <p:spPr>
          <a:xfrm>
            <a:off x="495000" y="1604520"/>
            <a:ext cx="89150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15" name="PlaceHolder 2"/>
          <p:cNvSpPr>
            <a:spLocks noGrp="1"/>
          </p:cNvSpPr>
          <p:nvPr>
            <p:ph type="body"/>
          </p:nvPr>
        </p:nvSpPr>
        <p:spPr>
          <a:xfrm>
            <a:off x="495000" y="1604520"/>
            <a:ext cx="89150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17" name="PlaceHolder 2"/>
          <p:cNvSpPr>
            <a:spLocks noGrp="1"/>
          </p:cNvSpPr>
          <p:nvPr>
            <p:ph type="body"/>
          </p:nvPr>
        </p:nvSpPr>
        <p:spPr>
          <a:xfrm>
            <a:off x="495000" y="1604520"/>
            <a:ext cx="4350240" cy="3977280"/>
          </a:xfrm>
          <a:prstGeom prst="rect">
            <a:avLst/>
          </a:prstGeom>
        </p:spPr>
        <p:txBody>
          <a:bodyPr lIns="0" rIns="0" tIns="0" bIns="0">
            <a:normAutofit/>
          </a:bodyPr>
          <a:p>
            <a:endParaRPr b="0" lang="ru-RU" sz="3200" spc="-1" strike="noStrike">
              <a:latin typeface="Arial"/>
            </a:endParaRPr>
          </a:p>
        </p:txBody>
      </p:sp>
      <p:sp>
        <p:nvSpPr>
          <p:cNvPr id="18" name="PlaceHolder 3"/>
          <p:cNvSpPr>
            <a:spLocks noGrp="1"/>
          </p:cNvSpPr>
          <p:nvPr>
            <p:ph type="body"/>
          </p:nvPr>
        </p:nvSpPr>
        <p:spPr>
          <a:xfrm>
            <a:off x="5063040" y="1604520"/>
            <a:ext cx="4350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95000" y="273600"/>
            <a:ext cx="89150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22" name="PlaceHolder 2"/>
          <p:cNvSpPr>
            <a:spLocks noGrp="1"/>
          </p:cNvSpPr>
          <p:nvPr>
            <p:ph type="body"/>
          </p:nvPr>
        </p:nvSpPr>
        <p:spPr>
          <a:xfrm>
            <a:off x="495000" y="1604520"/>
            <a:ext cx="4350240" cy="1896840"/>
          </a:xfrm>
          <a:prstGeom prst="rect">
            <a:avLst/>
          </a:prstGeom>
        </p:spPr>
        <p:txBody>
          <a:bodyPr lIns="0" rIns="0" tIns="0" bIns="0">
            <a:normAutofit/>
          </a:bodyPr>
          <a:p>
            <a:endParaRPr b="0" lang="ru-RU" sz="3200" spc="-1" strike="noStrike">
              <a:latin typeface="Arial"/>
            </a:endParaRPr>
          </a:p>
        </p:txBody>
      </p:sp>
      <p:sp>
        <p:nvSpPr>
          <p:cNvPr id="23" name="PlaceHolder 3"/>
          <p:cNvSpPr>
            <a:spLocks noGrp="1"/>
          </p:cNvSpPr>
          <p:nvPr>
            <p:ph type="body"/>
          </p:nvPr>
        </p:nvSpPr>
        <p:spPr>
          <a:xfrm>
            <a:off x="495000" y="3682080"/>
            <a:ext cx="4350240" cy="1896840"/>
          </a:xfrm>
          <a:prstGeom prst="rect">
            <a:avLst/>
          </a:prstGeom>
        </p:spPr>
        <p:txBody>
          <a:bodyPr lIns="0" rIns="0" tIns="0" bIns="0">
            <a:normAutofit/>
          </a:bodyPr>
          <a:p>
            <a:endParaRPr b="0" lang="ru-RU" sz="3200" spc="-1" strike="noStrike">
              <a:latin typeface="Arial"/>
            </a:endParaRPr>
          </a:p>
        </p:txBody>
      </p:sp>
      <p:sp>
        <p:nvSpPr>
          <p:cNvPr id="24" name="PlaceHolder 4"/>
          <p:cNvSpPr>
            <a:spLocks noGrp="1"/>
          </p:cNvSpPr>
          <p:nvPr>
            <p:ph type="body"/>
          </p:nvPr>
        </p:nvSpPr>
        <p:spPr>
          <a:xfrm>
            <a:off x="5063040" y="1604520"/>
            <a:ext cx="4350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26" name="PlaceHolder 2"/>
          <p:cNvSpPr>
            <a:spLocks noGrp="1"/>
          </p:cNvSpPr>
          <p:nvPr>
            <p:ph type="body"/>
          </p:nvPr>
        </p:nvSpPr>
        <p:spPr>
          <a:xfrm>
            <a:off x="495000" y="1604520"/>
            <a:ext cx="4350240" cy="3977280"/>
          </a:xfrm>
          <a:prstGeom prst="rect">
            <a:avLst/>
          </a:prstGeom>
        </p:spPr>
        <p:txBody>
          <a:bodyPr lIns="0" rIns="0" tIns="0" bIns="0">
            <a:normAutofit/>
          </a:bodyPr>
          <a:p>
            <a:endParaRPr b="0" lang="ru-RU" sz="3200" spc="-1" strike="noStrike">
              <a:latin typeface="Arial"/>
            </a:endParaRPr>
          </a:p>
        </p:txBody>
      </p:sp>
      <p:sp>
        <p:nvSpPr>
          <p:cNvPr id="27" name="PlaceHolder 3"/>
          <p:cNvSpPr>
            <a:spLocks noGrp="1"/>
          </p:cNvSpPr>
          <p:nvPr>
            <p:ph type="body"/>
          </p:nvPr>
        </p:nvSpPr>
        <p:spPr>
          <a:xfrm>
            <a:off x="5063040" y="1604520"/>
            <a:ext cx="4350240" cy="1896840"/>
          </a:xfrm>
          <a:prstGeom prst="rect">
            <a:avLst/>
          </a:prstGeom>
        </p:spPr>
        <p:txBody>
          <a:bodyPr lIns="0" rIns="0" tIns="0" bIns="0">
            <a:normAutofit/>
          </a:bodyPr>
          <a:p>
            <a:endParaRPr b="0" lang="ru-RU" sz="3200" spc="-1" strike="noStrike">
              <a:latin typeface="Arial"/>
            </a:endParaRPr>
          </a:p>
        </p:txBody>
      </p:sp>
      <p:sp>
        <p:nvSpPr>
          <p:cNvPr id="28" name="PlaceHolder 4"/>
          <p:cNvSpPr>
            <a:spLocks noGrp="1"/>
          </p:cNvSpPr>
          <p:nvPr>
            <p:ph type="body"/>
          </p:nvPr>
        </p:nvSpPr>
        <p:spPr>
          <a:xfrm>
            <a:off x="5063040" y="3682080"/>
            <a:ext cx="4350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000" y="221040"/>
            <a:ext cx="8915040" cy="1250280"/>
          </a:xfrm>
          <a:prstGeom prst="rect">
            <a:avLst/>
          </a:prstGeom>
        </p:spPr>
        <p:txBody>
          <a:bodyPr lIns="0" rIns="0" tIns="0" bIns="0" anchor="ctr"/>
          <a:p>
            <a:pPr algn="ctr"/>
            <a:endParaRPr b="0" lang="ru-RU" sz="4400" spc="-1" strike="noStrike">
              <a:latin typeface="Arial"/>
            </a:endParaRPr>
          </a:p>
        </p:txBody>
      </p:sp>
      <p:sp>
        <p:nvSpPr>
          <p:cNvPr id="30" name="PlaceHolder 2"/>
          <p:cNvSpPr>
            <a:spLocks noGrp="1"/>
          </p:cNvSpPr>
          <p:nvPr>
            <p:ph type="body"/>
          </p:nvPr>
        </p:nvSpPr>
        <p:spPr>
          <a:xfrm>
            <a:off x="495000" y="1604520"/>
            <a:ext cx="4350240" cy="1896840"/>
          </a:xfrm>
          <a:prstGeom prst="rect">
            <a:avLst/>
          </a:prstGeom>
        </p:spPr>
        <p:txBody>
          <a:bodyPr lIns="0" rIns="0" tIns="0" bIns="0">
            <a:normAutofit/>
          </a:bodyPr>
          <a:p>
            <a:endParaRPr b="0" lang="ru-RU" sz="3200" spc="-1" strike="noStrike">
              <a:latin typeface="Arial"/>
            </a:endParaRPr>
          </a:p>
        </p:txBody>
      </p:sp>
      <p:sp>
        <p:nvSpPr>
          <p:cNvPr id="31" name="PlaceHolder 3"/>
          <p:cNvSpPr>
            <a:spLocks noGrp="1"/>
          </p:cNvSpPr>
          <p:nvPr>
            <p:ph type="body"/>
          </p:nvPr>
        </p:nvSpPr>
        <p:spPr>
          <a:xfrm>
            <a:off x="5063040" y="1604520"/>
            <a:ext cx="4350240" cy="1896840"/>
          </a:xfrm>
          <a:prstGeom prst="rect">
            <a:avLst/>
          </a:prstGeom>
        </p:spPr>
        <p:txBody>
          <a:bodyPr lIns="0" rIns="0" tIns="0" bIns="0">
            <a:normAutofit/>
          </a:bodyPr>
          <a:p>
            <a:endParaRPr b="0" lang="ru-RU" sz="3200" spc="-1" strike="noStrike">
              <a:latin typeface="Arial"/>
            </a:endParaRPr>
          </a:p>
        </p:txBody>
      </p:sp>
      <p:sp>
        <p:nvSpPr>
          <p:cNvPr id="32" name="PlaceHolder 4"/>
          <p:cNvSpPr>
            <a:spLocks noGrp="1"/>
          </p:cNvSpPr>
          <p:nvPr>
            <p:ph type="body"/>
          </p:nvPr>
        </p:nvSpPr>
        <p:spPr>
          <a:xfrm>
            <a:off x="495000" y="3682080"/>
            <a:ext cx="89150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9000" y="4013280"/>
            <a:ext cx="494640" cy="2852640"/>
          </a:xfrm>
          <a:custGeom>
            <a:avLst/>
            <a:gdLst/>
            <a:ah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 name="Line 2"/>
          <p:cNvSpPr/>
          <p:nvPr/>
        </p:nvSpPr>
        <p:spPr>
          <a:xfrm flipV="1">
            <a:off x="5558040" y="4175280"/>
            <a:ext cx="4357800" cy="268272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a:off x="7629480" y="0"/>
            <a:ext cx="132084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7466400" y="0"/>
            <a:ext cx="2457720" cy="6865920"/>
          </a:xfrm>
          <a:custGeom>
            <a:avLst/>
            <a:gdLst/>
            <a:ah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7805520" y="-8640"/>
            <a:ext cx="2109600" cy="6865920"/>
          </a:xfrm>
          <a:custGeom>
            <a:avLst/>
            <a:gdLst/>
            <a:ah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7191000" y="3920040"/>
            <a:ext cx="2722320" cy="2937240"/>
          </a:xfrm>
          <a:custGeom>
            <a:avLst/>
            <a:gdLst/>
            <a:ah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7594560" y="-8640"/>
            <a:ext cx="2320560" cy="6865920"/>
          </a:xfrm>
          <a:custGeom>
            <a:avLst/>
            <a:gdLst/>
            <a:ah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8987040" y="-8640"/>
            <a:ext cx="928440" cy="6865920"/>
          </a:xfrm>
          <a:custGeom>
            <a:avLst/>
            <a:gdLst/>
            <a:ah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8750160" y="-8640"/>
            <a:ext cx="1154880" cy="6865920"/>
          </a:xfrm>
          <a:custGeom>
            <a:avLst/>
            <a:gdLst/>
            <a:ah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8732160" y="4893840"/>
            <a:ext cx="1184400" cy="1963440"/>
          </a:xfrm>
          <a:custGeom>
            <a:avLst/>
            <a:gdLst/>
            <a:ah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PlaceHolder 11"/>
          <p:cNvSpPr>
            <a:spLocks noGrp="1"/>
          </p:cNvSpPr>
          <p:nvPr>
            <p:ph type="title"/>
          </p:nvPr>
        </p:nvSpPr>
        <p:spPr>
          <a:xfrm>
            <a:off x="495000" y="273600"/>
            <a:ext cx="89150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11" name="PlaceHolder 12"/>
          <p:cNvSpPr>
            <a:spLocks noGrp="1"/>
          </p:cNvSpPr>
          <p:nvPr>
            <p:ph type="body"/>
          </p:nvPr>
        </p:nvSpPr>
        <p:spPr>
          <a:xfrm>
            <a:off x="495000" y="1604520"/>
            <a:ext cx="89150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8" name="Table 1"/>
          <p:cNvGraphicFramePr/>
          <p:nvPr/>
        </p:nvGraphicFramePr>
        <p:xfrm>
          <a:off x="29520" y="-21960"/>
          <a:ext cx="9905400" cy="6857640"/>
        </p:xfrm>
        <a:graphic>
          <a:graphicData uri="http://schemas.openxmlformats.org/drawingml/2006/table">
            <a:tbl>
              <a:tblPr/>
              <a:tblGrid>
                <a:gridCol w="3301920"/>
                <a:gridCol w="3301920"/>
                <a:gridCol w="3301920"/>
              </a:tblGrid>
              <a:tr h="6858000">
                <a:tc>
                  <a:txBody>
                    <a:bodyPr/>
                    <a:p>
                      <a:r>
                        <a:rPr b="0" i="1" lang="ru-RU" sz="1400" spc="-1" strike="noStrike">
                          <a:latin typeface="Times New Roman"/>
                        </a:rPr>
                        <a:t>    </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26 апреля 1986 года в 1 час 23 минуты на четвертом энергоблоке Чернобыльской АЭС при его плановой остановке и проведении испытания турбореактора произошел мощный взрыв, эквивалентный 500 хиросимским бомбам, и пожар.</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В результате разрушения реактора в воздух попало большое количество радиоактивных элементов. Образовавшееся облако разнесло радионуклиды по большей части территории Европы и Советского Союза. </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По данным наблюдений, 29 апреля 1986 года высокий радиационный фон был зарегистрирован в Польше, Германии, Австрии, Румынии, 30 апреля – в Швейцарии и Северной Италии, 1–2 мая – во Франции, Бельгии, Нидерландах, Великобритании, северной Греции, 3 мая – в Израиле, Кувейте, Турции.</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Заброшенные на большую высоту газообразные и летучие вещества распространялись глобально: 2 мая они зарегистрированы в Японии, 4 мая – в Китае, 5-го – в Индии, 5 и 6 мая – в США и Канаде. </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Меньше недели понадобилось, чтобы Чернобыль стал проблемой всего мира… </a:t>
                      </a:r>
                      <a:endParaRPr b="0" i="1" lang="ru-RU" sz="1400" spc="-1" strike="noStrike">
                        <a:latin typeface="Times New Roman"/>
                      </a:endParaRPr>
                    </a:p>
                  </a:txBody>
                  <a:tcPr marL="91440" marR="91440">
                    <a:lnL w="12240">
                      <a:solidFill>
                        <a:srgbClr val="adc5e7"/>
                      </a:solidFill>
                    </a:lnL>
                    <a:lnR w="12240">
                      <a:solidFill>
                        <a:srgbClr val="adc5e7"/>
                      </a:solidFill>
                    </a:lnR>
                    <a:lnT w="12240">
                      <a:solidFill>
                        <a:srgbClr val="adc5e7"/>
                      </a:solidFill>
                    </a:lnT>
                    <a:lnB w="12240">
                      <a:solidFill>
                        <a:srgbClr val="adc5e7"/>
                      </a:solidFill>
                    </a:lnB>
                    <a:solidFill>
                      <a:srgbClr val="efbe54"/>
                    </a:solidFill>
                  </a:tcPr>
                </a:tc>
                <a:tc>
                  <a:txBody>
                    <a:bodyPr/>
                    <a:p>
                      <a:r>
                        <a:rPr b="0" i="1" lang="ru-RU" sz="1400" spc="-1" strike="noStrike">
                          <a:latin typeface="Times New Roman"/>
                        </a:rPr>
                        <a:t>    </a:t>
                      </a:r>
                      <a:endParaRPr b="0" i="1" lang="ru-RU" sz="1400" spc="-1" strike="noStrike">
                        <a:latin typeface="Times New Roman"/>
                      </a:endParaRPr>
                    </a:p>
                    <a:p>
                      <a:r>
                        <a:rPr b="0" i="1" lang="ru-RU" sz="1400" spc="-1" strike="noStrike">
                          <a:latin typeface="Times New Roman"/>
                        </a:rPr>
                        <a:t>    </a:t>
                      </a:r>
                      <a:r>
                        <a:rPr b="0" i="1" lang="ru-RU" sz="1400" spc="-1" strike="noStrike">
                          <a:latin typeface="Times New Roman"/>
                        </a:rPr>
                        <a:t>Имеют на земле еще место события, которые переворачивают полностью жизнь людей. Именно к числу таких грозных трагедий относится Чернобыльская катастрофа – авария, равной которой за последние годы отыскать невозможно. Черное ядовитое облако, вырвавшееся из саркофага 26 апреля 1986 года, принесло с собой смерть и болезни.    Человек оказался бессильным перед атомом, который больше не желал оставаться мирным</a:t>
                      </a:r>
                      <a:endParaRPr b="0" i="1" lang="ru-RU" sz="1400" spc="-1" strike="noStrike">
                        <a:latin typeface="Times New Roman"/>
                      </a:endParaRPr>
                    </a:p>
                    <a:p>
                      <a:endParaRPr b="0" i="1" lang="ru-RU" sz="1400" spc="-1" strike="noStrike">
                        <a:latin typeface="Times New Roman"/>
                      </a:endParaRPr>
                    </a:p>
                    <a:p>
                      <a:endParaRPr b="0" i="1" lang="ru-RU" sz="1400" spc="-1" strike="noStrike">
                        <a:latin typeface="Times New Roman"/>
                      </a:endParaRPr>
                    </a:p>
                  </a:txBody>
                  <a:tcPr marL="91440" marR="91440">
                    <a:lnL w="12240">
                      <a:solidFill>
                        <a:srgbClr val="adc5e7"/>
                      </a:solidFill>
                    </a:lnL>
                    <a:lnR w="12240">
                      <a:solidFill>
                        <a:srgbClr val="adc5e7"/>
                      </a:solidFill>
                    </a:lnR>
                    <a:lnT w="12240">
                      <a:solidFill>
                        <a:srgbClr val="adc5e7"/>
                      </a:solidFill>
                    </a:lnT>
                    <a:lnB w="12240">
                      <a:solidFill>
                        <a:srgbClr val="adc5e7"/>
                      </a:solidFill>
                    </a:lnB>
                    <a:solidFill>
                      <a:srgbClr val="efbe54"/>
                    </a:solidFill>
                  </a:tcPr>
                </a:tc>
                <a:tc>
                  <a:tcPr marL="91440" marR="91440">
                    <a:lnL w="12240">
                      <a:solidFill>
                        <a:srgbClr val="adc5e7"/>
                      </a:solidFill>
                    </a:lnL>
                    <a:lnR w="12240">
                      <a:solidFill>
                        <a:srgbClr val="000000"/>
                      </a:solidFill>
                    </a:lnR>
                    <a:lnT w="12240">
                      <a:solidFill>
                        <a:srgbClr val="000000"/>
                      </a:solidFill>
                    </a:lnT>
                    <a:lnB w="12240">
                      <a:solidFill>
                        <a:srgbClr val="000000"/>
                      </a:solidFill>
                    </a:lnB>
                    <a:gradFill>
                      <a:gsLst>
                        <a:gs pos="0">
                          <a:srgbClr val="e6ff00"/>
                        </a:gs>
                        <a:gs pos="100000">
                          <a:srgbClr val="ff3333"/>
                        </a:gs>
                      </a:gsLst>
                      <a:path path="circle"/>
                    </a:gradFill>
                  </a:tcPr>
                </a:tc>
              </a:tr>
            </a:tbl>
          </a:graphicData>
        </a:graphic>
      </p:graphicFrame>
      <p:sp>
        <p:nvSpPr>
          <p:cNvPr id="49" name="CustomShape 2"/>
          <p:cNvSpPr/>
          <p:nvPr/>
        </p:nvSpPr>
        <p:spPr>
          <a:xfrm>
            <a:off x="6691680" y="116280"/>
            <a:ext cx="3091680" cy="728640"/>
          </a:xfrm>
          <a:prstGeom prst="rect">
            <a:avLst/>
          </a:prstGeom>
          <a:noFill/>
          <a:ln>
            <a:noFill/>
          </a:ln>
        </p:spPr>
        <p:style>
          <a:lnRef idx="0"/>
          <a:fillRef idx="0"/>
          <a:effectRef idx="0"/>
          <a:fontRef idx="minor"/>
        </p:style>
        <p:txBody>
          <a:bodyPr lIns="90000" rIns="90000" tIns="45000" bIns="45000"/>
          <a:p>
            <a:pPr algn="ctr">
              <a:lnSpc>
                <a:spcPct val="100000"/>
              </a:lnSpc>
            </a:pPr>
            <a:r>
              <a:rPr b="0" i="1" lang="ru-RU" sz="1400" spc="-1" strike="noStrike">
                <a:solidFill>
                  <a:srgbClr val="000000"/>
                </a:solidFill>
                <a:latin typeface="Times New Roman"/>
                <a:ea typeface="DejaVu Sans"/>
              </a:rPr>
              <a:t>МБУК ВР «МЦБ» им. М.В. Наумова</a:t>
            </a:r>
            <a:endParaRPr b="0" i="1" lang="ru-RU" sz="1400" spc="-1" strike="noStrike">
              <a:latin typeface="Times New Roman"/>
            </a:endParaRPr>
          </a:p>
          <a:p>
            <a:pPr algn="ctr">
              <a:lnSpc>
                <a:spcPct val="100000"/>
              </a:lnSpc>
            </a:pPr>
            <a:r>
              <a:rPr b="0" i="1" lang="ru-RU" sz="1400" spc="-1" strike="noStrike">
                <a:solidFill>
                  <a:srgbClr val="000000"/>
                </a:solidFill>
                <a:latin typeface="Times New Roman"/>
                <a:ea typeface="DejaVu Sans"/>
              </a:rPr>
              <a:t>Отдел внестационарного обслуживания</a:t>
            </a:r>
            <a:endParaRPr b="0" i="1" lang="ru-RU" sz="1400" spc="-1" strike="noStrike">
              <a:latin typeface="Times New Roman"/>
            </a:endParaRPr>
          </a:p>
        </p:txBody>
      </p:sp>
      <p:sp>
        <p:nvSpPr>
          <p:cNvPr id="50" name="CustomShape 3"/>
          <p:cNvSpPr/>
          <p:nvPr/>
        </p:nvSpPr>
        <p:spPr>
          <a:xfrm>
            <a:off x="6608520" y="5478120"/>
            <a:ext cx="3296520" cy="1649520"/>
          </a:xfrm>
          <a:prstGeom prst="rect">
            <a:avLst/>
          </a:prstGeom>
          <a:noFill/>
          <a:ln>
            <a:noFill/>
          </a:ln>
        </p:spPr>
        <p:style>
          <a:lnRef idx="0"/>
          <a:fillRef idx="0"/>
          <a:effectRef idx="0"/>
          <a:fontRef idx="minor"/>
        </p:style>
        <p:txBody>
          <a:bodyPr lIns="90000" rIns="90000" tIns="45000" bIns="45000"/>
          <a:p>
            <a:pPr algn="r">
              <a:lnSpc>
                <a:spcPct val="100000"/>
              </a:lnSpc>
            </a:pPr>
            <a:endParaRPr b="0" i="1" lang="ru-RU" sz="1300" spc="-1" strike="noStrike">
              <a:latin typeface="Times New Roman"/>
            </a:endParaRPr>
          </a:p>
          <a:p>
            <a:pPr algn="r">
              <a:lnSpc>
                <a:spcPct val="100000"/>
              </a:lnSpc>
            </a:pPr>
            <a:r>
              <a:rPr b="0" i="1" lang="ru-RU" sz="1050" spc="-1" strike="noStrike">
                <a:solidFill>
                  <a:srgbClr val="000000"/>
                </a:solidFill>
                <a:latin typeface="Times New Roman"/>
                <a:ea typeface="DejaVu Sans"/>
              </a:rPr>
              <a:t>Подготовила:</a:t>
            </a:r>
            <a:endParaRPr b="0" i="1" lang="ru-RU" sz="1050" spc="-1" strike="noStrike">
              <a:latin typeface="Times New Roman"/>
            </a:endParaRPr>
          </a:p>
          <a:p>
            <a:pPr algn="r">
              <a:lnSpc>
                <a:spcPct val="100000"/>
              </a:lnSpc>
            </a:pPr>
            <a:r>
              <a:rPr b="0" i="1" lang="ru-RU" sz="1050" spc="-1" strike="noStrike">
                <a:solidFill>
                  <a:srgbClr val="000000"/>
                </a:solidFill>
                <a:latin typeface="Times New Roman"/>
                <a:ea typeface="DejaVu Sans"/>
              </a:rPr>
              <a:t>Заведующий отдела ВСО</a:t>
            </a:r>
            <a:endParaRPr b="0" i="1" lang="ru-RU" sz="1050" spc="-1" strike="noStrike">
              <a:latin typeface="Times New Roman"/>
            </a:endParaRPr>
          </a:p>
          <a:p>
            <a:pPr algn="r">
              <a:lnSpc>
                <a:spcPct val="100000"/>
              </a:lnSpc>
            </a:pPr>
            <a:r>
              <a:rPr b="0" i="1" lang="ru-RU" sz="1050" spc="-1" strike="noStrike">
                <a:solidFill>
                  <a:srgbClr val="000000"/>
                </a:solidFill>
                <a:latin typeface="Times New Roman"/>
                <a:ea typeface="DejaVu Sans"/>
              </a:rPr>
              <a:t>Метла С.А.</a:t>
            </a:r>
            <a:endParaRPr b="0" i="1" lang="ru-RU" sz="1050" spc="-1" strike="noStrike">
              <a:latin typeface="Times New Roman"/>
            </a:endParaRPr>
          </a:p>
          <a:p>
            <a:pPr algn="r">
              <a:lnSpc>
                <a:spcPct val="100000"/>
              </a:lnSpc>
            </a:pPr>
            <a:endParaRPr b="0" i="1" lang="ru-RU" sz="1050" spc="-1" strike="noStrike">
              <a:latin typeface="Times New Roman"/>
            </a:endParaRPr>
          </a:p>
          <a:p>
            <a:pPr algn="r">
              <a:lnSpc>
                <a:spcPct val="100000"/>
              </a:lnSpc>
            </a:pPr>
            <a:endParaRPr b="0" i="1" lang="ru-RU" sz="1050" spc="-1" strike="noStrike">
              <a:latin typeface="Times New Roman"/>
            </a:endParaRPr>
          </a:p>
          <a:p>
            <a:pPr algn="ctr">
              <a:lnSpc>
                <a:spcPct val="100000"/>
              </a:lnSpc>
            </a:pPr>
            <a:r>
              <a:rPr b="0" i="1" lang="ru-RU" sz="1050" spc="-1" strike="noStrike">
                <a:solidFill>
                  <a:srgbClr val="000000"/>
                </a:solidFill>
                <a:latin typeface="Times New Roman"/>
                <a:ea typeface="DejaVu Sans"/>
              </a:rPr>
              <a:t>2023г.</a:t>
            </a:r>
            <a:endParaRPr b="0" i="1" lang="ru-RU" sz="1050" spc="-1" strike="noStrike">
              <a:latin typeface="Times New Roman"/>
            </a:endParaRPr>
          </a:p>
          <a:p>
            <a:pPr>
              <a:lnSpc>
                <a:spcPct val="100000"/>
              </a:lnSpc>
            </a:pPr>
            <a:endParaRPr b="0" i="1" lang="ru-RU" sz="1050" spc="-1" strike="noStrike">
              <a:latin typeface="Times New Roman"/>
            </a:endParaRPr>
          </a:p>
        </p:txBody>
      </p:sp>
      <p:sp>
        <p:nvSpPr>
          <p:cNvPr id="51" name="CustomShape 4"/>
          <p:cNvSpPr/>
          <p:nvPr/>
        </p:nvSpPr>
        <p:spPr>
          <a:xfrm>
            <a:off x="6849720" y="1696680"/>
            <a:ext cx="2792520" cy="637920"/>
          </a:xfrm>
          <a:prstGeom prst="rect">
            <a:avLst/>
          </a:prstGeom>
          <a:noFill/>
          <a:ln>
            <a:noFill/>
          </a:ln>
        </p:spPr>
        <p:style>
          <a:lnRef idx="0"/>
          <a:fillRef idx="0"/>
          <a:effectRef idx="0"/>
          <a:fontRef idx="minor"/>
        </p:style>
        <p:txBody>
          <a:bodyPr lIns="90000" rIns="90000" tIns="45000" bIns="45000"/>
          <a:p>
            <a:pPr>
              <a:lnSpc>
                <a:spcPct val="100000"/>
              </a:lnSpc>
            </a:pPr>
            <a:r>
              <a:rPr b="0" i="1" lang="ru-RU" sz="1800" spc="-1" strike="noStrike">
                <a:solidFill>
                  <a:srgbClr val="000000"/>
                </a:solidFill>
                <a:latin typeface="Times New Roman"/>
                <a:ea typeface="DejaVu Sans"/>
              </a:rPr>
              <a:t>    </a:t>
            </a:r>
            <a:r>
              <a:rPr b="0" i="1" lang="ru-RU" sz="1800" spc="-1" strike="noStrike">
                <a:solidFill>
                  <a:srgbClr val="000000"/>
                </a:solidFill>
                <a:latin typeface="Times New Roman"/>
                <a:ea typeface="DejaVu Sans"/>
              </a:rPr>
              <a:t>«Чернобыль — наша</a:t>
            </a:r>
            <a:endParaRPr b="0" i="1" lang="ru-RU" sz="1800" spc="-1" strike="noStrike">
              <a:latin typeface="Times New Roman"/>
            </a:endParaRPr>
          </a:p>
          <a:p>
            <a:pPr>
              <a:lnSpc>
                <a:spcPct val="100000"/>
              </a:lnSpc>
            </a:pPr>
            <a:r>
              <a:rPr b="0" i="1" lang="ru-RU" sz="1800" spc="-1" strike="noStrike">
                <a:solidFill>
                  <a:srgbClr val="000000"/>
                </a:solidFill>
                <a:latin typeface="Times New Roman"/>
                <a:ea typeface="DejaVu Sans"/>
              </a:rPr>
              <a:t>   </a:t>
            </a:r>
            <a:r>
              <a:rPr b="0" i="1" lang="ru-RU" sz="1800" spc="-1" strike="noStrike">
                <a:solidFill>
                  <a:srgbClr val="000000"/>
                </a:solidFill>
                <a:latin typeface="Times New Roman"/>
                <a:ea typeface="DejaVu Sans"/>
              </a:rPr>
              <a:t>память и вечная боль»</a:t>
            </a:r>
            <a:endParaRPr b="0" i="1" lang="ru-RU" sz="1800" spc="-1" strike="noStrike">
              <a:latin typeface="Times New Roman"/>
            </a:endParaRPr>
          </a:p>
        </p:txBody>
      </p:sp>
      <p:sp>
        <p:nvSpPr>
          <p:cNvPr id="52" name="CustomShape 5"/>
          <p:cNvSpPr/>
          <p:nvPr/>
        </p:nvSpPr>
        <p:spPr>
          <a:xfrm>
            <a:off x="3637440" y="4680000"/>
            <a:ext cx="2842200" cy="1764360"/>
          </a:xfrm>
          <a:prstGeom prst="rect">
            <a:avLst/>
          </a:prstGeom>
          <a:noFill/>
          <a:ln>
            <a:noFill/>
          </a:ln>
        </p:spPr>
        <p:style>
          <a:lnRef idx="0"/>
          <a:fillRef idx="0"/>
          <a:effectRef idx="0"/>
          <a:fontRef idx="minor"/>
        </p:style>
        <p:txBody>
          <a:bodyPr lIns="90000" rIns="90000" tIns="45000" bIns="45000"/>
          <a:p>
            <a:pPr>
              <a:lnSpc>
                <a:spcPct val="100000"/>
              </a:lnSpc>
            </a:pPr>
            <a:r>
              <a:rPr b="0" i="1" lang="ru-RU" sz="1000" spc="-1" strike="noStrike">
                <a:solidFill>
                  <a:srgbClr val="000000"/>
                </a:solidFill>
                <a:latin typeface="Times New Roman"/>
                <a:ea typeface="DejaVu Sans"/>
              </a:rPr>
              <a:t>МБУК ВР «МЦБ» им. М.В. Наумова</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Волгодонской р-н, ст. Романовская, пер.</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Кожанова, д. 45</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(86394) 7-01-43 </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Отдел внестационарного обслуживания</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 </a:t>
            </a:r>
            <a:r>
              <a:rPr b="0" i="1" lang="ru-RU" sz="1000" spc="-1" strike="noStrike">
                <a:solidFill>
                  <a:srgbClr val="000000"/>
                </a:solidFill>
                <a:latin typeface="Times New Roman"/>
                <a:ea typeface="DejaVu Sans"/>
              </a:rPr>
              <a:t>График работы Центральной библиотеки:</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понедельник – пятница</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с 8.00 до 19.00</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суббота – с 10.00 до 18.12</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без перерыва на обед</a:t>
            </a:r>
            <a:endParaRPr b="0" i="1" lang="ru-RU" sz="1000" spc="-1" strike="noStrike">
              <a:latin typeface="Times New Roman"/>
            </a:endParaRPr>
          </a:p>
          <a:p>
            <a:pPr>
              <a:lnSpc>
                <a:spcPct val="100000"/>
              </a:lnSpc>
            </a:pPr>
            <a:r>
              <a:rPr b="0" i="1" lang="ru-RU" sz="1000" spc="-1" strike="noStrike">
                <a:solidFill>
                  <a:srgbClr val="000000"/>
                </a:solidFill>
                <a:latin typeface="Times New Roman"/>
                <a:ea typeface="DejaVu Sans"/>
              </a:rPr>
              <a:t>выходной день - воскресенье</a:t>
            </a:r>
            <a:endParaRPr b="0" i="1" lang="ru-RU" sz="1000" spc="-1" strike="noStrike">
              <a:latin typeface="Times New Roman"/>
            </a:endParaRPr>
          </a:p>
        </p:txBody>
      </p:sp>
      <p:sp>
        <p:nvSpPr>
          <p:cNvPr id="53" name="CustomShape 6"/>
          <p:cNvSpPr/>
          <p:nvPr/>
        </p:nvSpPr>
        <p:spPr>
          <a:xfrm>
            <a:off x="3540600" y="4663800"/>
            <a:ext cx="2701080" cy="2085840"/>
          </a:xfrm>
          <a:prstGeom prst="rect">
            <a:avLst/>
          </a:prstGeom>
          <a:no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54" name="CustomShape 7"/>
          <p:cNvSpPr/>
          <p:nvPr/>
        </p:nvSpPr>
        <p:spPr>
          <a:xfrm>
            <a:off x="127080" y="0"/>
            <a:ext cx="3066840" cy="546840"/>
          </a:xfrm>
          <a:prstGeom prst="rect">
            <a:avLst/>
          </a:prstGeom>
          <a:noFill/>
          <a:ln>
            <a:noFill/>
          </a:ln>
        </p:spPr>
        <p:style>
          <a:lnRef idx="0"/>
          <a:fillRef idx="0"/>
          <a:effectRef idx="0"/>
          <a:fontRef idx="minor"/>
        </p:style>
      </p:sp>
      <p:sp>
        <p:nvSpPr>
          <p:cNvPr id="55" name="CustomShape 8"/>
          <p:cNvSpPr/>
          <p:nvPr/>
        </p:nvSpPr>
        <p:spPr>
          <a:xfrm>
            <a:off x="3433320" y="18360"/>
            <a:ext cx="2991960" cy="455040"/>
          </a:xfrm>
          <a:prstGeom prst="rect">
            <a:avLst/>
          </a:prstGeom>
          <a:noFill/>
          <a:ln>
            <a:noFill/>
          </a:ln>
        </p:spPr>
        <p:style>
          <a:lnRef idx="0"/>
          <a:fillRef idx="0"/>
          <a:effectRef idx="0"/>
          <a:fontRef idx="minor"/>
        </p:style>
        <p:txBody>
          <a:bodyPr lIns="90000" rIns="90000" tIns="45000" bIns="45000"/>
          <a:p>
            <a:pPr algn="ctr">
              <a:lnSpc>
                <a:spcPct val="100000"/>
              </a:lnSpc>
            </a:pPr>
            <a:endParaRPr b="0" i="1" lang="ru-RU" sz="1300" spc="-1" strike="noStrike">
              <a:latin typeface="Times New Roman"/>
            </a:endParaRPr>
          </a:p>
          <a:p>
            <a:pPr algn="ctr">
              <a:lnSpc>
                <a:spcPct val="100000"/>
              </a:lnSpc>
            </a:pPr>
            <a:endParaRPr b="0" i="1" lang="ru-RU" sz="1300" spc="-1" strike="noStrike">
              <a:latin typeface="Times New Roman"/>
            </a:endParaRPr>
          </a:p>
        </p:txBody>
      </p:sp>
      <p:pic>
        <p:nvPicPr>
          <p:cNvPr id="56" name="" descr=""/>
          <p:cNvPicPr/>
          <p:nvPr/>
        </p:nvPicPr>
        <p:blipFill>
          <a:blip r:embed="rId1"/>
          <a:stretch/>
        </p:blipFill>
        <p:spPr>
          <a:xfrm>
            <a:off x="6696000" y="2497320"/>
            <a:ext cx="3281040" cy="2398320"/>
          </a:xfrm>
          <a:prstGeom prst="rect">
            <a:avLst/>
          </a:prstGeom>
          <a:ln>
            <a:noFill/>
          </a:ln>
        </p:spPr>
      </p:pic>
      <p:sp>
        <p:nvSpPr>
          <p:cNvPr id="57" name="CustomShape 9"/>
          <p:cNvSpPr/>
          <p:nvPr/>
        </p:nvSpPr>
        <p:spPr>
          <a:xfrm>
            <a:off x="9000000" y="936000"/>
            <a:ext cx="863640" cy="575640"/>
          </a:xfrm>
          <a:prstGeom prst="ellipse">
            <a:avLst/>
          </a:prstGeom>
          <a:solidFill>
            <a:srgbClr val="efbe54"/>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i="1" lang="ru-RU" sz="1400" spc="-1" strike="noStrike">
                <a:solidFill>
                  <a:srgbClr val="000000"/>
                </a:solidFill>
                <a:latin typeface="Times New Roman"/>
                <a:ea typeface="DejaVu Sans"/>
              </a:rPr>
              <a:t>12+</a:t>
            </a:r>
            <a:endParaRPr b="0" i="1" lang="ru-RU" sz="1400" spc="-1" strike="noStrike">
              <a:latin typeface="Times New Roman"/>
            </a:endParaRPr>
          </a:p>
        </p:txBody>
      </p:sp>
      <p:pic>
        <p:nvPicPr>
          <p:cNvPr id="58" name="" descr=""/>
          <p:cNvPicPr/>
          <p:nvPr/>
        </p:nvPicPr>
        <p:blipFill>
          <a:blip r:embed="rId2"/>
          <a:stretch/>
        </p:blipFill>
        <p:spPr>
          <a:xfrm>
            <a:off x="3384000" y="2808000"/>
            <a:ext cx="3171240" cy="17996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9" name="Table 1"/>
          <p:cNvGraphicFramePr/>
          <p:nvPr/>
        </p:nvGraphicFramePr>
        <p:xfrm>
          <a:off x="0" y="0"/>
          <a:ext cx="9905400" cy="6857640"/>
        </p:xfrm>
        <a:graphic>
          <a:graphicData uri="http://schemas.openxmlformats.org/drawingml/2006/table">
            <a:tbl>
              <a:tblPr/>
              <a:tblGrid>
                <a:gridCol w="3333600"/>
                <a:gridCol w="3270240"/>
                <a:gridCol w="3301920"/>
              </a:tblGrid>
              <a:tr h="6858000">
                <a:tc>
                  <a:tcPr marL="91440" marR="91440">
                    <a:lnL w="12240">
                      <a:solidFill>
                        <a:srgbClr val="000000"/>
                      </a:solidFill>
                    </a:lnL>
                    <a:lnR w="12240">
                      <a:solidFill>
                        <a:srgbClr val="000000"/>
                      </a:solidFill>
                    </a:lnR>
                    <a:lnT w="12240">
                      <a:solidFill>
                        <a:srgbClr val="000000"/>
                      </a:solidFill>
                    </a:lnT>
                    <a:lnB w="12240">
                      <a:solidFill>
                        <a:srgbClr val="000000"/>
                      </a:solidFill>
                    </a:lnB>
                    <a:gradFill>
                      <a:gsLst>
                        <a:gs pos="0">
                          <a:srgbClr val="fafdf3"/>
                        </a:gs>
                        <a:gs pos="100000">
                          <a:srgbClr val="f9fcf1"/>
                        </a:gs>
                      </a:gsLst>
                      <a:lin ang="5400000"/>
                    </a:gradFill>
                  </a:tcPr>
                </a:tc>
                <a:tc>
                  <a:txBody>
                    <a:bodyPr/>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gradFill>
                      <a:gsLst>
                        <a:gs pos="0">
                          <a:srgbClr val="fafdf3"/>
                        </a:gs>
                        <a:gs pos="100000">
                          <a:srgbClr val="daefac"/>
                        </a:gs>
                      </a:gsLst>
                      <a:lin ang="5400000"/>
                    </a:gradFill>
                  </a:tcPr>
                </a:tc>
                <a:tc>
                  <a:txBody>
                    <a:bodyPr/>
                    <a:p>
                      <a:pPr algn="just">
                        <a:lnSpc>
                          <a:spcPct val="100000"/>
                        </a:lnSpc>
                      </a:pPr>
                      <a:endParaRPr b="0" i="1" lang="ru-RU" sz="1300" spc="-1" strike="noStrike">
                        <a:latin typeface="Times New Roman"/>
                      </a:endParaRPr>
                    </a:p>
                    <a:p>
                      <a:pPr algn="just">
                        <a:lnSpc>
                          <a:spcPct val="100000"/>
                        </a:lnSpc>
                      </a:pPr>
                      <a:r>
                        <a:rPr b="0" i="1" lang="ru-RU" sz="1250" spc="-1" strike="noStrike">
                          <a:solidFill>
                            <a:srgbClr val="222222"/>
                          </a:solidFill>
                          <a:latin typeface="arial;sans-serif"/>
                        </a:rPr>
                        <a:t>Случившаяся трагедия заставляет всех задуматься над тем, как хрупок окружающий нас мир, что природа не прощает небрежного отношения к себе, не прощает ошибок и промахов и что мы должны восхищаться мужеством людей, которые не жалели ни сил, ни своего здоровья, жертвовали собой ради спасения миллионов людей.</a:t>
                      </a:r>
                      <a:endParaRPr b="0" i="1" lang="ru-RU" sz="1250" spc="-1" strike="noStrike">
                        <a:latin typeface="Times New Roman"/>
                      </a:endParaRPr>
                    </a:p>
                    <a:p>
                      <a:pPr algn="just">
                        <a:lnSpc>
                          <a:spcPct val="100000"/>
                        </a:lnSpc>
                      </a:pPr>
                      <a:br/>
                      <a:r>
                        <a:rPr b="0" i="1" lang="ru-RU" sz="1250" spc="-1" strike="noStrike">
                          <a:solidFill>
                            <a:srgbClr val="222222"/>
                          </a:solidFill>
                          <a:latin typeface="arial;sans-serif"/>
                        </a:rPr>
                        <a:t>Подвиг, который совершили ликвидаторы аварии на Чернобыльской АЭС, никогда не будет забыт. </a:t>
                      </a:r>
                      <a:endParaRPr b="0" i="1" lang="ru-RU" sz="1250" spc="-1" strike="noStrike">
                        <a:latin typeface="Times New Roman"/>
                      </a:endParaRPr>
                    </a:p>
                    <a:p>
                      <a:pPr algn="just">
                        <a:lnSpc>
                          <a:spcPct val="100000"/>
                        </a:lnSpc>
                      </a:pPr>
                      <a:endParaRPr b="0" i="1" lang="ru-RU" sz="1250" spc="-1" strike="noStrike">
                        <a:latin typeface="Times New Roman"/>
                      </a:endParaRPr>
                    </a:p>
                    <a:p>
                      <a:pPr algn="just">
                        <a:lnSpc>
                          <a:spcPct val="100000"/>
                        </a:lnSpc>
                      </a:pPr>
                      <a:r>
                        <a:rPr b="0" i="1" lang="ru-RU" sz="1250" spc="-1" strike="noStrike">
                          <a:solidFill>
                            <a:srgbClr val="222222"/>
                          </a:solidFill>
                          <a:latin typeface="arial;sans-serif"/>
                        </a:rPr>
                        <a:t>Горько осознавать, что с каждым днём этих героев становится все меньше. Об их подвиге все мы должны помнить.</a:t>
                      </a:r>
                      <a:r>
                        <a:rPr b="0" i="1" lang="ru-RU" sz="1400" spc="-1" strike="noStrike">
                          <a:solidFill>
                            <a:srgbClr val="222222"/>
                          </a:solidFill>
                          <a:latin typeface="Times New Roman"/>
                        </a:rPr>
                        <a:t> </a:t>
                      </a:r>
                      <a:endParaRPr b="0" i="1" lang="ru-RU" sz="1400" spc="-1" strike="noStrike">
                        <a:latin typeface="Times New Roman"/>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gradFill>
                      <a:gsLst>
                        <a:gs pos="0">
                          <a:srgbClr val="e6ff00"/>
                        </a:gs>
                        <a:gs pos="100000">
                          <a:srgbClr val="ff3333"/>
                        </a:gs>
                      </a:gsLst>
                      <a:path path="circle"/>
                    </a:gradFill>
                  </a:tcPr>
                </a:tc>
              </a:tr>
            </a:tbl>
          </a:graphicData>
        </a:graphic>
      </p:graphicFrame>
      <p:sp>
        <p:nvSpPr>
          <p:cNvPr id="60" name="CustomShape 2"/>
          <p:cNvSpPr/>
          <p:nvPr/>
        </p:nvSpPr>
        <p:spPr>
          <a:xfrm>
            <a:off x="0" y="30960"/>
            <a:ext cx="3199680" cy="6844320"/>
          </a:xfrm>
          <a:prstGeom prst="rect">
            <a:avLst/>
          </a:prstGeom>
          <a:solidFill>
            <a:srgbClr val="efbe54"/>
          </a:solidFill>
          <a:ln>
            <a:noFill/>
          </a:ln>
        </p:spPr>
        <p:style>
          <a:lnRef idx="0"/>
          <a:fillRef idx="0"/>
          <a:effectRef idx="0"/>
          <a:fontRef idx="minor"/>
        </p:style>
      </p:sp>
      <p:sp>
        <p:nvSpPr>
          <p:cNvPr id="61" name="CustomShape 3"/>
          <p:cNvSpPr/>
          <p:nvPr/>
        </p:nvSpPr>
        <p:spPr>
          <a:xfrm>
            <a:off x="3312000" y="0"/>
            <a:ext cx="3246840" cy="6873120"/>
          </a:xfrm>
          <a:prstGeom prst="rect">
            <a:avLst/>
          </a:prstGeom>
          <a:solidFill>
            <a:srgbClr val="efbe54"/>
          </a:solidFill>
          <a:ln>
            <a:noFill/>
          </a:ln>
        </p:spPr>
        <p:style>
          <a:lnRef idx="0"/>
          <a:fillRef idx="0"/>
          <a:effectRef idx="0"/>
          <a:fontRef idx="minor"/>
        </p:style>
        <p:txBody>
          <a:bodyPr lIns="90000" rIns="90000" tIns="45000" bIns="45000"/>
          <a:p>
            <a:pPr algn="ctr">
              <a:lnSpc>
                <a:spcPct val="100000"/>
              </a:lnSpc>
            </a:pPr>
            <a:endParaRPr b="0" i="1" lang="ru-RU" sz="1300" spc="-1" strike="noStrike">
              <a:latin typeface="Times New Roman"/>
            </a:endParaRPr>
          </a:p>
          <a:p>
            <a:pPr algn="ctr">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a:p>
            <a:pPr algn="just">
              <a:lnSpc>
                <a:spcPct val="100000"/>
              </a:lnSpc>
            </a:pPr>
            <a:endParaRPr b="0" i="1" lang="ru-RU" sz="1300" spc="-1" strike="noStrike">
              <a:latin typeface="Times New Roman"/>
            </a:endParaRPr>
          </a:p>
        </p:txBody>
      </p:sp>
      <p:sp>
        <p:nvSpPr>
          <p:cNvPr id="62" name="CustomShape 4"/>
          <p:cNvSpPr/>
          <p:nvPr/>
        </p:nvSpPr>
        <p:spPr>
          <a:xfrm>
            <a:off x="6696000" y="72000"/>
            <a:ext cx="3183120" cy="546840"/>
          </a:xfrm>
          <a:prstGeom prst="rect">
            <a:avLst/>
          </a:prstGeom>
          <a:noFill/>
          <a:ln>
            <a:noFill/>
          </a:ln>
        </p:spPr>
        <p:style>
          <a:lnRef idx="0"/>
          <a:fillRef idx="0"/>
          <a:effectRef idx="0"/>
          <a:fontRef idx="minor"/>
        </p:style>
      </p:sp>
      <p:sp>
        <p:nvSpPr>
          <p:cNvPr id="63" name="CustomShape 5"/>
          <p:cNvSpPr/>
          <p:nvPr/>
        </p:nvSpPr>
        <p:spPr>
          <a:xfrm>
            <a:off x="141480" y="144000"/>
            <a:ext cx="3058200" cy="4145040"/>
          </a:xfrm>
          <a:prstGeom prst="rect">
            <a:avLst/>
          </a:prstGeom>
          <a:noFill/>
          <a:ln>
            <a:noFill/>
          </a:ln>
        </p:spPr>
        <p:style>
          <a:lnRef idx="0"/>
          <a:fillRef idx="0"/>
          <a:effectRef idx="0"/>
          <a:fontRef idx="minor"/>
        </p:style>
        <p:txBody>
          <a:bodyPr lIns="90000" rIns="90000" tIns="45000" bIns="45000"/>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a:p>
            <a:endParaRPr b="0" i="1" lang="ru-RU" sz="1300" spc="-1" strike="noStrike">
              <a:latin typeface="Times New Roman"/>
            </a:endParaRPr>
          </a:p>
        </p:txBody>
      </p:sp>
      <p:pic>
        <p:nvPicPr>
          <p:cNvPr id="64" name="" descr=""/>
          <p:cNvPicPr/>
          <p:nvPr/>
        </p:nvPicPr>
        <p:blipFill>
          <a:blip r:embed="rId1"/>
          <a:stretch/>
        </p:blipFill>
        <p:spPr>
          <a:xfrm>
            <a:off x="6624000" y="3595680"/>
            <a:ext cx="3269880" cy="2451960"/>
          </a:xfrm>
          <a:prstGeom prst="rect">
            <a:avLst/>
          </a:prstGeom>
          <a:ln>
            <a:noFill/>
          </a:ln>
        </p:spPr>
      </p:pic>
      <p:sp>
        <p:nvSpPr>
          <p:cNvPr id="65" name="CustomShape 6"/>
          <p:cNvSpPr/>
          <p:nvPr/>
        </p:nvSpPr>
        <p:spPr>
          <a:xfrm>
            <a:off x="72000" y="30960"/>
            <a:ext cx="3127680" cy="6520680"/>
          </a:xfrm>
          <a:prstGeom prst="rect">
            <a:avLst/>
          </a:prstGeom>
          <a:noFill/>
          <a:ln>
            <a:noFill/>
          </a:ln>
        </p:spPr>
        <p:style>
          <a:lnRef idx="0"/>
          <a:fillRef idx="0"/>
          <a:effectRef idx="0"/>
          <a:fontRef idx="minor"/>
        </p:style>
        <p:txBody>
          <a:bodyPr lIns="90000" rIns="90000" tIns="45000" bIns="45000"/>
          <a:p>
            <a:r>
              <a:rPr b="0" i="1" lang="ru-RU" sz="1400" spc="-1" strike="noStrike">
                <a:latin typeface="Times New Roman"/>
              </a:rPr>
              <a:t> </a:t>
            </a:r>
            <a:r>
              <a:rPr b="0" i="1" lang="ru-RU" sz="1400" spc="-1" strike="noStrike">
                <a:latin typeface="Times New Roman"/>
              </a:rPr>
              <a:t>В момент взрыва на четвертом энергоблоке погибли три человека (один человек погиб в момент взрыва под обломками, другой скончался через несколько часов от полученных травм и ожогов, а третий из них умер от сердечной недостаточности). Пожар на ЧАЭС тушил дежурный караул пожарных частей Чернобыля и Припяти, а также дополнительные бригады из Киева и близлежащих областей. Из средств защиты у пожарных были только брезентовая роба, рукавицы, каски и противогазы, не способные противостоять радиации. Герой Советского Союза лейтенант Владимир Правик, Герой Советского Союза лейтенант Виктор Кибенок, сержант Николай Ващук, старший сержант Василий Игнатенко, старший сержант Николай Титенок, сержант Владимир Тишура стали первыми жертвами Чернобыля. </a:t>
            </a:r>
            <a:endParaRPr b="0" i="1" lang="ru-RU" sz="1400" spc="-1" strike="noStrike">
              <a:latin typeface="Times New Roman"/>
            </a:endParaRPr>
          </a:p>
          <a:p>
            <a:endParaRPr b="0" i="1" lang="ru-RU" sz="1400" spc="-1" strike="noStrike">
              <a:latin typeface="Times New Roman"/>
            </a:endParaRPr>
          </a:p>
        </p:txBody>
      </p:sp>
      <p:sp>
        <p:nvSpPr>
          <p:cNvPr id="66" name="CustomShape 7"/>
          <p:cNvSpPr/>
          <p:nvPr/>
        </p:nvSpPr>
        <p:spPr>
          <a:xfrm>
            <a:off x="3456000" y="3096000"/>
            <a:ext cx="3023640" cy="6015600"/>
          </a:xfrm>
          <a:prstGeom prst="rect">
            <a:avLst/>
          </a:prstGeom>
          <a:noFill/>
          <a:ln>
            <a:noFill/>
          </a:ln>
        </p:spPr>
        <p:style>
          <a:lnRef idx="0"/>
          <a:fillRef idx="0"/>
          <a:effectRef idx="0"/>
          <a:fontRef idx="minor"/>
        </p:style>
        <p:txBody>
          <a:bodyPr lIns="90000" rIns="90000" tIns="45000" bIns="45000"/>
          <a:p>
            <a:pPr algn="just">
              <a:lnSpc>
                <a:spcPct val="100000"/>
              </a:lnSpc>
            </a:pPr>
            <a:r>
              <a:rPr b="0" i="1" lang="ru-RU" sz="1200" spc="-1" strike="noStrike">
                <a:solidFill>
                  <a:srgbClr val="000000"/>
                </a:solidFill>
                <a:latin typeface="Times New Roman"/>
              </a:rPr>
              <a:t>  </a:t>
            </a:r>
            <a:r>
              <a:rPr b="0" i="1" lang="ru-RU" sz="1200" spc="-1" strike="noStrike">
                <a:solidFill>
                  <a:srgbClr val="000000"/>
                </a:solidFill>
                <a:latin typeface="Times New Roman"/>
              </a:rPr>
              <a:t>Масштабы катастрофы могли стать намного больше, если бы не мужество и самоотверженность участников ликвидации последствий аварии на Чернобыльской АЭС. </a:t>
            </a:r>
            <a:endParaRPr b="0" i="1" lang="ru-RU" sz="1200" spc="-1" strike="noStrike">
              <a:latin typeface="Times New Roman"/>
            </a:endParaRPr>
          </a:p>
          <a:p>
            <a:pPr algn="just">
              <a:lnSpc>
                <a:spcPct val="100000"/>
              </a:lnSpc>
            </a:pPr>
            <a:r>
              <a:rPr b="0" i="1" lang="ru-RU" sz="1200" spc="-1" strike="noStrike">
                <a:solidFill>
                  <a:srgbClr val="000000"/>
                </a:solidFill>
                <a:latin typeface="Times New Roman"/>
              </a:rPr>
              <a:t>   </a:t>
            </a:r>
            <a:r>
              <a:rPr b="0" i="1" lang="ru-RU" sz="1200" spc="-1" strike="noStrike">
                <a:solidFill>
                  <a:srgbClr val="000000"/>
                </a:solidFill>
                <a:latin typeface="Times New Roman"/>
              </a:rPr>
              <a:t>Рискуя жизнью, здоровьем они защитили людей от пагубного воздействия и дальнейшего распространения радиации.   В первые дни их задачей было снизить радиоактивные выбросы из разрушенного реактора и предотвратить более серьезные последствия, еще один, более мощный, взрыв.           </a:t>
            </a:r>
            <a:endParaRPr b="0" i="1" lang="ru-RU" sz="1200" spc="-1" strike="noStrike">
              <a:latin typeface="Times New Roman"/>
            </a:endParaRPr>
          </a:p>
          <a:p>
            <a:pPr algn="just">
              <a:lnSpc>
                <a:spcPct val="100000"/>
              </a:lnSpc>
            </a:pPr>
            <a:r>
              <a:rPr b="0" i="1" lang="ru-RU" sz="1200" spc="-1" strike="noStrike">
                <a:solidFill>
                  <a:srgbClr val="000000"/>
                </a:solidFill>
                <a:latin typeface="Times New Roman"/>
              </a:rPr>
              <a:t> </a:t>
            </a:r>
            <a:r>
              <a:rPr b="0" i="1" lang="ru-RU" sz="1200" spc="-1" strike="noStrike">
                <a:solidFill>
                  <a:srgbClr val="000000"/>
                </a:solidFill>
                <a:latin typeface="Times New Roman"/>
              </a:rPr>
              <a:t>Когда эта опасность была ликвидирована, начались работы по очистке территории и строительству так называемого «саркофага» – бетонного корпуса вокруг четвертого энергоблока. </a:t>
            </a: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a:p>
            <a:pPr algn="just">
              <a:lnSpc>
                <a:spcPct val="100000"/>
              </a:lnSpc>
            </a:pPr>
            <a:endParaRPr b="0" i="1" lang="ru-RU" sz="1200" spc="-1" strike="noStrike">
              <a:latin typeface="Times New Roman"/>
            </a:endParaRPr>
          </a:p>
        </p:txBody>
      </p:sp>
      <p:pic>
        <p:nvPicPr>
          <p:cNvPr id="67" name="" descr=""/>
          <p:cNvPicPr/>
          <p:nvPr/>
        </p:nvPicPr>
        <p:blipFill>
          <a:blip r:embed="rId2"/>
          <a:stretch/>
        </p:blipFill>
        <p:spPr>
          <a:xfrm>
            <a:off x="3343680" y="360000"/>
            <a:ext cx="3215160" cy="2304000"/>
          </a:xfrm>
          <a:prstGeom prst="rect">
            <a:avLst/>
          </a:prstGeom>
          <a:ln>
            <a:noFill/>
          </a:ln>
        </p:spPr>
      </p:pic>
      <p:pic>
        <p:nvPicPr>
          <p:cNvPr id="68" name="" descr=""/>
          <p:cNvPicPr/>
          <p:nvPr/>
        </p:nvPicPr>
        <p:blipFill>
          <a:blip r:embed="rId3"/>
          <a:stretch/>
        </p:blipFill>
        <p:spPr>
          <a:xfrm>
            <a:off x="0" y="5184000"/>
            <a:ext cx="3199680" cy="1673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375</TotalTime>
  <Application>LibreOffice/5.4.4.2$Windows_x86 LibreOffice_project/2524958677847fb3bb44820e40380acbe820f960</Application>
  <Words>760</Words>
  <Paragraphs>85</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2022-10-21T08:27:34Z</dcterms:created>
  <dc:creator>Дарья</dc:creator>
  <dc:description/>
  <dc:language>ru-RU</dc:language>
  <cp:lastModifiedBy/>
  <dcterms:modified xsi:type="dcterms:W3CDTF">2023-04-20T10:26:11Z</dcterms:modified>
  <cp:revision>17</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Лист A4 (210x297 мм)</vt:lpwstr>
  </property>
  <property fmtid="{D5CDD505-2E9C-101B-9397-08002B2CF9AE}" pid="10" name="ScaleCrop">
    <vt:bool>0</vt:bool>
  </property>
  <property fmtid="{D5CDD505-2E9C-101B-9397-08002B2CF9AE}" pid="11" name="ShareDoc">
    <vt:bool>0</vt:bool>
  </property>
  <property fmtid="{D5CDD505-2E9C-101B-9397-08002B2CF9AE}" pid="12" name="Slides">
    <vt:i4>2</vt:i4>
  </property>
</Properties>
</file>